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sldIdLst>
    <p:sldId id="473" r:id="rId2"/>
    <p:sldId id="490" r:id="rId3"/>
    <p:sldId id="488" r:id="rId4"/>
    <p:sldId id="518" r:id="rId5"/>
    <p:sldId id="489" r:id="rId6"/>
    <p:sldId id="516" r:id="rId7"/>
    <p:sldId id="519" r:id="rId8"/>
    <p:sldId id="496" r:id="rId9"/>
    <p:sldId id="520" r:id="rId10"/>
    <p:sldId id="521" r:id="rId11"/>
    <p:sldId id="522" r:id="rId12"/>
    <p:sldId id="523" r:id="rId13"/>
    <p:sldId id="526" r:id="rId14"/>
    <p:sldId id="529" r:id="rId15"/>
    <p:sldId id="530" r:id="rId16"/>
    <p:sldId id="525" r:id="rId17"/>
    <p:sldId id="527" r:id="rId18"/>
    <p:sldId id="528" r:id="rId19"/>
    <p:sldId id="51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8BD9B"/>
    <a:srgbClr val="30A58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0"/>
    <p:restoredTop sz="91862" autoAdjust="0"/>
  </p:normalViewPr>
  <p:slideViewPr>
    <p:cSldViewPr snapToGrid="0" snapToObjects="1">
      <p:cViewPr varScale="1">
        <p:scale>
          <a:sx n="107" d="100"/>
          <a:sy n="107" d="100"/>
        </p:scale>
        <p:origin x="-173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5F1808-E8D8-7442-B6FC-705D86CC6454}" type="datetimeFigureOut">
              <a:rPr lang="en-US" smtClean="0"/>
              <a:pPr/>
              <a:t>9/15/2017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8B1519-AFBE-F64C-A62A-B2CAE173903C}" type="slidenum">
              <a:rPr lang="en-US" smtClean="0"/>
              <a:pPr/>
              <a:t>‹N›</a:t>
            </a:fld>
            <a:endParaRPr lang="en-US"/>
          </a:p>
        </p:txBody>
      </p:sp>
    </p:spTree>
    <p:extLst>
      <p:ext uri="{BB962C8B-B14F-4D97-AF65-F5344CB8AC3E}">
        <p14:creationId xmlns:p14="http://schemas.microsoft.com/office/powerpoint/2010/main" xmlns="" val="19292082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ommonwl.or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researchobject.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Honoured</a:t>
            </a:r>
            <a:r>
              <a:rPr lang="en-US" dirty="0" smtClean="0"/>
              <a:t> to be selected as pilot in the project.</a:t>
            </a:r>
            <a:r>
              <a:rPr lang="en-US" baseline="0" dirty="0" smtClean="0"/>
              <a:t> </a:t>
            </a:r>
            <a:r>
              <a:rPr lang="en-US" dirty="0" smtClean="0"/>
              <a:t>Relatively new to EOSC and LOFAR details. Thanks to Hanno and others for reusing</a:t>
            </a:r>
            <a:r>
              <a:rPr lang="en-US" baseline="0" dirty="0" smtClean="0"/>
              <a:t> slides of earlier presentations.</a:t>
            </a:r>
            <a:endParaRPr lang="en-US"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1</a:t>
            </a:fld>
            <a:endParaRPr lang="en-US"/>
          </a:p>
        </p:txBody>
      </p:sp>
    </p:spTree>
    <p:extLst>
      <p:ext uri="{BB962C8B-B14F-4D97-AF65-F5344CB8AC3E}">
        <p14:creationId xmlns:p14="http://schemas.microsoft.com/office/powerpoint/2010/main" xmlns="" val="475911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Disclaimer: These</a:t>
            </a:r>
            <a:r>
              <a:rPr lang="nl-NL" baseline="0" dirty="0" smtClean="0"/>
              <a:t> are </a:t>
            </a:r>
            <a:r>
              <a:rPr lang="nl-NL" baseline="0" dirty="0" err="1" smtClean="0"/>
              <a:t>the</a:t>
            </a:r>
            <a:r>
              <a:rPr lang="nl-NL" baseline="0" dirty="0" smtClean="0"/>
              <a:t> first </a:t>
            </a:r>
            <a:r>
              <a:rPr lang="nl-NL" baseline="0" dirty="0" err="1" smtClean="0"/>
              <a:t>ideas</a:t>
            </a:r>
            <a:r>
              <a:rPr lang="nl-NL" baseline="0" dirty="0" smtClean="0"/>
              <a:t>, </a:t>
            </a:r>
            <a:r>
              <a:rPr lang="nl-NL" baseline="0" dirty="0" err="1" smtClean="0"/>
              <a:t>not</a:t>
            </a:r>
            <a:r>
              <a:rPr lang="nl-NL" baseline="0" dirty="0" smtClean="0"/>
              <a:t> </a:t>
            </a:r>
            <a:r>
              <a:rPr lang="nl-NL" baseline="0" dirty="0" err="1" smtClean="0"/>
              <a:t>yet</a:t>
            </a:r>
            <a:r>
              <a:rPr lang="nl-NL" baseline="0" dirty="0" smtClean="0"/>
              <a:t> </a:t>
            </a:r>
            <a:r>
              <a:rPr lang="nl-NL" baseline="0" dirty="0" err="1" smtClean="0"/>
              <a:t>planned</a:t>
            </a:r>
            <a:r>
              <a:rPr lang="nl-NL" baseline="0" dirty="0" smtClean="0"/>
              <a:t> steps</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14</a:t>
            </a:fld>
            <a:endParaRPr lang="en-US"/>
          </a:p>
        </p:txBody>
      </p:sp>
    </p:spTree>
    <p:extLst>
      <p:ext uri="{BB962C8B-B14F-4D97-AF65-F5344CB8AC3E}">
        <p14:creationId xmlns:p14="http://schemas.microsoft.com/office/powerpoint/2010/main" xmlns="" val="3864703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hlinkClick r:id="rId3"/>
              </a:rPr>
              <a:t>CWL</a:t>
            </a:r>
            <a:r>
              <a:rPr lang="en-US" dirty="0" smtClean="0"/>
              <a:t> (www.commonwl.org)</a:t>
            </a:r>
          </a:p>
          <a:p>
            <a:r>
              <a:rPr lang="en-US" u="sng" dirty="0" smtClean="0">
                <a:hlinkClick r:id="rId4"/>
              </a:rPr>
              <a:t>RO</a:t>
            </a:r>
            <a:r>
              <a:rPr lang="nl-NL" dirty="0" smtClean="0"/>
              <a:t> (http://www.researchobject.org/)</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15</a:t>
            </a:fld>
            <a:endParaRPr lang="en-US"/>
          </a:p>
        </p:txBody>
      </p:sp>
    </p:spTree>
    <p:extLst>
      <p:ext uri="{BB962C8B-B14F-4D97-AF65-F5344CB8AC3E}">
        <p14:creationId xmlns:p14="http://schemas.microsoft.com/office/powerpoint/2010/main" xmlns="" val="3322641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Aperture</a:t>
            </a:r>
            <a:r>
              <a:rPr lang="en-US" baseline="0" dirty="0" smtClean="0"/>
              <a:t> arrays capable to produce more than 100x global internet traffic (production rate SKA &gt; 10x)</a:t>
            </a:r>
          </a:p>
          <a:p>
            <a:endParaRPr lang="en-US"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19</a:t>
            </a:fld>
            <a:endParaRPr lang="en-US"/>
          </a:p>
        </p:txBody>
      </p:sp>
    </p:spTree>
    <p:extLst>
      <p:ext uri="{BB962C8B-B14F-4D97-AF65-F5344CB8AC3E}">
        <p14:creationId xmlns:p14="http://schemas.microsoft.com/office/powerpoint/2010/main" xmlns="" val="206198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2</a:t>
            </a:fld>
            <a:endParaRPr lang="en-US"/>
          </a:p>
        </p:txBody>
      </p:sp>
    </p:spTree>
    <p:extLst>
      <p:ext uri="{BB962C8B-B14F-4D97-AF65-F5344CB8AC3E}">
        <p14:creationId xmlns:p14="http://schemas.microsoft.com/office/powerpoint/2010/main" xmlns="" val="57615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Astronomy</a:t>
            </a:r>
            <a:r>
              <a:rPr lang="nl-NL" dirty="0" smtClean="0"/>
              <a:t> stretches over </a:t>
            </a:r>
            <a:r>
              <a:rPr lang="nl-NL" dirty="0" err="1" smtClean="0"/>
              <a:t>many</a:t>
            </a:r>
            <a:r>
              <a:rPr lang="nl-NL" dirty="0" smtClean="0"/>
              <a:t> </a:t>
            </a:r>
            <a:r>
              <a:rPr lang="nl-NL" dirty="0" err="1" smtClean="0"/>
              <a:t>wavelengths</a:t>
            </a:r>
            <a:r>
              <a:rPr lang="nl-NL" dirty="0" smtClean="0"/>
              <a:t>, </a:t>
            </a:r>
            <a:r>
              <a:rPr lang="nl-NL" dirty="0" err="1" smtClean="0"/>
              <a:t>each</a:t>
            </a:r>
            <a:r>
              <a:rPr lang="nl-NL" dirty="0" smtClean="0"/>
              <a:t> </a:t>
            </a:r>
            <a:r>
              <a:rPr lang="nl-NL" dirty="0" err="1" smtClean="0"/>
              <a:t>addressing</a:t>
            </a:r>
            <a:r>
              <a:rPr lang="nl-NL" dirty="0" smtClean="0"/>
              <a:t> different </a:t>
            </a:r>
            <a:r>
              <a:rPr lang="nl-NL" dirty="0" err="1" smtClean="0"/>
              <a:t>physics</a:t>
            </a:r>
            <a:r>
              <a:rPr lang="nl-NL" baseline="0" dirty="0" smtClean="0"/>
              <a:t> parameters of </a:t>
            </a:r>
            <a:r>
              <a:rPr lang="nl-NL" baseline="0" dirty="0" err="1" smtClean="0"/>
              <a:t>the</a:t>
            </a:r>
            <a:r>
              <a:rPr lang="nl-NL" baseline="0" dirty="0" smtClean="0"/>
              <a:t> </a:t>
            </a:r>
            <a:r>
              <a:rPr lang="nl-NL" baseline="0" dirty="0" err="1" smtClean="0"/>
              <a:t>objects</a:t>
            </a:r>
            <a:r>
              <a:rPr lang="nl-NL" baseline="0" dirty="0" smtClean="0"/>
              <a:t>.</a:t>
            </a:r>
          </a:p>
          <a:p>
            <a:r>
              <a:rPr lang="nl-NL" baseline="0" dirty="0" err="1" smtClean="0"/>
              <a:t>Some</a:t>
            </a:r>
            <a:r>
              <a:rPr lang="nl-NL" baseline="0" dirty="0" smtClean="0"/>
              <a:t> </a:t>
            </a:r>
            <a:r>
              <a:rPr lang="nl-NL" baseline="0" dirty="0" err="1" smtClean="0"/>
              <a:t>researchers</a:t>
            </a:r>
            <a:r>
              <a:rPr lang="nl-NL" baseline="0" dirty="0" smtClean="0"/>
              <a:t> want </a:t>
            </a:r>
            <a:r>
              <a:rPr lang="nl-NL" baseline="0" dirty="0" err="1" smtClean="0"/>
              <a:t>to</a:t>
            </a:r>
            <a:r>
              <a:rPr lang="nl-NL" baseline="0" dirty="0" smtClean="0"/>
              <a:t> </a:t>
            </a:r>
            <a:r>
              <a:rPr lang="nl-NL" baseline="0" dirty="0" err="1" smtClean="0"/>
              <a:t>just</a:t>
            </a:r>
            <a:r>
              <a:rPr lang="nl-NL" baseline="0" dirty="0" smtClean="0"/>
              <a:t> </a:t>
            </a:r>
            <a:r>
              <a:rPr lang="nl-NL" baseline="0" dirty="0" err="1" smtClean="0"/>
              <a:t>study</a:t>
            </a:r>
            <a:r>
              <a:rPr lang="nl-NL" baseline="0" dirty="0" smtClean="0"/>
              <a:t> </a:t>
            </a:r>
            <a:r>
              <a:rPr lang="nl-NL" baseline="0" dirty="0" err="1" smtClean="0"/>
              <a:t>the</a:t>
            </a:r>
            <a:r>
              <a:rPr lang="nl-NL" baseline="0" dirty="0" smtClean="0"/>
              <a:t> </a:t>
            </a:r>
            <a:r>
              <a:rPr lang="nl-NL" baseline="0" dirty="0" err="1" smtClean="0"/>
              <a:t>physics</a:t>
            </a:r>
            <a:r>
              <a:rPr lang="nl-NL" baseline="0" dirty="0" smtClean="0"/>
              <a:t> </a:t>
            </a:r>
            <a:r>
              <a:rPr lang="nl-NL" baseline="0" dirty="0" err="1" smtClean="0"/>
              <a:t>addressable</a:t>
            </a:r>
            <a:r>
              <a:rPr lang="nl-NL" baseline="0" dirty="0" smtClean="0"/>
              <a:t> </a:t>
            </a:r>
            <a:r>
              <a:rPr lang="nl-NL" baseline="0" dirty="0" err="1" smtClean="0"/>
              <a:t>by</a:t>
            </a:r>
            <a:r>
              <a:rPr lang="nl-NL" baseline="0" dirty="0" smtClean="0"/>
              <a:t> radio </a:t>
            </a:r>
            <a:r>
              <a:rPr lang="nl-NL" baseline="0" dirty="0" err="1" smtClean="0"/>
              <a:t>astronomy</a:t>
            </a:r>
            <a:r>
              <a:rPr lang="nl-NL" baseline="0" dirty="0" smtClean="0"/>
              <a:t>, </a:t>
            </a:r>
            <a:r>
              <a:rPr lang="nl-NL" baseline="0" dirty="0" err="1" smtClean="0"/>
              <a:t>others</a:t>
            </a:r>
            <a:r>
              <a:rPr lang="nl-NL" baseline="0" dirty="0" smtClean="0"/>
              <a:t> want </a:t>
            </a:r>
            <a:r>
              <a:rPr lang="nl-NL" baseline="0" dirty="0" err="1" smtClean="0"/>
              <a:t>to</a:t>
            </a:r>
            <a:r>
              <a:rPr lang="nl-NL" baseline="0" dirty="0" smtClean="0"/>
              <a:t> have a </a:t>
            </a:r>
            <a:r>
              <a:rPr lang="nl-NL" baseline="0" dirty="0" err="1" smtClean="0"/>
              <a:t>multi</a:t>
            </a:r>
            <a:r>
              <a:rPr lang="nl-NL" baseline="0" dirty="0" smtClean="0"/>
              <a:t> wavelength or even </a:t>
            </a:r>
            <a:r>
              <a:rPr lang="nl-NL" baseline="0" dirty="0" err="1" smtClean="0"/>
              <a:t>multi-messenger</a:t>
            </a:r>
            <a:r>
              <a:rPr lang="nl-NL" baseline="0" dirty="0" smtClean="0"/>
              <a:t> view, </a:t>
            </a:r>
            <a:r>
              <a:rPr lang="nl-NL" baseline="0" dirty="0" err="1" smtClean="0"/>
              <a:t>including</a:t>
            </a:r>
            <a:r>
              <a:rPr lang="nl-NL" baseline="0" dirty="0" smtClean="0"/>
              <a:t> gamma </a:t>
            </a:r>
            <a:r>
              <a:rPr lang="nl-NL" baseline="0" dirty="0" err="1" smtClean="0"/>
              <a:t>rays</a:t>
            </a:r>
            <a:r>
              <a:rPr lang="nl-NL" baseline="0" dirty="0" smtClean="0"/>
              <a:t>, </a:t>
            </a:r>
            <a:r>
              <a:rPr lang="nl-NL" baseline="0" dirty="0" err="1" smtClean="0"/>
              <a:t>neutrinos</a:t>
            </a:r>
            <a:r>
              <a:rPr lang="nl-NL" baseline="0" dirty="0" smtClean="0"/>
              <a:t>, </a:t>
            </a:r>
            <a:r>
              <a:rPr lang="nl-NL" baseline="0" dirty="0" err="1" smtClean="0"/>
              <a:t>gravitational</a:t>
            </a:r>
            <a:r>
              <a:rPr lang="nl-NL" baseline="0" dirty="0" smtClean="0"/>
              <a:t> waves.</a:t>
            </a:r>
          </a:p>
          <a:p>
            <a:r>
              <a:rPr lang="nl-NL" baseline="0" dirty="0" smtClean="0"/>
              <a:t>We are “</a:t>
            </a:r>
            <a:r>
              <a:rPr lang="nl-NL" baseline="0" dirty="0" err="1" smtClean="0"/>
              <a:t>spoiled</a:t>
            </a:r>
            <a:r>
              <a:rPr lang="nl-NL" baseline="0" dirty="0" smtClean="0"/>
              <a:t>” </a:t>
            </a:r>
            <a:r>
              <a:rPr lang="nl-NL" baseline="0" dirty="0" err="1" smtClean="0"/>
              <a:t>with</a:t>
            </a:r>
            <a:r>
              <a:rPr lang="nl-NL" baseline="0" dirty="0" smtClean="0"/>
              <a:t> </a:t>
            </a:r>
            <a:r>
              <a:rPr lang="nl-NL" baseline="0" dirty="0" err="1" smtClean="0"/>
              <a:t>the</a:t>
            </a:r>
            <a:r>
              <a:rPr lang="nl-NL" baseline="0" dirty="0" smtClean="0"/>
              <a:t> high </a:t>
            </a:r>
            <a:r>
              <a:rPr lang="nl-NL" baseline="0" dirty="0" err="1" smtClean="0"/>
              <a:t>resolution</a:t>
            </a:r>
            <a:r>
              <a:rPr lang="nl-NL" baseline="0" dirty="0" smtClean="0"/>
              <a:t> of </a:t>
            </a:r>
            <a:r>
              <a:rPr lang="nl-NL" baseline="0" dirty="0" err="1" smtClean="0"/>
              <a:t>the</a:t>
            </a:r>
            <a:r>
              <a:rPr lang="nl-NL" baseline="0" dirty="0" smtClean="0"/>
              <a:t> Hubble (</a:t>
            </a:r>
            <a:r>
              <a:rPr lang="nl-NL" baseline="0" dirty="0" err="1" smtClean="0"/>
              <a:t>visible</a:t>
            </a:r>
            <a:r>
              <a:rPr lang="nl-NL" baseline="0" dirty="0" smtClean="0"/>
              <a:t>) images. </a:t>
            </a:r>
            <a:r>
              <a:rPr lang="nl-NL" baseline="0" dirty="0" err="1" smtClean="0"/>
              <a:t>Achieving</a:t>
            </a:r>
            <a:r>
              <a:rPr lang="nl-NL" baseline="0" dirty="0" smtClean="0"/>
              <a:t> </a:t>
            </a:r>
            <a:r>
              <a:rPr lang="nl-NL" baseline="0" dirty="0" err="1" smtClean="0"/>
              <a:t>the</a:t>
            </a:r>
            <a:r>
              <a:rPr lang="nl-NL" baseline="0" dirty="0" smtClean="0"/>
              <a:t> </a:t>
            </a:r>
            <a:r>
              <a:rPr lang="nl-NL" baseline="0" dirty="0" err="1" smtClean="0"/>
              <a:t>same</a:t>
            </a:r>
            <a:r>
              <a:rPr lang="nl-NL" baseline="0" dirty="0" smtClean="0"/>
              <a:t> </a:t>
            </a:r>
            <a:r>
              <a:rPr lang="nl-NL" baseline="0" dirty="0" err="1" smtClean="0"/>
              <a:t>resolution</a:t>
            </a:r>
            <a:r>
              <a:rPr lang="nl-NL" baseline="0" dirty="0" smtClean="0"/>
              <a:t> in Radio images </a:t>
            </a:r>
            <a:r>
              <a:rPr lang="nl-NL" baseline="0" dirty="0" err="1" smtClean="0"/>
              <a:t>for</a:t>
            </a:r>
            <a:r>
              <a:rPr lang="nl-NL" baseline="0" dirty="0" smtClean="0"/>
              <a:t> </a:t>
            </a:r>
            <a:r>
              <a:rPr lang="nl-NL" baseline="0" dirty="0" err="1" smtClean="0"/>
              <a:t>comparing</a:t>
            </a:r>
            <a:r>
              <a:rPr lang="nl-NL" baseline="0" dirty="0" smtClean="0"/>
              <a:t> </a:t>
            </a:r>
            <a:r>
              <a:rPr lang="nl-NL" baseline="0" dirty="0" err="1" smtClean="0"/>
              <a:t>with</a:t>
            </a:r>
            <a:r>
              <a:rPr lang="nl-NL" baseline="0" dirty="0" smtClean="0"/>
              <a:t> </a:t>
            </a:r>
            <a:r>
              <a:rPr lang="nl-NL" baseline="0" dirty="0" err="1" smtClean="0"/>
              <a:t>other</a:t>
            </a:r>
            <a:r>
              <a:rPr lang="nl-NL" baseline="0" dirty="0" smtClean="0"/>
              <a:t> </a:t>
            </a:r>
            <a:r>
              <a:rPr lang="nl-NL" baseline="0" dirty="0" err="1" smtClean="0"/>
              <a:t>wavelengths</a:t>
            </a:r>
            <a:r>
              <a:rPr lang="nl-NL" baseline="0" dirty="0" smtClean="0"/>
              <a:t> </a:t>
            </a:r>
            <a:r>
              <a:rPr lang="nl-NL" baseline="0" dirty="0" err="1" smtClean="0"/>
              <a:t>and</a:t>
            </a:r>
            <a:r>
              <a:rPr lang="nl-NL" baseline="0" dirty="0" smtClean="0"/>
              <a:t> more </a:t>
            </a:r>
            <a:r>
              <a:rPr lang="nl-NL" baseline="0" dirty="0" err="1" smtClean="0"/>
              <a:t>detailed</a:t>
            </a:r>
            <a:r>
              <a:rPr lang="nl-NL" baseline="0" dirty="0" smtClean="0"/>
              <a:t> </a:t>
            </a:r>
            <a:r>
              <a:rPr lang="nl-NL" baseline="0" dirty="0" err="1" smtClean="0"/>
              <a:t>study</a:t>
            </a:r>
            <a:r>
              <a:rPr lang="nl-NL" baseline="0" dirty="0" smtClean="0"/>
              <a:t> of </a:t>
            </a:r>
            <a:r>
              <a:rPr lang="nl-NL" baseline="0" dirty="0" err="1" smtClean="0"/>
              <a:t>the</a:t>
            </a:r>
            <a:r>
              <a:rPr lang="nl-NL" baseline="0" dirty="0" smtClean="0"/>
              <a:t> </a:t>
            </a:r>
            <a:r>
              <a:rPr lang="nl-NL" baseline="0" dirty="0" err="1" smtClean="0"/>
              <a:t>objects</a:t>
            </a:r>
            <a:r>
              <a:rPr lang="nl-NL" baseline="0" dirty="0" smtClean="0"/>
              <a:t>, radio </a:t>
            </a:r>
            <a:r>
              <a:rPr lang="nl-NL" baseline="0" dirty="0" err="1" smtClean="0"/>
              <a:t>telescopes</a:t>
            </a:r>
            <a:r>
              <a:rPr lang="nl-NL" baseline="0" dirty="0" smtClean="0"/>
              <a:t> </a:t>
            </a:r>
            <a:r>
              <a:rPr lang="nl-NL" baseline="0" dirty="0" err="1" smtClean="0"/>
              <a:t>need</a:t>
            </a:r>
            <a:r>
              <a:rPr lang="nl-NL" baseline="0" dirty="0" smtClean="0"/>
              <a:t> </a:t>
            </a:r>
            <a:r>
              <a:rPr lang="nl-NL" baseline="0" dirty="0" err="1" smtClean="0"/>
              <a:t>to</a:t>
            </a:r>
            <a:r>
              <a:rPr lang="nl-NL" baseline="0" dirty="0" smtClean="0"/>
              <a:t> </a:t>
            </a:r>
            <a:r>
              <a:rPr lang="nl-NL" baseline="0" dirty="0" err="1" smtClean="0"/>
              <a:t>be</a:t>
            </a:r>
            <a:r>
              <a:rPr lang="nl-NL" baseline="0" dirty="0" smtClean="0"/>
              <a:t> </a:t>
            </a:r>
            <a:r>
              <a:rPr lang="nl-NL" baseline="0" dirty="0" err="1" smtClean="0"/>
              <a:t>Megametres</a:t>
            </a:r>
            <a:r>
              <a:rPr lang="nl-NL" baseline="0" dirty="0" smtClean="0"/>
              <a:t> </a:t>
            </a:r>
            <a:r>
              <a:rPr lang="nl-NL" baseline="0" dirty="0" err="1" smtClean="0"/>
              <a:t>wide</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3</a:t>
            </a:fld>
            <a:endParaRPr lang="en-US"/>
          </a:p>
        </p:txBody>
      </p:sp>
    </p:spTree>
    <p:extLst>
      <p:ext uri="{BB962C8B-B14F-4D97-AF65-F5344CB8AC3E}">
        <p14:creationId xmlns:p14="http://schemas.microsoft.com/office/powerpoint/2010/main" xmlns="" val="214274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Astronomy</a:t>
            </a:r>
            <a:r>
              <a:rPr lang="nl-NL" dirty="0" smtClean="0"/>
              <a:t> stretches over </a:t>
            </a:r>
            <a:r>
              <a:rPr lang="nl-NL" dirty="0" err="1" smtClean="0"/>
              <a:t>many</a:t>
            </a:r>
            <a:r>
              <a:rPr lang="nl-NL" dirty="0" smtClean="0"/>
              <a:t> </a:t>
            </a:r>
            <a:r>
              <a:rPr lang="nl-NL" dirty="0" err="1" smtClean="0"/>
              <a:t>wavelengths</a:t>
            </a:r>
            <a:r>
              <a:rPr lang="nl-NL" dirty="0" smtClean="0"/>
              <a:t>, </a:t>
            </a:r>
            <a:r>
              <a:rPr lang="nl-NL" dirty="0" err="1" smtClean="0"/>
              <a:t>each</a:t>
            </a:r>
            <a:r>
              <a:rPr lang="nl-NL" dirty="0" smtClean="0"/>
              <a:t> </a:t>
            </a:r>
            <a:r>
              <a:rPr lang="nl-NL" dirty="0" err="1" smtClean="0"/>
              <a:t>addressing</a:t>
            </a:r>
            <a:r>
              <a:rPr lang="nl-NL" dirty="0" smtClean="0"/>
              <a:t> different </a:t>
            </a:r>
            <a:r>
              <a:rPr lang="nl-NL" dirty="0" err="1" smtClean="0"/>
              <a:t>physics</a:t>
            </a:r>
            <a:r>
              <a:rPr lang="nl-NL" baseline="0" dirty="0" smtClean="0"/>
              <a:t> parameters of </a:t>
            </a:r>
            <a:r>
              <a:rPr lang="nl-NL" baseline="0" dirty="0" err="1" smtClean="0"/>
              <a:t>the</a:t>
            </a:r>
            <a:r>
              <a:rPr lang="nl-NL" baseline="0" dirty="0" smtClean="0"/>
              <a:t> </a:t>
            </a:r>
            <a:r>
              <a:rPr lang="nl-NL" baseline="0" dirty="0" err="1" smtClean="0"/>
              <a:t>objects</a:t>
            </a:r>
            <a:r>
              <a:rPr lang="nl-NL" baseline="0" dirty="0" smtClean="0"/>
              <a:t>.</a:t>
            </a:r>
          </a:p>
          <a:p>
            <a:r>
              <a:rPr lang="nl-NL" baseline="0" dirty="0" err="1" smtClean="0"/>
              <a:t>Some</a:t>
            </a:r>
            <a:r>
              <a:rPr lang="nl-NL" baseline="0" dirty="0" smtClean="0"/>
              <a:t> </a:t>
            </a:r>
            <a:r>
              <a:rPr lang="nl-NL" baseline="0" dirty="0" err="1" smtClean="0"/>
              <a:t>researchers</a:t>
            </a:r>
            <a:r>
              <a:rPr lang="nl-NL" baseline="0" dirty="0" smtClean="0"/>
              <a:t> want </a:t>
            </a:r>
            <a:r>
              <a:rPr lang="nl-NL" baseline="0" dirty="0" err="1" smtClean="0"/>
              <a:t>to</a:t>
            </a:r>
            <a:r>
              <a:rPr lang="nl-NL" baseline="0" dirty="0" smtClean="0"/>
              <a:t> </a:t>
            </a:r>
            <a:r>
              <a:rPr lang="nl-NL" baseline="0" dirty="0" err="1" smtClean="0"/>
              <a:t>just</a:t>
            </a:r>
            <a:r>
              <a:rPr lang="nl-NL" baseline="0" dirty="0" smtClean="0"/>
              <a:t> </a:t>
            </a:r>
            <a:r>
              <a:rPr lang="nl-NL" baseline="0" dirty="0" err="1" smtClean="0"/>
              <a:t>study</a:t>
            </a:r>
            <a:r>
              <a:rPr lang="nl-NL" baseline="0" dirty="0" smtClean="0"/>
              <a:t> </a:t>
            </a:r>
            <a:r>
              <a:rPr lang="nl-NL" baseline="0" dirty="0" err="1" smtClean="0"/>
              <a:t>the</a:t>
            </a:r>
            <a:r>
              <a:rPr lang="nl-NL" baseline="0" dirty="0" smtClean="0"/>
              <a:t> </a:t>
            </a:r>
            <a:r>
              <a:rPr lang="nl-NL" baseline="0" dirty="0" err="1" smtClean="0"/>
              <a:t>physics</a:t>
            </a:r>
            <a:r>
              <a:rPr lang="nl-NL" baseline="0" dirty="0" smtClean="0"/>
              <a:t> </a:t>
            </a:r>
            <a:r>
              <a:rPr lang="nl-NL" baseline="0" dirty="0" err="1" smtClean="0"/>
              <a:t>addressable</a:t>
            </a:r>
            <a:r>
              <a:rPr lang="nl-NL" baseline="0" dirty="0" smtClean="0"/>
              <a:t> </a:t>
            </a:r>
            <a:r>
              <a:rPr lang="nl-NL" baseline="0" dirty="0" err="1" smtClean="0"/>
              <a:t>by</a:t>
            </a:r>
            <a:r>
              <a:rPr lang="nl-NL" baseline="0" dirty="0" smtClean="0"/>
              <a:t> radio </a:t>
            </a:r>
            <a:r>
              <a:rPr lang="nl-NL" baseline="0" dirty="0" err="1" smtClean="0"/>
              <a:t>astronomy</a:t>
            </a:r>
            <a:r>
              <a:rPr lang="nl-NL" baseline="0" dirty="0" smtClean="0"/>
              <a:t>, </a:t>
            </a:r>
            <a:r>
              <a:rPr lang="nl-NL" baseline="0" dirty="0" err="1" smtClean="0"/>
              <a:t>others</a:t>
            </a:r>
            <a:r>
              <a:rPr lang="nl-NL" baseline="0" dirty="0" smtClean="0"/>
              <a:t> want </a:t>
            </a:r>
            <a:r>
              <a:rPr lang="nl-NL" baseline="0" dirty="0" err="1" smtClean="0"/>
              <a:t>to</a:t>
            </a:r>
            <a:r>
              <a:rPr lang="nl-NL" baseline="0" dirty="0" smtClean="0"/>
              <a:t> have a </a:t>
            </a:r>
            <a:r>
              <a:rPr lang="nl-NL" baseline="0" dirty="0" err="1" smtClean="0"/>
              <a:t>multi</a:t>
            </a:r>
            <a:r>
              <a:rPr lang="nl-NL" baseline="0" dirty="0" smtClean="0"/>
              <a:t> wavelength or even </a:t>
            </a:r>
            <a:r>
              <a:rPr lang="nl-NL" baseline="0" dirty="0" err="1" smtClean="0"/>
              <a:t>multi-messenger</a:t>
            </a:r>
            <a:r>
              <a:rPr lang="nl-NL" baseline="0" dirty="0" smtClean="0"/>
              <a:t> view, </a:t>
            </a:r>
            <a:r>
              <a:rPr lang="nl-NL" baseline="0" dirty="0" err="1" smtClean="0"/>
              <a:t>including</a:t>
            </a:r>
            <a:r>
              <a:rPr lang="nl-NL" baseline="0" dirty="0" smtClean="0"/>
              <a:t> gamma </a:t>
            </a:r>
            <a:r>
              <a:rPr lang="nl-NL" baseline="0" dirty="0" err="1" smtClean="0"/>
              <a:t>rays</a:t>
            </a:r>
            <a:r>
              <a:rPr lang="nl-NL" baseline="0" dirty="0" smtClean="0"/>
              <a:t>, </a:t>
            </a:r>
            <a:r>
              <a:rPr lang="nl-NL" baseline="0" dirty="0" err="1" smtClean="0"/>
              <a:t>neutrinos</a:t>
            </a:r>
            <a:r>
              <a:rPr lang="nl-NL" baseline="0" dirty="0" smtClean="0"/>
              <a:t>, </a:t>
            </a:r>
            <a:r>
              <a:rPr lang="nl-NL" baseline="0" dirty="0" err="1" smtClean="0"/>
              <a:t>gravitational</a:t>
            </a:r>
            <a:r>
              <a:rPr lang="nl-NL" baseline="0" dirty="0" smtClean="0"/>
              <a:t> waves.</a:t>
            </a:r>
          </a:p>
          <a:p>
            <a:r>
              <a:rPr lang="nl-NL" baseline="0" dirty="0" smtClean="0"/>
              <a:t>We are “</a:t>
            </a:r>
            <a:r>
              <a:rPr lang="nl-NL" baseline="0" dirty="0" err="1" smtClean="0"/>
              <a:t>spoiled</a:t>
            </a:r>
            <a:r>
              <a:rPr lang="nl-NL" baseline="0" dirty="0" smtClean="0"/>
              <a:t>” </a:t>
            </a:r>
            <a:r>
              <a:rPr lang="nl-NL" baseline="0" dirty="0" err="1" smtClean="0"/>
              <a:t>with</a:t>
            </a:r>
            <a:r>
              <a:rPr lang="nl-NL" baseline="0" dirty="0" smtClean="0"/>
              <a:t> </a:t>
            </a:r>
            <a:r>
              <a:rPr lang="nl-NL" baseline="0" dirty="0" err="1" smtClean="0"/>
              <a:t>the</a:t>
            </a:r>
            <a:r>
              <a:rPr lang="nl-NL" baseline="0" dirty="0" smtClean="0"/>
              <a:t> high </a:t>
            </a:r>
            <a:r>
              <a:rPr lang="nl-NL" baseline="0" dirty="0" err="1" smtClean="0"/>
              <a:t>resolution</a:t>
            </a:r>
            <a:r>
              <a:rPr lang="nl-NL" baseline="0" dirty="0" smtClean="0"/>
              <a:t> of </a:t>
            </a:r>
            <a:r>
              <a:rPr lang="nl-NL" baseline="0" dirty="0" err="1" smtClean="0"/>
              <a:t>the</a:t>
            </a:r>
            <a:r>
              <a:rPr lang="nl-NL" baseline="0" dirty="0" smtClean="0"/>
              <a:t> Hubble (</a:t>
            </a:r>
            <a:r>
              <a:rPr lang="nl-NL" baseline="0" dirty="0" err="1" smtClean="0"/>
              <a:t>visible</a:t>
            </a:r>
            <a:r>
              <a:rPr lang="nl-NL" baseline="0" dirty="0" smtClean="0"/>
              <a:t>) images. </a:t>
            </a:r>
            <a:r>
              <a:rPr lang="nl-NL" baseline="0" dirty="0" err="1" smtClean="0"/>
              <a:t>Achieving</a:t>
            </a:r>
            <a:r>
              <a:rPr lang="nl-NL" baseline="0" dirty="0" smtClean="0"/>
              <a:t> </a:t>
            </a:r>
            <a:r>
              <a:rPr lang="nl-NL" baseline="0" dirty="0" err="1" smtClean="0"/>
              <a:t>the</a:t>
            </a:r>
            <a:r>
              <a:rPr lang="nl-NL" baseline="0" dirty="0" smtClean="0"/>
              <a:t> </a:t>
            </a:r>
            <a:r>
              <a:rPr lang="nl-NL" baseline="0" dirty="0" err="1" smtClean="0"/>
              <a:t>same</a:t>
            </a:r>
            <a:r>
              <a:rPr lang="nl-NL" baseline="0" dirty="0" smtClean="0"/>
              <a:t> </a:t>
            </a:r>
            <a:r>
              <a:rPr lang="nl-NL" baseline="0" dirty="0" err="1" smtClean="0"/>
              <a:t>resolution</a:t>
            </a:r>
            <a:r>
              <a:rPr lang="nl-NL" baseline="0" dirty="0" smtClean="0"/>
              <a:t> in Radio images </a:t>
            </a:r>
            <a:r>
              <a:rPr lang="nl-NL" baseline="0" dirty="0" err="1" smtClean="0"/>
              <a:t>for</a:t>
            </a:r>
            <a:r>
              <a:rPr lang="nl-NL" baseline="0" dirty="0" smtClean="0"/>
              <a:t> </a:t>
            </a:r>
            <a:r>
              <a:rPr lang="nl-NL" baseline="0" dirty="0" err="1" smtClean="0"/>
              <a:t>comparing</a:t>
            </a:r>
            <a:r>
              <a:rPr lang="nl-NL" baseline="0" dirty="0" smtClean="0"/>
              <a:t> </a:t>
            </a:r>
            <a:r>
              <a:rPr lang="nl-NL" baseline="0" dirty="0" err="1" smtClean="0"/>
              <a:t>with</a:t>
            </a:r>
            <a:r>
              <a:rPr lang="nl-NL" baseline="0" dirty="0" smtClean="0"/>
              <a:t> </a:t>
            </a:r>
            <a:r>
              <a:rPr lang="nl-NL" baseline="0" dirty="0" err="1" smtClean="0"/>
              <a:t>other</a:t>
            </a:r>
            <a:r>
              <a:rPr lang="nl-NL" baseline="0" dirty="0" smtClean="0"/>
              <a:t> </a:t>
            </a:r>
            <a:r>
              <a:rPr lang="nl-NL" baseline="0" dirty="0" err="1" smtClean="0"/>
              <a:t>wavelengths</a:t>
            </a:r>
            <a:r>
              <a:rPr lang="nl-NL" baseline="0" dirty="0" smtClean="0"/>
              <a:t> </a:t>
            </a:r>
            <a:r>
              <a:rPr lang="nl-NL" baseline="0" dirty="0" err="1" smtClean="0"/>
              <a:t>and</a:t>
            </a:r>
            <a:r>
              <a:rPr lang="nl-NL" baseline="0" dirty="0" smtClean="0"/>
              <a:t> more </a:t>
            </a:r>
            <a:r>
              <a:rPr lang="nl-NL" baseline="0" dirty="0" err="1" smtClean="0"/>
              <a:t>detailed</a:t>
            </a:r>
            <a:r>
              <a:rPr lang="nl-NL" baseline="0" dirty="0" smtClean="0"/>
              <a:t> </a:t>
            </a:r>
            <a:r>
              <a:rPr lang="nl-NL" baseline="0" dirty="0" err="1" smtClean="0"/>
              <a:t>study</a:t>
            </a:r>
            <a:r>
              <a:rPr lang="nl-NL" baseline="0" dirty="0" smtClean="0"/>
              <a:t> of </a:t>
            </a:r>
            <a:r>
              <a:rPr lang="nl-NL" baseline="0" dirty="0" err="1" smtClean="0"/>
              <a:t>the</a:t>
            </a:r>
            <a:r>
              <a:rPr lang="nl-NL" baseline="0" dirty="0" smtClean="0"/>
              <a:t> </a:t>
            </a:r>
            <a:r>
              <a:rPr lang="nl-NL" baseline="0" dirty="0" err="1" smtClean="0"/>
              <a:t>objects</a:t>
            </a:r>
            <a:r>
              <a:rPr lang="nl-NL" baseline="0" dirty="0" smtClean="0"/>
              <a:t>, radio </a:t>
            </a:r>
            <a:r>
              <a:rPr lang="nl-NL" baseline="0" dirty="0" err="1" smtClean="0"/>
              <a:t>telescopes</a:t>
            </a:r>
            <a:r>
              <a:rPr lang="nl-NL" baseline="0" dirty="0" smtClean="0"/>
              <a:t> </a:t>
            </a:r>
            <a:r>
              <a:rPr lang="nl-NL" baseline="0" dirty="0" err="1" smtClean="0"/>
              <a:t>need</a:t>
            </a:r>
            <a:r>
              <a:rPr lang="nl-NL" baseline="0" dirty="0" smtClean="0"/>
              <a:t> </a:t>
            </a:r>
            <a:r>
              <a:rPr lang="nl-NL" baseline="0" dirty="0" err="1" smtClean="0"/>
              <a:t>to</a:t>
            </a:r>
            <a:r>
              <a:rPr lang="nl-NL" baseline="0" dirty="0" smtClean="0"/>
              <a:t> </a:t>
            </a:r>
            <a:r>
              <a:rPr lang="nl-NL" baseline="0" dirty="0" err="1" smtClean="0"/>
              <a:t>be</a:t>
            </a:r>
            <a:r>
              <a:rPr lang="nl-NL" baseline="0" dirty="0" smtClean="0"/>
              <a:t> </a:t>
            </a:r>
            <a:r>
              <a:rPr lang="nl-NL" baseline="0" smtClean="0"/>
              <a:t>Megametres</a:t>
            </a:r>
            <a:r>
              <a:rPr lang="nl-NL" baseline="0" dirty="0" smtClean="0"/>
              <a:t> </a:t>
            </a:r>
            <a:r>
              <a:rPr lang="nl-NL" baseline="0" dirty="0" err="1" smtClean="0"/>
              <a:t>wide</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4</a:t>
            </a:fld>
            <a:endParaRPr lang="en-US"/>
          </a:p>
        </p:txBody>
      </p:sp>
    </p:spTree>
    <p:extLst>
      <p:ext uri="{BB962C8B-B14F-4D97-AF65-F5344CB8AC3E}">
        <p14:creationId xmlns:p14="http://schemas.microsoft.com/office/powerpoint/2010/main" xmlns="" val="259340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a:t>
            </a:r>
            <a:r>
              <a:rPr lang="en-US" baseline="0" dirty="0" smtClean="0"/>
              <a:t> receiver no spatial info</a:t>
            </a:r>
          </a:p>
          <a:p>
            <a:r>
              <a:rPr lang="en-US" baseline="0" dirty="0" smtClean="0"/>
              <a:t>Combining receivers in so-called baselines representing Fourier components</a:t>
            </a:r>
          </a:p>
          <a:p>
            <a:r>
              <a:rPr lang="en-US" baseline="0" dirty="0" smtClean="0"/>
              <a:t>WSRT uses earth rotation for a full 2D scan</a:t>
            </a:r>
          </a:p>
          <a:p>
            <a:endParaRPr lang="en-US" baseline="0" dirty="0" smtClean="0"/>
          </a:p>
          <a:p>
            <a:r>
              <a:rPr lang="en-US" baseline="0" dirty="0" smtClean="0"/>
              <a:t>Digitized signals mostly noise</a:t>
            </a:r>
            <a:endParaRPr lang="en-US"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5</a:t>
            </a:fld>
            <a:endParaRPr lang="en-US"/>
          </a:p>
        </p:txBody>
      </p:sp>
    </p:spTree>
    <p:extLst>
      <p:ext uri="{BB962C8B-B14F-4D97-AF65-F5344CB8AC3E}">
        <p14:creationId xmlns:p14="http://schemas.microsoft.com/office/powerpoint/2010/main" xmlns="" val="111451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technical requirements of LOFAR have been driven by a broad and diverse range of scientific goals [1]. Amongst others, these goals include wide-field, high dynamic range imaging, near real-time detection of radio transients, high accuracy pulsar timing, solar monitoring, and radio pulses generated by cosmic ray air showers. To achieve such a wide spectrum of scientific requirements, the system has been designed and built to be both highly flexible as well as extensible [2]. This is achieved by using many small antennas instead of dishes, which are digitized at an early stage in the signal chain. Doing so, an operator is able to point the telescope simultaneously in multiple directions and schedule multiple observations at the same time increasing the efficiency of the telescope. Furthermore part of the flexibility is realized by using custom off the shelf computing hardware for the central systems where all data of the fields is combined. In this way imaging observations can be mixed or followed with other types of observations </a:t>
            </a:r>
            <a:r>
              <a:rPr lang="nl-NL" sz="1200" b="0" i="0" u="none" strike="noStrike" kern="1200" baseline="0" dirty="0" err="1" smtClean="0">
                <a:solidFill>
                  <a:schemeClr val="tx1"/>
                </a:solidFill>
                <a:latin typeface="+mn-lt"/>
                <a:ea typeface="+mn-ea"/>
                <a:cs typeface="+mn-cs"/>
              </a:rPr>
              <a:t>easily</a:t>
            </a:r>
            <a:r>
              <a:rPr lang="nl-NL" sz="1200" b="0" i="0" u="none" strike="noStrike" kern="1200" baseline="0" dirty="0" smtClean="0">
                <a:solidFill>
                  <a:schemeClr val="tx1"/>
                </a:solidFill>
                <a:latin typeface="+mn-lt"/>
                <a:ea typeface="+mn-ea"/>
                <a:cs typeface="+mn-cs"/>
              </a:rPr>
              <a:t>.</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6</a:t>
            </a:fld>
            <a:endParaRPr lang="en-US"/>
          </a:p>
        </p:txBody>
      </p:sp>
    </p:spTree>
    <p:extLst>
      <p:ext uri="{BB962C8B-B14F-4D97-AF65-F5344CB8AC3E}">
        <p14:creationId xmlns:p14="http://schemas.microsoft.com/office/powerpoint/2010/main" xmlns="" val="135733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technical requirements of LOFAR have been driven by a broad and diverse range of scientific goals [1]. Amongst others, these goals include wide-field, high dynamic range imaging, near real-time detection of radio transients, high accuracy pulsar timing, solar monitoring, and radio pulses generated by cosmic ray air showers. To achieve such a wide spectrum of scientific requirements, the system has been designed and built to be both highly flexible as well as extensible [2]. This is achieved by using many small antennas instead of dishes, which are digitized at an early stage in the signal chain. Doing so, an operator is able to point the telescope simultaneously in multiple directions and schedule multiple observations at the same time increasing the efficiency of the telescope. Furthermore part of the flexibility is realized by using custom off the shelf computing hardware for the central systems where all data of the fields is combined. In this way imaging observations can be mixed or followed with other types of observations </a:t>
            </a:r>
            <a:r>
              <a:rPr lang="nl-NL" sz="1200" b="0" i="0" u="none" strike="noStrike" kern="1200" baseline="0" dirty="0" err="1" smtClean="0">
                <a:solidFill>
                  <a:schemeClr val="tx1"/>
                </a:solidFill>
                <a:latin typeface="+mn-lt"/>
                <a:ea typeface="+mn-ea"/>
                <a:cs typeface="+mn-cs"/>
              </a:rPr>
              <a:t>easily</a:t>
            </a:r>
            <a:r>
              <a:rPr lang="nl-NL" sz="1200" b="0" i="0" u="none" strike="noStrike" kern="1200" baseline="0" dirty="0" smtClean="0">
                <a:solidFill>
                  <a:schemeClr val="tx1"/>
                </a:solidFill>
                <a:latin typeface="+mn-lt"/>
                <a:ea typeface="+mn-ea"/>
                <a:cs typeface="+mn-cs"/>
              </a:rPr>
              <a:t>.</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7</a:t>
            </a:fld>
            <a:endParaRPr lang="en-US"/>
          </a:p>
        </p:txBody>
      </p:sp>
    </p:spTree>
    <p:extLst>
      <p:ext uri="{BB962C8B-B14F-4D97-AF65-F5344CB8AC3E}">
        <p14:creationId xmlns:p14="http://schemas.microsoft.com/office/powerpoint/2010/main" xmlns="" val="15310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 </a:t>
            </a:r>
            <a:r>
              <a:rPr lang="nl-NL" dirty="0" err="1" smtClean="0"/>
              <a:t>Telescope</a:t>
            </a:r>
            <a:r>
              <a:rPr lang="nl-NL" dirty="0" smtClean="0"/>
              <a:t> pipeline </a:t>
            </a:r>
            <a:r>
              <a:rPr lang="nl-NL" dirty="0" err="1" smtClean="0"/>
              <a:t>from</a:t>
            </a:r>
            <a:r>
              <a:rPr lang="nl-NL" dirty="0" smtClean="0"/>
              <a:t> </a:t>
            </a:r>
            <a:r>
              <a:rPr lang="nl-NL" dirty="0" err="1" smtClean="0"/>
              <a:t>antenna</a:t>
            </a:r>
            <a:r>
              <a:rPr lang="nl-NL" dirty="0" smtClean="0"/>
              <a:t> </a:t>
            </a:r>
            <a:r>
              <a:rPr lang="nl-NL" dirty="0" err="1" smtClean="0"/>
              <a:t>signal</a:t>
            </a:r>
            <a:r>
              <a:rPr lang="nl-NL" dirty="0" smtClean="0"/>
              <a:t> </a:t>
            </a:r>
            <a:r>
              <a:rPr lang="nl-NL" dirty="0" err="1" smtClean="0"/>
              <a:t>to</a:t>
            </a:r>
            <a:r>
              <a:rPr lang="nl-NL" dirty="0" smtClean="0"/>
              <a:t> </a:t>
            </a:r>
            <a:r>
              <a:rPr lang="nl-NL" dirty="0" err="1" smtClean="0"/>
              <a:t>visibilities</a:t>
            </a:r>
            <a:endParaRPr lang="nl-NL" dirty="0" smtClean="0"/>
          </a:p>
          <a:p>
            <a:r>
              <a:rPr lang="nl-NL" dirty="0" err="1" smtClean="0"/>
              <a:t>Early</a:t>
            </a:r>
            <a:r>
              <a:rPr lang="nl-NL" dirty="0" smtClean="0"/>
              <a:t> </a:t>
            </a:r>
            <a:r>
              <a:rPr lang="nl-NL" dirty="0" err="1" smtClean="0"/>
              <a:t>reduction</a:t>
            </a:r>
            <a:r>
              <a:rPr lang="nl-NL" dirty="0" smtClean="0"/>
              <a:t> steps</a:t>
            </a:r>
            <a:r>
              <a:rPr lang="nl-NL" baseline="0" dirty="0" smtClean="0"/>
              <a:t> are </a:t>
            </a:r>
            <a:r>
              <a:rPr lang="nl-NL" baseline="0" dirty="0" err="1" smtClean="0"/>
              <a:t>embarrassingly</a:t>
            </a:r>
            <a:r>
              <a:rPr lang="nl-NL" baseline="0" dirty="0" smtClean="0"/>
              <a:t> parallel </a:t>
            </a:r>
            <a:r>
              <a:rPr lang="nl-NL" baseline="0" dirty="0" smtClean="0">
                <a:sym typeface="Wingdings" panose="05000000000000000000" pitchFamily="2" charset="2"/>
              </a:rPr>
              <a:t> HTC</a:t>
            </a:r>
            <a:endParaRPr lang="nl-NL" baseline="0" dirty="0" smtClean="0"/>
          </a:p>
          <a:p>
            <a:r>
              <a:rPr lang="nl-NL" baseline="0" dirty="0" smtClean="0"/>
              <a:t>Steps </a:t>
            </a:r>
            <a:r>
              <a:rPr lang="nl-NL" baseline="0" dirty="0" err="1" smtClean="0"/>
              <a:t>to</a:t>
            </a:r>
            <a:r>
              <a:rPr lang="nl-NL" baseline="0" dirty="0" smtClean="0"/>
              <a:t> imaging </a:t>
            </a:r>
            <a:r>
              <a:rPr lang="nl-NL" baseline="0" dirty="0" err="1" smtClean="0"/>
              <a:t>could</a:t>
            </a:r>
            <a:r>
              <a:rPr lang="nl-NL" baseline="0" dirty="0" smtClean="0"/>
              <a:t> </a:t>
            </a:r>
            <a:r>
              <a:rPr lang="nl-NL" baseline="0" dirty="0" err="1" smtClean="0"/>
              <a:t>be</a:t>
            </a:r>
            <a:r>
              <a:rPr lang="nl-NL" baseline="0" dirty="0" smtClean="0"/>
              <a:t> HPC</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9</a:t>
            </a:fld>
            <a:endParaRPr lang="en-US"/>
          </a:p>
        </p:txBody>
      </p:sp>
    </p:spTree>
    <p:extLst>
      <p:ext uri="{BB962C8B-B14F-4D97-AF65-F5344CB8AC3E}">
        <p14:creationId xmlns:p14="http://schemas.microsoft.com/office/powerpoint/2010/main" xmlns="" val="140072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 case of </a:t>
            </a:r>
            <a:r>
              <a:rPr lang="nl-NL" dirty="0" err="1" smtClean="0"/>
              <a:t>choice</a:t>
            </a:r>
            <a:r>
              <a:rPr lang="nl-NL" dirty="0" smtClean="0"/>
              <a:t> of tools, take </a:t>
            </a:r>
            <a:r>
              <a:rPr lang="nl-NL" dirty="0" err="1" smtClean="0"/>
              <a:t>the</a:t>
            </a:r>
            <a:r>
              <a:rPr lang="nl-NL" dirty="0" smtClean="0"/>
              <a:t> first </a:t>
            </a:r>
            <a:r>
              <a:rPr lang="nl-NL" dirty="0" err="1" smtClean="0"/>
              <a:t>available</a:t>
            </a:r>
            <a:r>
              <a:rPr lang="nl-NL" dirty="0" smtClean="0"/>
              <a:t> </a:t>
            </a:r>
            <a:r>
              <a:rPr lang="nl-NL" dirty="0" err="1" smtClean="0"/>
              <a:t>to</a:t>
            </a:r>
            <a:r>
              <a:rPr lang="nl-NL" dirty="0" smtClean="0"/>
              <a:t> make </a:t>
            </a:r>
            <a:r>
              <a:rPr lang="nl-NL" dirty="0" err="1" smtClean="0"/>
              <a:t>it</a:t>
            </a:r>
            <a:r>
              <a:rPr lang="nl-NL" dirty="0" smtClean="0"/>
              <a:t> </a:t>
            </a:r>
            <a:r>
              <a:rPr lang="nl-NL" dirty="0" err="1" smtClean="0"/>
              <a:t>work</a:t>
            </a:r>
            <a:r>
              <a:rPr lang="nl-NL" dirty="0" smtClean="0"/>
              <a:t>. </a:t>
            </a:r>
            <a:r>
              <a:rPr lang="nl-NL" dirty="0" err="1" smtClean="0"/>
              <a:t>Only</a:t>
            </a:r>
            <a:r>
              <a:rPr lang="nl-NL" dirty="0" smtClean="0"/>
              <a:t> </a:t>
            </a:r>
            <a:r>
              <a:rPr lang="nl-NL" dirty="0" err="1" smtClean="0"/>
              <a:t>if</a:t>
            </a:r>
            <a:r>
              <a:rPr lang="nl-NL" dirty="0" smtClean="0"/>
              <a:t> </a:t>
            </a:r>
            <a:r>
              <a:rPr lang="nl-NL" dirty="0" err="1" smtClean="0"/>
              <a:t>it</a:t>
            </a:r>
            <a:r>
              <a:rPr lang="nl-NL" dirty="0" smtClean="0"/>
              <a:t> </a:t>
            </a:r>
            <a:r>
              <a:rPr lang="nl-NL" dirty="0" err="1" smtClean="0"/>
              <a:t>really</a:t>
            </a:r>
            <a:r>
              <a:rPr lang="nl-NL" dirty="0" smtClean="0"/>
              <a:t> breaks, change </a:t>
            </a:r>
            <a:r>
              <a:rPr lang="nl-NL" dirty="0" err="1" smtClean="0"/>
              <a:t>to</a:t>
            </a:r>
            <a:r>
              <a:rPr lang="nl-NL" dirty="0" smtClean="0"/>
              <a:t> </a:t>
            </a:r>
            <a:r>
              <a:rPr lang="nl-NL" dirty="0" err="1" smtClean="0"/>
              <a:t>another</a:t>
            </a:r>
            <a:r>
              <a:rPr lang="nl-NL" dirty="0" smtClean="0"/>
              <a:t>, or as part of </a:t>
            </a:r>
            <a:r>
              <a:rPr lang="nl-NL" dirty="0" err="1" smtClean="0"/>
              <a:t>the</a:t>
            </a:r>
            <a:r>
              <a:rPr lang="nl-NL" dirty="0" smtClean="0"/>
              <a:t> </a:t>
            </a:r>
            <a:r>
              <a:rPr lang="nl-NL" dirty="0" err="1" smtClean="0"/>
              <a:t>improvement</a:t>
            </a:r>
            <a:r>
              <a:rPr lang="nl-NL" dirty="0" smtClean="0"/>
              <a:t> at </a:t>
            </a:r>
            <a:r>
              <a:rPr lang="nl-NL" dirty="0" err="1" smtClean="0"/>
              <a:t>the</a:t>
            </a:r>
            <a:r>
              <a:rPr lang="nl-NL" dirty="0" smtClean="0"/>
              <a:t> end.</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13</a:t>
            </a:fld>
            <a:endParaRPr lang="en-US"/>
          </a:p>
        </p:txBody>
      </p:sp>
    </p:spTree>
    <p:extLst>
      <p:ext uri="{BB962C8B-B14F-4D97-AF65-F5344CB8AC3E}">
        <p14:creationId xmlns:p14="http://schemas.microsoft.com/office/powerpoint/2010/main" xmlns="" val="4091940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427038" y="2286000"/>
            <a:ext cx="7466012" cy="1905000"/>
          </a:xfrm>
        </p:spPr>
        <p:txBody>
          <a:bodyPr/>
          <a:lstStyle>
            <a:lvl1pPr>
              <a:defRPr sz="3600">
                <a:solidFill>
                  <a:schemeClr val="bg1"/>
                </a:solidFill>
              </a:defRPr>
            </a:lvl1pPr>
          </a:lstStyle>
          <a:p>
            <a:r>
              <a:rPr lang="nl-NL" smtClean="0"/>
              <a:t>Click to edit Master title style</a:t>
            </a:r>
            <a:endParaRPr lang="en-US"/>
          </a:p>
        </p:txBody>
      </p:sp>
      <p:sp>
        <p:nvSpPr>
          <p:cNvPr id="22531" name="Rectangle 3"/>
          <p:cNvSpPr>
            <a:spLocks noGrp="1" noChangeArrowheads="1"/>
          </p:cNvSpPr>
          <p:nvPr>
            <p:ph type="subTitle" idx="1"/>
          </p:nvPr>
        </p:nvSpPr>
        <p:spPr>
          <a:xfrm>
            <a:off x="427038" y="4876800"/>
            <a:ext cx="7466012" cy="1143000"/>
          </a:xfrm>
        </p:spPr>
        <p:txBody>
          <a:bodyPr rIns="180000"/>
          <a:lstStyle>
            <a:lvl1pPr marL="0" indent="0">
              <a:lnSpc>
                <a:spcPct val="100000"/>
              </a:lnSpc>
              <a:spcAft>
                <a:spcPct val="0"/>
              </a:spcAft>
              <a:buFont typeface="Wingdings" charset="2"/>
              <a:buNone/>
              <a:tabLst>
                <a:tab pos="476250" algn="l"/>
              </a:tabLst>
              <a:defRPr sz="2800">
                <a:solidFill>
                  <a:schemeClr val="bg1"/>
                </a:solidFill>
              </a:defRPr>
            </a:lvl1pPr>
          </a:lstStyle>
          <a:p>
            <a:r>
              <a:rPr lang="nl-NL" smtClean="0"/>
              <a:t>Click to edit Master subtitle style</a:t>
            </a:r>
            <a:endParaRPr lang="en-US"/>
          </a:p>
        </p:txBody>
      </p:sp>
      <p:sp>
        <p:nvSpPr>
          <p:cNvPr id="22532" name="Rectangle 4"/>
          <p:cNvSpPr>
            <a:spLocks noGrp="1" noChangeArrowheads="1"/>
          </p:cNvSpPr>
          <p:nvPr>
            <p:ph type="dt" sz="half" idx="2"/>
          </p:nvPr>
        </p:nvSpPr>
        <p:spPr>
          <a:xfrm rot="16200000">
            <a:off x="8461375" y="5178425"/>
            <a:ext cx="1136650" cy="381000"/>
          </a:xfrm>
        </p:spPr>
        <p:txBody>
          <a:bodyPr/>
          <a:lstStyle>
            <a:lvl1pPr>
              <a:defRPr>
                <a:latin typeface="Arial" charset="0"/>
              </a:defRPr>
            </a:lvl1pPr>
          </a:lstStyle>
          <a:p>
            <a:r>
              <a:rPr lang="nl-NL" smtClean="0"/>
              <a:t>13 Sept 2017</a:t>
            </a:r>
            <a:endParaRPr lang="en-US"/>
          </a:p>
        </p:txBody>
      </p:sp>
      <p:sp>
        <p:nvSpPr>
          <p:cNvPr id="22534" name="Rectangle 6"/>
          <p:cNvSpPr>
            <a:spLocks noGrp="1" noChangeArrowheads="1"/>
          </p:cNvSpPr>
          <p:nvPr>
            <p:ph type="sldNum" sz="quarter" idx="4"/>
          </p:nvPr>
        </p:nvSpPr>
        <p:spPr/>
        <p:txBody>
          <a:bodyPr/>
          <a:lstStyle>
            <a:lvl1pPr>
              <a:defRPr/>
            </a:lvl1pPr>
          </a:lstStyle>
          <a:p>
            <a:fld id="{2FB1389E-3CED-2742-BBFF-105316878408}" type="slidenum">
              <a:rPr lang="en-US" smtClean="0"/>
              <a:pPr/>
              <a:t>‹N›</a:t>
            </a:fld>
            <a:endParaRPr lang="en-US"/>
          </a:p>
        </p:txBody>
      </p:sp>
      <p:sp>
        <p:nvSpPr>
          <p:cNvPr id="22543" name="Rectangle 15"/>
          <p:cNvSpPr>
            <a:spLocks noChangeArrowheads="1"/>
          </p:cNvSpPr>
          <p:nvPr/>
        </p:nvSpPr>
        <p:spPr bwMode="auto">
          <a:xfrm>
            <a:off x="1435100" y="169863"/>
            <a:ext cx="0" cy="438150"/>
          </a:xfrm>
          <a:prstGeom prst="rect">
            <a:avLst/>
          </a:prstGeom>
          <a:noFill/>
          <a:ln w="9525">
            <a:noFill/>
            <a:miter lim="800000"/>
            <a:headEnd/>
            <a:tailEnd/>
          </a:ln>
          <a:effectLst/>
        </p:spPr>
        <p:txBody>
          <a:bodyPr wrap="none" lIns="0" tIns="0" rIns="0" bIns="0">
            <a:prstTxWarp prst="textNoShape">
              <a:avLst/>
            </a:prstTxWarp>
            <a:spAutoFit/>
          </a:bodyPr>
          <a:lstStyle/>
          <a:p>
            <a:endParaRPr lang="en-US"/>
          </a:p>
        </p:txBody>
      </p:sp>
      <p:sp>
        <p:nvSpPr>
          <p:cNvPr id="22533" name="Rectangle 5"/>
          <p:cNvSpPr>
            <a:spLocks noGrp="1" noChangeArrowheads="1"/>
          </p:cNvSpPr>
          <p:nvPr>
            <p:ph type="ftr" sz="quarter" idx="3"/>
          </p:nvPr>
        </p:nvSpPr>
        <p:spPr>
          <a:xfrm>
            <a:off x="427038" y="6477000"/>
            <a:ext cx="6604000" cy="381000"/>
          </a:xfrm>
        </p:spPr>
        <p:txBody>
          <a:bodyPr/>
          <a:lstStyle>
            <a:lvl1pPr>
              <a:defRPr smtClean="0"/>
            </a:lvl1pPr>
          </a:lstStyle>
          <a:p>
            <a:r>
              <a:rPr lang="en-US" smtClean="0"/>
              <a:t>EOSC-Pilot LOFAR, Pisa                Rob van der Meer</a:t>
            </a:r>
            <a:endParaRPr lang="en-US"/>
          </a:p>
        </p:txBody>
      </p:sp>
      <p:pic>
        <p:nvPicPr>
          <p:cNvPr id="22555" name="Picture 27" descr="ASTRON_Achtergrond_03_01"/>
          <p:cNvPicPr>
            <a:picLocks noChangeAspect="1" noChangeArrowheads="1"/>
          </p:cNvPicPr>
          <p:nvPr/>
        </p:nvPicPr>
        <p:blipFill>
          <a:blip r:embed="rId4" cstate="screen"/>
          <a:srcRect/>
          <a:stretch>
            <a:fillRect/>
          </a:stretch>
        </p:blipFill>
        <p:spPr bwMode="auto">
          <a:xfrm>
            <a:off x="3175" y="0"/>
            <a:ext cx="9140825" cy="2138363"/>
          </a:xfrm>
          <a:prstGeom prst="rect">
            <a:avLst/>
          </a:prstGeom>
          <a:noFill/>
        </p:spPr>
      </p:pic>
      <p:sp>
        <p:nvSpPr>
          <p:cNvPr id="22550" name="Rectangle 22"/>
          <p:cNvSpPr>
            <a:spLocks noChangeArrowheads="1"/>
          </p:cNvSpPr>
          <p:nvPr/>
        </p:nvSpPr>
        <p:spPr bwMode="auto">
          <a:xfrm>
            <a:off x="5756275" y="1247775"/>
            <a:ext cx="2828925" cy="219075"/>
          </a:xfrm>
          <a:prstGeom prst="rect">
            <a:avLst/>
          </a:prstGeom>
          <a:noFill/>
          <a:ln w="9525">
            <a:noFill/>
            <a:miter lim="800000"/>
            <a:headEnd/>
            <a:tailEnd/>
          </a:ln>
          <a:effectLst/>
        </p:spPr>
        <p:txBody>
          <a:bodyPr wrap="none" lIns="0" tIns="0" rIns="0" bIns="0">
            <a:prstTxWarp prst="textNoShape">
              <a:avLst/>
            </a:prstTxWarp>
            <a:spAutoFit/>
          </a:bodyPr>
          <a:lstStyle/>
          <a:p>
            <a:pPr algn="r"/>
            <a:r>
              <a:rPr lang="en-US" sz="1200"/>
              <a:t>Netherlands Institute for Radio Astronomy</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lvl1pPr>
              <a:defRPr/>
            </a:lvl1pPr>
          </a:lstStyle>
          <a:p>
            <a:r>
              <a:rPr lang="nl-NL" smtClean="0"/>
              <a:t>13 Sept 2017</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6" name="Slide Number Placeholder 5"/>
          <p:cNvSpPr>
            <a:spLocks noGrp="1"/>
          </p:cNvSpPr>
          <p:nvPr>
            <p:ph type="sldNum" sz="quarter" idx="12"/>
          </p:nvPr>
        </p:nvSpPr>
        <p:spPr/>
        <p:txBody>
          <a:bodyPr/>
          <a:lstStyle>
            <a:lvl1pPr>
              <a:defRPr smtClean="0"/>
            </a:lvl1pPr>
          </a:lstStyle>
          <a:p>
            <a:fld id="{2FB1389E-3CED-2742-BBFF-105316878408}"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2088" y="228600"/>
            <a:ext cx="2036762" cy="606107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27038" y="228600"/>
            <a:ext cx="5962650" cy="606107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lvl1pPr>
              <a:defRPr/>
            </a:lvl1pPr>
          </a:lstStyle>
          <a:p>
            <a:r>
              <a:rPr lang="nl-NL" smtClean="0"/>
              <a:t>13 Sept 2017</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6" name="Slide Number Placeholder 5"/>
          <p:cNvSpPr>
            <a:spLocks noGrp="1"/>
          </p:cNvSpPr>
          <p:nvPr>
            <p:ph type="sldNum" sz="quarter" idx="12"/>
          </p:nvPr>
        </p:nvSpPr>
        <p:spPr/>
        <p:txBody>
          <a:bodyPr/>
          <a:lstStyle>
            <a:lvl1pPr>
              <a:defRPr smtClean="0"/>
            </a:lvl1pPr>
          </a:lstStyle>
          <a:p>
            <a:fld id="{2FB1389E-3CED-2742-BBFF-105316878408}"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27038" y="228600"/>
            <a:ext cx="6126162" cy="914400"/>
          </a:xfrm>
        </p:spPr>
        <p:txBody>
          <a:bodyPr/>
          <a:lstStyle/>
          <a:p>
            <a:r>
              <a:rPr lang="nl-NL" smtClean="0"/>
              <a:t>Click to edit Master title style</a:t>
            </a:r>
            <a:endParaRPr lang="en-US"/>
          </a:p>
        </p:txBody>
      </p:sp>
      <p:sp>
        <p:nvSpPr>
          <p:cNvPr id="3" name="Content Placeholder 2"/>
          <p:cNvSpPr>
            <a:spLocks noGrp="1"/>
          </p:cNvSpPr>
          <p:nvPr>
            <p:ph sz="half" idx="1"/>
          </p:nvPr>
        </p:nvSpPr>
        <p:spPr>
          <a:xfrm>
            <a:off x="427038" y="1600200"/>
            <a:ext cx="8151812" cy="2268538"/>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27038" y="4021138"/>
            <a:ext cx="8151812" cy="2268537"/>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a:xfrm rot="-5400000">
            <a:off x="8169275" y="4876800"/>
            <a:ext cx="1752600" cy="381000"/>
          </a:xfrm>
        </p:spPr>
        <p:txBody>
          <a:bodyPr/>
          <a:lstStyle>
            <a:lvl1pPr>
              <a:defRPr/>
            </a:lvl1pPr>
          </a:lstStyle>
          <a:p>
            <a:r>
              <a:rPr lang="nl-NL" smtClean="0"/>
              <a:t>13 Sept 2017</a:t>
            </a:r>
            <a:endParaRPr lang="en-US"/>
          </a:p>
        </p:txBody>
      </p:sp>
      <p:sp>
        <p:nvSpPr>
          <p:cNvPr id="6" name="Footer Placeholder 5"/>
          <p:cNvSpPr>
            <a:spLocks noGrp="1"/>
          </p:cNvSpPr>
          <p:nvPr>
            <p:ph type="ftr" sz="quarter" idx="11"/>
          </p:nvPr>
        </p:nvSpPr>
        <p:spPr>
          <a:xfrm>
            <a:off x="427038" y="6477000"/>
            <a:ext cx="5897562" cy="381000"/>
          </a:xfrm>
        </p:spPr>
        <p:txBody>
          <a:bodyPr/>
          <a:lstStyle>
            <a:lvl1pPr>
              <a:defRPr smtClean="0"/>
            </a:lvl1pPr>
          </a:lstStyle>
          <a:p>
            <a:r>
              <a:rPr lang="en-US" smtClean="0"/>
              <a:t>EOSC-Pilot LOFAR, Pisa                Rob van der Meer</a:t>
            </a:r>
            <a:endParaRPr lang="en-US"/>
          </a:p>
        </p:txBody>
      </p:sp>
      <p:sp>
        <p:nvSpPr>
          <p:cNvPr id="7" name="Slide Number Placeholder 6"/>
          <p:cNvSpPr>
            <a:spLocks noGrp="1"/>
          </p:cNvSpPr>
          <p:nvPr>
            <p:ph type="sldNum" sz="quarter" idx="12"/>
          </p:nvPr>
        </p:nvSpPr>
        <p:spPr>
          <a:xfrm>
            <a:off x="7366000" y="6477000"/>
            <a:ext cx="1219200" cy="381000"/>
          </a:xfrm>
        </p:spPr>
        <p:txBody>
          <a:bodyPr/>
          <a:lstStyle>
            <a:lvl1pPr>
              <a:defRPr smtClean="0"/>
            </a:lvl1pPr>
          </a:lstStyle>
          <a:p>
            <a:fld id="{2FB1389E-3CED-2742-BBFF-105316878408}"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228600"/>
            <a:ext cx="6126162" cy="914400"/>
          </a:xfrm>
        </p:spPr>
        <p:txBody>
          <a:bodyPr/>
          <a:lstStyle/>
          <a:p>
            <a:r>
              <a:rPr lang="nl-NL" smtClean="0"/>
              <a:t>Click to edit Master title style</a:t>
            </a:r>
            <a:endParaRPr lang="en-US"/>
          </a:p>
        </p:txBody>
      </p:sp>
      <p:sp>
        <p:nvSpPr>
          <p:cNvPr id="3" name="Text Placeholder 2"/>
          <p:cNvSpPr>
            <a:spLocks noGrp="1"/>
          </p:cNvSpPr>
          <p:nvPr>
            <p:ph type="body" sz="half" idx="1"/>
          </p:nvPr>
        </p:nvSpPr>
        <p:spPr>
          <a:xfrm>
            <a:off x="427038" y="1600200"/>
            <a:ext cx="3998912" cy="4689475"/>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578350" y="1600200"/>
            <a:ext cx="4000500" cy="4689475"/>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a:xfrm rot="-5400000">
            <a:off x="8169275" y="4876800"/>
            <a:ext cx="1752600" cy="381000"/>
          </a:xfrm>
        </p:spPr>
        <p:txBody>
          <a:bodyPr/>
          <a:lstStyle>
            <a:lvl1pPr>
              <a:defRPr/>
            </a:lvl1pPr>
          </a:lstStyle>
          <a:p>
            <a:r>
              <a:rPr lang="nl-NL" smtClean="0"/>
              <a:t>13 Sept 2017</a:t>
            </a:r>
            <a:endParaRPr lang="en-US"/>
          </a:p>
        </p:txBody>
      </p:sp>
      <p:sp>
        <p:nvSpPr>
          <p:cNvPr id="6" name="Footer Placeholder 5"/>
          <p:cNvSpPr>
            <a:spLocks noGrp="1"/>
          </p:cNvSpPr>
          <p:nvPr>
            <p:ph type="ftr" sz="quarter" idx="11"/>
          </p:nvPr>
        </p:nvSpPr>
        <p:spPr>
          <a:xfrm>
            <a:off x="427038" y="6477000"/>
            <a:ext cx="5897562" cy="381000"/>
          </a:xfrm>
        </p:spPr>
        <p:txBody>
          <a:bodyPr/>
          <a:lstStyle>
            <a:lvl1pPr>
              <a:defRPr smtClean="0"/>
            </a:lvl1pPr>
          </a:lstStyle>
          <a:p>
            <a:r>
              <a:rPr lang="en-US" smtClean="0"/>
              <a:t>EOSC-Pilot LOFAR, Pisa                Rob van der Meer</a:t>
            </a:r>
            <a:endParaRPr lang="en-US"/>
          </a:p>
        </p:txBody>
      </p:sp>
      <p:sp>
        <p:nvSpPr>
          <p:cNvPr id="7" name="Slide Number Placeholder 6"/>
          <p:cNvSpPr>
            <a:spLocks noGrp="1"/>
          </p:cNvSpPr>
          <p:nvPr>
            <p:ph type="sldNum" sz="quarter" idx="12"/>
          </p:nvPr>
        </p:nvSpPr>
        <p:spPr>
          <a:xfrm>
            <a:off x="7366000" y="6477000"/>
            <a:ext cx="1219200" cy="381000"/>
          </a:xfrm>
        </p:spPr>
        <p:txBody>
          <a:bodyPr/>
          <a:lstStyle>
            <a:lvl1pPr>
              <a:defRPr smtClean="0"/>
            </a:lvl1pPr>
          </a:lstStyle>
          <a:p>
            <a:fld id="{2FB1389E-3CED-2742-BBFF-105316878408}"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27038" y="228600"/>
            <a:ext cx="6126162" cy="914400"/>
          </a:xfrm>
        </p:spPr>
        <p:txBody>
          <a:bodyPr/>
          <a:lstStyle/>
          <a:p>
            <a:r>
              <a:rPr lang="nl-NL" smtClean="0"/>
              <a:t>Click to edit Master title style</a:t>
            </a:r>
            <a:endParaRPr lang="en-US"/>
          </a:p>
        </p:txBody>
      </p:sp>
      <p:sp>
        <p:nvSpPr>
          <p:cNvPr id="3" name="Content Placeholder 2"/>
          <p:cNvSpPr>
            <a:spLocks noGrp="1"/>
          </p:cNvSpPr>
          <p:nvPr>
            <p:ph sz="quarter" idx="1"/>
          </p:nvPr>
        </p:nvSpPr>
        <p:spPr>
          <a:xfrm>
            <a:off x="427038" y="1600200"/>
            <a:ext cx="3998912" cy="2268538"/>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quarter" idx="2"/>
          </p:nvPr>
        </p:nvSpPr>
        <p:spPr>
          <a:xfrm>
            <a:off x="4578350" y="1600200"/>
            <a:ext cx="4000500" cy="2268538"/>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half" idx="3"/>
          </p:nvPr>
        </p:nvSpPr>
        <p:spPr>
          <a:xfrm>
            <a:off x="427038" y="4021138"/>
            <a:ext cx="8151812" cy="2268537"/>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Date Placeholder 5"/>
          <p:cNvSpPr>
            <a:spLocks noGrp="1"/>
          </p:cNvSpPr>
          <p:nvPr>
            <p:ph type="dt" sz="half" idx="10"/>
          </p:nvPr>
        </p:nvSpPr>
        <p:spPr>
          <a:xfrm rot="-5400000">
            <a:off x="8169275" y="4876800"/>
            <a:ext cx="1752600" cy="381000"/>
          </a:xfrm>
        </p:spPr>
        <p:txBody>
          <a:bodyPr/>
          <a:lstStyle>
            <a:lvl1pPr>
              <a:defRPr/>
            </a:lvl1pPr>
          </a:lstStyle>
          <a:p>
            <a:r>
              <a:rPr lang="nl-NL" smtClean="0"/>
              <a:t>13 Sept 2017</a:t>
            </a:r>
            <a:endParaRPr lang="en-US"/>
          </a:p>
        </p:txBody>
      </p:sp>
      <p:sp>
        <p:nvSpPr>
          <p:cNvPr id="7" name="Footer Placeholder 6"/>
          <p:cNvSpPr>
            <a:spLocks noGrp="1"/>
          </p:cNvSpPr>
          <p:nvPr>
            <p:ph type="ftr" sz="quarter" idx="11"/>
          </p:nvPr>
        </p:nvSpPr>
        <p:spPr>
          <a:xfrm>
            <a:off x="427038" y="6477000"/>
            <a:ext cx="5897562" cy="381000"/>
          </a:xfrm>
        </p:spPr>
        <p:txBody>
          <a:bodyPr/>
          <a:lstStyle>
            <a:lvl1pPr>
              <a:defRPr smtClean="0"/>
            </a:lvl1pPr>
          </a:lstStyle>
          <a:p>
            <a:r>
              <a:rPr lang="en-US" smtClean="0"/>
              <a:t>EOSC-Pilot LOFAR, Pisa                Rob van der Meer</a:t>
            </a:r>
            <a:endParaRPr lang="en-US"/>
          </a:p>
        </p:txBody>
      </p:sp>
      <p:sp>
        <p:nvSpPr>
          <p:cNvPr id="8" name="Slide Number Placeholder 7"/>
          <p:cNvSpPr>
            <a:spLocks noGrp="1"/>
          </p:cNvSpPr>
          <p:nvPr>
            <p:ph type="sldNum" sz="quarter" idx="12"/>
          </p:nvPr>
        </p:nvSpPr>
        <p:spPr>
          <a:xfrm>
            <a:off x="7366000" y="6477000"/>
            <a:ext cx="1219200" cy="381000"/>
          </a:xfrm>
        </p:spPr>
        <p:txBody>
          <a:bodyPr/>
          <a:lstStyle>
            <a:lvl1pPr>
              <a:defRPr smtClean="0"/>
            </a:lvl1pPr>
          </a:lstStyle>
          <a:p>
            <a:fld id="{2FB1389E-3CED-2742-BBFF-105316878408}"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228600"/>
            <a:ext cx="6126162" cy="914400"/>
          </a:xfrm>
        </p:spPr>
        <p:txBody>
          <a:bodyPr/>
          <a:lstStyle/>
          <a:p>
            <a:r>
              <a:rPr lang="nl-NL" smtClean="0"/>
              <a:t>Click to edit Master title style</a:t>
            </a:r>
            <a:endParaRPr lang="en-US"/>
          </a:p>
        </p:txBody>
      </p:sp>
      <p:sp>
        <p:nvSpPr>
          <p:cNvPr id="3" name="Text Placeholder 2"/>
          <p:cNvSpPr>
            <a:spLocks noGrp="1"/>
          </p:cNvSpPr>
          <p:nvPr>
            <p:ph type="body" sz="half" idx="1"/>
          </p:nvPr>
        </p:nvSpPr>
        <p:spPr>
          <a:xfrm>
            <a:off x="427038" y="1600200"/>
            <a:ext cx="8151812" cy="2268538"/>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27038" y="4021138"/>
            <a:ext cx="8151812" cy="2268537"/>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a:xfrm rot="-5400000">
            <a:off x="8169275" y="4876800"/>
            <a:ext cx="1752600" cy="381000"/>
          </a:xfrm>
        </p:spPr>
        <p:txBody>
          <a:bodyPr/>
          <a:lstStyle>
            <a:lvl1pPr>
              <a:defRPr/>
            </a:lvl1pPr>
          </a:lstStyle>
          <a:p>
            <a:r>
              <a:rPr lang="nl-NL" smtClean="0"/>
              <a:t>13 Sept 2017</a:t>
            </a:r>
            <a:endParaRPr lang="en-US"/>
          </a:p>
        </p:txBody>
      </p:sp>
      <p:sp>
        <p:nvSpPr>
          <p:cNvPr id="6" name="Footer Placeholder 5"/>
          <p:cNvSpPr>
            <a:spLocks noGrp="1"/>
          </p:cNvSpPr>
          <p:nvPr>
            <p:ph type="ftr" sz="quarter" idx="11"/>
          </p:nvPr>
        </p:nvSpPr>
        <p:spPr>
          <a:xfrm>
            <a:off x="427038" y="6477000"/>
            <a:ext cx="5897562" cy="381000"/>
          </a:xfrm>
        </p:spPr>
        <p:txBody>
          <a:bodyPr/>
          <a:lstStyle>
            <a:lvl1pPr>
              <a:defRPr smtClean="0"/>
            </a:lvl1pPr>
          </a:lstStyle>
          <a:p>
            <a:r>
              <a:rPr lang="en-US" smtClean="0"/>
              <a:t>EOSC-Pilot LOFAR, Pisa                Rob van der Meer</a:t>
            </a:r>
            <a:endParaRPr lang="en-US"/>
          </a:p>
        </p:txBody>
      </p:sp>
      <p:sp>
        <p:nvSpPr>
          <p:cNvPr id="7" name="Slide Number Placeholder 6"/>
          <p:cNvSpPr>
            <a:spLocks noGrp="1"/>
          </p:cNvSpPr>
          <p:nvPr>
            <p:ph type="sldNum" sz="quarter" idx="12"/>
          </p:nvPr>
        </p:nvSpPr>
        <p:spPr>
          <a:xfrm>
            <a:off x="7366000" y="6477000"/>
            <a:ext cx="1219200" cy="381000"/>
          </a:xfrm>
        </p:spPr>
        <p:txBody>
          <a:bodyPr/>
          <a:lstStyle>
            <a:lvl1pPr>
              <a:defRPr smtClean="0"/>
            </a:lvl1pPr>
          </a:lstStyle>
          <a:p>
            <a:fld id="{2FB1389E-3CED-2742-BBFF-105316878408}" type="slidenum">
              <a:rPr lang="en-US" smtClean="0"/>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7038" y="228600"/>
            <a:ext cx="6126162" cy="914400"/>
          </a:xfrm>
        </p:spPr>
        <p:txBody>
          <a:bodyPr/>
          <a:lstStyle/>
          <a:p>
            <a:r>
              <a:rPr lang="nl-NL" smtClean="0"/>
              <a:t>Click to edit Master title style</a:t>
            </a:r>
            <a:endParaRPr lang="en-US"/>
          </a:p>
        </p:txBody>
      </p:sp>
      <p:sp>
        <p:nvSpPr>
          <p:cNvPr id="3" name="Table Placeholder 2"/>
          <p:cNvSpPr>
            <a:spLocks noGrp="1"/>
          </p:cNvSpPr>
          <p:nvPr>
            <p:ph type="tbl" idx="1"/>
          </p:nvPr>
        </p:nvSpPr>
        <p:spPr>
          <a:xfrm>
            <a:off x="427038" y="1600200"/>
            <a:ext cx="8151812" cy="4689475"/>
          </a:xfrm>
        </p:spPr>
        <p:txBody>
          <a:bodyPr/>
          <a:lstStyle/>
          <a:p>
            <a:r>
              <a:rPr lang="nl-NL" smtClean="0"/>
              <a:t>Click icon to add table</a:t>
            </a:r>
            <a:endParaRPr lang="en-US"/>
          </a:p>
        </p:txBody>
      </p:sp>
      <p:sp>
        <p:nvSpPr>
          <p:cNvPr id="4" name="Date Placeholder 3"/>
          <p:cNvSpPr>
            <a:spLocks noGrp="1"/>
          </p:cNvSpPr>
          <p:nvPr>
            <p:ph type="dt" sz="half" idx="10"/>
          </p:nvPr>
        </p:nvSpPr>
        <p:spPr>
          <a:xfrm rot="-5400000">
            <a:off x="8169275" y="4876800"/>
            <a:ext cx="1752600" cy="381000"/>
          </a:xfrm>
        </p:spPr>
        <p:txBody>
          <a:bodyPr/>
          <a:lstStyle>
            <a:lvl1pPr>
              <a:defRPr/>
            </a:lvl1pPr>
          </a:lstStyle>
          <a:p>
            <a:r>
              <a:rPr lang="nl-NL" smtClean="0"/>
              <a:t>13 Sept 2017</a:t>
            </a:r>
            <a:endParaRPr lang="en-US"/>
          </a:p>
        </p:txBody>
      </p:sp>
      <p:sp>
        <p:nvSpPr>
          <p:cNvPr id="5" name="Footer Placeholder 4"/>
          <p:cNvSpPr>
            <a:spLocks noGrp="1"/>
          </p:cNvSpPr>
          <p:nvPr>
            <p:ph type="ftr" sz="quarter" idx="11"/>
          </p:nvPr>
        </p:nvSpPr>
        <p:spPr>
          <a:xfrm>
            <a:off x="427038" y="6477000"/>
            <a:ext cx="5897562" cy="381000"/>
          </a:xfrm>
        </p:spPr>
        <p:txBody>
          <a:bodyPr/>
          <a:lstStyle>
            <a:lvl1pPr>
              <a:defRPr smtClean="0"/>
            </a:lvl1pPr>
          </a:lstStyle>
          <a:p>
            <a:r>
              <a:rPr lang="en-US" smtClean="0"/>
              <a:t>EOSC-Pilot LOFAR, Pisa                Rob van der Meer</a:t>
            </a:r>
            <a:endParaRPr lang="en-US"/>
          </a:p>
        </p:txBody>
      </p:sp>
      <p:sp>
        <p:nvSpPr>
          <p:cNvPr id="6" name="Slide Number Placeholder 5"/>
          <p:cNvSpPr>
            <a:spLocks noGrp="1"/>
          </p:cNvSpPr>
          <p:nvPr>
            <p:ph type="sldNum" sz="quarter" idx="12"/>
          </p:nvPr>
        </p:nvSpPr>
        <p:spPr>
          <a:xfrm>
            <a:off x="7366000" y="6477000"/>
            <a:ext cx="1219200" cy="381000"/>
          </a:xfrm>
        </p:spPr>
        <p:txBody>
          <a:bodyPr/>
          <a:lstStyle>
            <a:lvl1pPr>
              <a:defRPr smtClean="0"/>
            </a:lvl1pPr>
          </a:lstStyle>
          <a:p>
            <a:fld id="{2FB1389E-3CED-2742-BBFF-10531687840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en-US" dirty="0"/>
          </a:p>
        </p:txBody>
      </p:sp>
      <p:sp>
        <p:nvSpPr>
          <p:cNvPr id="4" name="Date Placeholder 3"/>
          <p:cNvSpPr>
            <a:spLocks noGrp="1"/>
          </p:cNvSpPr>
          <p:nvPr>
            <p:ph type="dt" sz="half" idx="10"/>
          </p:nvPr>
        </p:nvSpPr>
        <p:spPr>
          <a:xfrm>
            <a:off x="427038" y="6562804"/>
            <a:ext cx="1752600" cy="290946"/>
          </a:xfrm>
        </p:spPr>
        <p:txBody>
          <a:bodyPr/>
          <a:lstStyle>
            <a:lvl1pPr>
              <a:defRPr sz="1100"/>
            </a:lvl1pPr>
          </a:lstStyle>
          <a:p>
            <a:r>
              <a:rPr lang="nl-NL" smtClean="0"/>
              <a:t>13 Sept 2017</a:t>
            </a:r>
            <a:endParaRPr lang="en-US" dirty="0"/>
          </a:p>
        </p:txBody>
      </p:sp>
      <p:sp>
        <p:nvSpPr>
          <p:cNvPr id="5" name="Footer Placeholder 4"/>
          <p:cNvSpPr>
            <a:spLocks noGrp="1"/>
          </p:cNvSpPr>
          <p:nvPr>
            <p:ph type="ftr" sz="quarter" idx="11"/>
          </p:nvPr>
        </p:nvSpPr>
        <p:spPr>
          <a:xfrm>
            <a:off x="2541318" y="6567053"/>
            <a:ext cx="4011881" cy="290945"/>
          </a:xfrm>
        </p:spPr>
        <p:txBody>
          <a:bodyPr/>
          <a:lstStyle>
            <a:lvl1pPr>
              <a:defRPr sz="1100" smtClean="0"/>
            </a:lvl1pPr>
          </a:lstStyle>
          <a:p>
            <a:r>
              <a:rPr lang="en-US" smtClean="0"/>
              <a:t>EOSC-Pilot LOFAR, Pisa                Rob van der Meer</a:t>
            </a:r>
            <a:endParaRPr lang="en-US" dirty="0"/>
          </a:p>
        </p:txBody>
      </p:sp>
      <p:sp>
        <p:nvSpPr>
          <p:cNvPr id="6" name="Slide Number Placeholder 5"/>
          <p:cNvSpPr>
            <a:spLocks noGrp="1"/>
          </p:cNvSpPr>
          <p:nvPr>
            <p:ph type="sldNum" sz="quarter" idx="12"/>
          </p:nvPr>
        </p:nvSpPr>
        <p:spPr>
          <a:xfrm>
            <a:off x="7366000" y="6567054"/>
            <a:ext cx="1219200" cy="290946"/>
          </a:xfrm>
        </p:spPr>
        <p:txBody>
          <a:bodyPr/>
          <a:lstStyle>
            <a:lvl1pPr>
              <a:defRPr sz="1100" smtClean="0"/>
            </a:lvl1pPr>
          </a:lstStyle>
          <a:p>
            <a:fld id="{2FB1389E-3CED-2742-BBFF-105316878408}"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
        <p:nvSpPr>
          <p:cNvPr id="4" name="Date Placeholder 3"/>
          <p:cNvSpPr>
            <a:spLocks noGrp="1"/>
          </p:cNvSpPr>
          <p:nvPr>
            <p:ph type="dt" sz="half" idx="10"/>
          </p:nvPr>
        </p:nvSpPr>
        <p:spPr/>
        <p:txBody>
          <a:bodyPr/>
          <a:lstStyle>
            <a:lvl1pPr>
              <a:defRPr/>
            </a:lvl1pPr>
          </a:lstStyle>
          <a:p>
            <a:r>
              <a:rPr lang="nl-NL" smtClean="0"/>
              <a:t>13 Sept 2017</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6" name="Slide Number Placeholder 5"/>
          <p:cNvSpPr>
            <a:spLocks noGrp="1"/>
          </p:cNvSpPr>
          <p:nvPr>
            <p:ph type="sldNum" sz="quarter" idx="12"/>
          </p:nvPr>
        </p:nvSpPr>
        <p:spPr/>
        <p:txBody>
          <a:bodyPr/>
          <a:lstStyle>
            <a:lvl1pPr>
              <a:defRPr smtClean="0"/>
            </a:lvl1pPr>
          </a:lstStyle>
          <a:p>
            <a:fld id="{2FB1389E-3CED-2742-BBFF-105316878408}"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27038" y="1600200"/>
            <a:ext cx="3998912"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578350" y="1600200"/>
            <a:ext cx="4000500"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lvl1pPr>
              <a:defRPr/>
            </a:lvl1pPr>
          </a:lstStyle>
          <a:p>
            <a:r>
              <a:rPr lang="nl-NL" smtClean="0"/>
              <a:t>13 Sept 2017</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7" name="Slide Number Placeholder 6"/>
          <p:cNvSpPr>
            <a:spLocks noGrp="1"/>
          </p:cNvSpPr>
          <p:nvPr>
            <p:ph type="sldNum" sz="quarter" idx="12"/>
          </p:nvPr>
        </p:nvSpPr>
        <p:spPr/>
        <p:txBody>
          <a:bodyPr/>
          <a:lstStyle>
            <a:lvl1pPr>
              <a:defRPr smtClean="0"/>
            </a:lvl1pPr>
          </a:lstStyle>
          <a:p>
            <a:fld id="{2FB1389E-3CED-2742-BBFF-105316878408}"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lvl1pPr>
              <a:defRPr/>
            </a:lvl1pPr>
          </a:lstStyle>
          <a:p>
            <a:r>
              <a:rPr lang="nl-NL" smtClean="0"/>
              <a:t>13 Sept 2017</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9" name="Slide Number Placeholder 8"/>
          <p:cNvSpPr>
            <a:spLocks noGrp="1"/>
          </p:cNvSpPr>
          <p:nvPr>
            <p:ph type="sldNum" sz="quarter" idx="12"/>
          </p:nvPr>
        </p:nvSpPr>
        <p:spPr/>
        <p:txBody>
          <a:bodyPr/>
          <a:lstStyle>
            <a:lvl1pPr>
              <a:defRPr smtClean="0"/>
            </a:lvl1pPr>
          </a:lstStyle>
          <a:p>
            <a:fld id="{2FB1389E-3CED-2742-BBFF-105316878408}"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nl-NL" smtClean="0"/>
              <a:t>13 Sept 2017</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5" name="Slide Number Placeholder 4"/>
          <p:cNvSpPr>
            <a:spLocks noGrp="1"/>
          </p:cNvSpPr>
          <p:nvPr>
            <p:ph type="sldNum" sz="quarter" idx="12"/>
          </p:nvPr>
        </p:nvSpPr>
        <p:spPr/>
        <p:txBody>
          <a:bodyPr/>
          <a:lstStyle>
            <a:lvl1pPr>
              <a:defRPr smtClean="0"/>
            </a:lvl1pPr>
          </a:lstStyle>
          <a:p>
            <a:fld id="{2FB1389E-3CED-2742-BBFF-10531687840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nl-NL" smtClean="0"/>
              <a:t>13 Sept 2017</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4" name="Slide Number Placeholder 3"/>
          <p:cNvSpPr>
            <a:spLocks noGrp="1"/>
          </p:cNvSpPr>
          <p:nvPr>
            <p:ph type="sldNum" sz="quarter" idx="12"/>
          </p:nvPr>
        </p:nvSpPr>
        <p:spPr/>
        <p:txBody>
          <a:bodyPr/>
          <a:lstStyle>
            <a:lvl1pPr>
              <a:defRPr smtClean="0"/>
            </a:lvl1pPr>
          </a:lstStyle>
          <a:p>
            <a:fld id="{2FB1389E-3CED-2742-BBFF-10531687840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lvl1pPr>
              <a:defRPr/>
            </a:lvl1pPr>
          </a:lstStyle>
          <a:p>
            <a:r>
              <a:rPr lang="nl-NL" smtClean="0"/>
              <a:t>13 Sept 2017</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7" name="Slide Number Placeholder 6"/>
          <p:cNvSpPr>
            <a:spLocks noGrp="1"/>
          </p:cNvSpPr>
          <p:nvPr>
            <p:ph type="sldNum" sz="quarter" idx="12"/>
          </p:nvPr>
        </p:nvSpPr>
        <p:spPr/>
        <p:txBody>
          <a:bodyPr/>
          <a:lstStyle>
            <a:lvl1pPr>
              <a:defRPr smtClean="0"/>
            </a:lvl1pPr>
          </a:lstStyle>
          <a:p>
            <a:fld id="{2FB1389E-3CED-2742-BBFF-105316878408}"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lvl1pPr>
              <a:defRPr/>
            </a:lvl1pPr>
          </a:lstStyle>
          <a:p>
            <a:r>
              <a:rPr lang="nl-NL" smtClean="0"/>
              <a:t>13 Sept 2017</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7" name="Slide Number Placeholder 6"/>
          <p:cNvSpPr>
            <a:spLocks noGrp="1"/>
          </p:cNvSpPr>
          <p:nvPr>
            <p:ph type="sldNum" sz="quarter" idx="12"/>
          </p:nvPr>
        </p:nvSpPr>
        <p:spPr/>
        <p:txBody>
          <a:bodyPr/>
          <a:lstStyle>
            <a:lvl1pPr>
              <a:defRPr smtClean="0"/>
            </a:lvl1pPr>
          </a:lstStyle>
          <a:p>
            <a:fld id="{2FB1389E-3CED-2742-BBFF-105316878408}"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1078" name="Picture 54" descr="ASTRON_Header_Small_03_04"/>
          <p:cNvPicPr>
            <a:picLocks noChangeAspect="1" noChangeArrowheads="1"/>
          </p:cNvPicPr>
          <p:nvPr/>
        </p:nvPicPr>
        <p:blipFill>
          <a:blip r:embed="rId18" cstate="screen"/>
          <a:srcRect/>
          <a:stretch>
            <a:fillRect/>
          </a:stretch>
        </p:blipFill>
        <p:spPr bwMode="auto">
          <a:xfrm>
            <a:off x="3175" y="0"/>
            <a:ext cx="9140825" cy="1382713"/>
          </a:xfrm>
          <a:prstGeom prst="rect">
            <a:avLst/>
          </a:prstGeom>
          <a:noFill/>
        </p:spPr>
      </p:pic>
      <p:sp>
        <p:nvSpPr>
          <p:cNvPr id="1026" name="Rectangle 2"/>
          <p:cNvSpPr>
            <a:spLocks noGrp="1" noChangeArrowheads="1"/>
          </p:cNvSpPr>
          <p:nvPr>
            <p:ph type="title"/>
          </p:nvPr>
        </p:nvSpPr>
        <p:spPr bwMode="auto">
          <a:xfrm>
            <a:off x="427038" y="228600"/>
            <a:ext cx="6126162" cy="914400"/>
          </a:xfrm>
          <a:prstGeom prst="rect">
            <a:avLst/>
          </a:prstGeom>
          <a:noFill/>
          <a:ln w="9525">
            <a:noFill/>
            <a:miter lim="800000"/>
            <a:headEnd/>
            <a:tailEnd/>
          </a:ln>
        </p:spPr>
        <p:txBody>
          <a:bodyPr vert="horz" wrap="square" lIns="0" tIns="0" rIns="180000" bIns="0" numCol="1" anchor="t" anchorCtr="0" compatLnSpc="1">
            <a:prstTxWarp prst="textNoShape">
              <a:avLst/>
            </a:prstTxWarp>
          </a:bodyPr>
          <a:lstStyle/>
          <a:p>
            <a:pPr lvl="0"/>
            <a:r>
              <a:rPr lang="en-US"/>
              <a:t>Klik om het opmaakprofiel te bewerken</a:t>
            </a:r>
          </a:p>
        </p:txBody>
      </p:sp>
      <p:sp>
        <p:nvSpPr>
          <p:cNvPr id="1027" name="Rectangle 3"/>
          <p:cNvSpPr>
            <a:spLocks noGrp="1" noChangeAspect="1" noChangeArrowheads="1"/>
          </p:cNvSpPr>
          <p:nvPr>
            <p:ph type="body" idx="1"/>
          </p:nvPr>
        </p:nvSpPr>
        <p:spPr bwMode="auto">
          <a:xfrm>
            <a:off x="427038" y="1600200"/>
            <a:ext cx="8151812" cy="46894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a:t>Klik</a:t>
            </a:r>
            <a:r>
              <a:rPr lang="en-US" dirty="0"/>
              <a:t> </a:t>
            </a:r>
            <a:r>
              <a:rPr lang="en-US" dirty="0" err="1"/>
              <a:t>om</a:t>
            </a:r>
            <a:r>
              <a:rPr lang="en-US" dirty="0"/>
              <a:t> de </a:t>
            </a:r>
            <a:r>
              <a:rPr lang="en-US" dirty="0" err="1"/>
              <a:t>opmaakprofielen</a:t>
            </a:r>
            <a:r>
              <a:rPr lang="en-US" dirty="0"/>
              <a:t> van de </a:t>
            </a:r>
            <a:r>
              <a:rPr lang="en-US" dirty="0" err="1"/>
              <a:t>modeltekst</a:t>
            </a:r>
            <a:r>
              <a:rPr lang="en-US" dirty="0"/>
              <a:t>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1028" name="Rectangle 4"/>
          <p:cNvSpPr>
            <a:spLocks noGrp="1" noChangeArrowheads="1"/>
          </p:cNvSpPr>
          <p:nvPr>
            <p:ph type="dt" sz="half" idx="2"/>
          </p:nvPr>
        </p:nvSpPr>
        <p:spPr bwMode="auto">
          <a:xfrm rot="-5400000">
            <a:off x="8169275" y="4876800"/>
            <a:ext cx="1752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lnSpc>
                <a:spcPct val="100000"/>
              </a:lnSpc>
              <a:defRPr sz="1000">
                <a:solidFill>
                  <a:schemeClr val="bg1"/>
                </a:solidFill>
              </a:defRPr>
            </a:lvl1pPr>
          </a:lstStyle>
          <a:p>
            <a:r>
              <a:rPr lang="nl-NL" smtClean="0"/>
              <a:t>13 Sept 2017</a:t>
            </a:r>
            <a:endParaRPr lang="en-US"/>
          </a:p>
        </p:txBody>
      </p:sp>
      <p:sp>
        <p:nvSpPr>
          <p:cNvPr id="1029" name="Rectangle 5"/>
          <p:cNvSpPr>
            <a:spLocks noGrp="1" noChangeArrowheads="1"/>
          </p:cNvSpPr>
          <p:nvPr>
            <p:ph type="ftr" sz="quarter" idx="3"/>
          </p:nvPr>
        </p:nvSpPr>
        <p:spPr bwMode="auto">
          <a:xfrm>
            <a:off x="427038" y="6477000"/>
            <a:ext cx="5897562"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900">
                <a:solidFill>
                  <a:schemeClr val="bg1"/>
                </a:solidFill>
              </a:defRPr>
            </a:lvl1pPr>
          </a:lstStyle>
          <a:p>
            <a:r>
              <a:rPr lang="en-US" smtClean="0"/>
              <a:t>EOSC-Pilot LOFAR, Pisa                Rob van der Meer</a:t>
            </a:r>
            <a:endParaRPr lang="en-US"/>
          </a:p>
        </p:txBody>
      </p:sp>
      <p:sp>
        <p:nvSpPr>
          <p:cNvPr id="1030" name="Rectangle 6"/>
          <p:cNvSpPr>
            <a:spLocks noGrp="1" noChangeArrowheads="1"/>
          </p:cNvSpPr>
          <p:nvPr>
            <p:ph type="sldNum" sz="quarter" idx="4"/>
          </p:nvPr>
        </p:nvSpPr>
        <p:spPr bwMode="auto">
          <a:xfrm>
            <a:off x="7366000" y="6477000"/>
            <a:ext cx="12192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defRPr sz="1000">
                <a:solidFill>
                  <a:schemeClr val="bg1"/>
                </a:solidFill>
              </a:defRPr>
            </a:lvl1pPr>
          </a:lstStyle>
          <a:p>
            <a:fld id="{2FB1389E-3CED-2742-BBFF-10531687840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p:txStyles>
    <p:titleStyle>
      <a:lvl1pPr algn="l" rtl="0" eaLnBrk="1" fontAlgn="base" hangingPunct="1">
        <a:spcBef>
          <a:spcPct val="0"/>
        </a:spcBef>
        <a:spcAft>
          <a:spcPct val="0"/>
        </a:spcAft>
        <a:tabLst>
          <a:tab pos="342900" algn="l"/>
        </a:tabLst>
        <a:defRPr sz="2400">
          <a:solidFill>
            <a:schemeClr val="tx2"/>
          </a:solidFill>
          <a:latin typeface="+mj-lt"/>
          <a:ea typeface="+mj-ea"/>
          <a:cs typeface="+mj-cs"/>
        </a:defRPr>
      </a:lvl1pPr>
      <a:lvl2pPr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2pPr>
      <a:lvl3pPr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3pPr>
      <a:lvl4pPr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4pPr>
      <a:lvl5pPr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5pPr>
      <a:lvl6pPr marL="457200"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6pPr>
      <a:lvl7pPr marL="914400"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7pPr>
      <a:lvl8pPr marL="1371600"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8pPr>
      <a:lvl9pPr marL="1828800"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9pPr>
    </p:titleStyle>
    <p:bodyStyle>
      <a:lvl1pPr marL="193675" indent="-193675"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cs typeface="+mn-cs"/>
        </a:defRPr>
      </a:lvl1pPr>
      <a:lvl2pPr marL="765175" indent="-18891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2pPr>
      <a:lvl3pPr marL="1338263" indent="-19526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3pPr>
      <a:lvl4pPr marL="1909763" indent="-19526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4pPr>
      <a:lvl5pPr marL="2471738" indent="-18891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5pPr>
      <a:lvl6pPr marL="2928938" indent="-18891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6pPr>
      <a:lvl7pPr marL="3386138" indent="-18891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7pPr>
      <a:lvl8pPr marL="3843338" indent="-18891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8pPr>
      <a:lvl9pPr marL="4300538" indent="-18891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mmonwl.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researchobject.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8838" y="4196258"/>
            <a:ext cx="7466012" cy="334178"/>
          </a:xfrm>
          <a:effectLst>
            <a:glow rad="381000">
              <a:schemeClr val="accent1">
                <a:alpha val="40000"/>
              </a:schemeClr>
            </a:glow>
          </a:effectLst>
        </p:spPr>
        <p:txBody>
          <a:bodyPr/>
          <a:lstStyle/>
          <a:p>
            <a:pPr algn="ctr"/>
            <a:r>
              <a:rPr lang="en-US" sz="2000" i="1" dirty="0" smtClean="0">
                <a:effectLst>
                  <a:glow rad="342900">
                    <a:schemeClr val="accent1">
                      <a:alpha val="40000"/>
                    </a:schemeClr>
                  </a:glow>
                </a:effectLst>
              </a:rPr>
              <a:t>EOSC Pilot Workshop, Pisa, 13 Sept 2017</a:t>
            </a:r>
          </a:p>
        </p:txBody>
      </p:sp>
      <p:sp>
        <p:nvSpPr>
          <p:cNvPr id="2" name="Title 1"/>
          <p:cNvSpPr>
            <a:spLocks noGrp="1"/>
          </p:cNvSpPr>
          <p:nvPr>
            <p:ph type="ctrTitle"/>
          </p:nvPr>
        </p:nvSpPr>
        <p:spPr>
          <a:xfrm>
            <a:off x="858838" y="2582000"/>
            <a:ext cx="7845518" cy="1306111"/>
          </a:xfrm>
        </p:spPr>
        <p:txBody>
          <a:bodyPr/>
          <a:lstStyle/>
          <a:p>
            <a:pPr algn="ctr"/>
            <a:r>
              <a:rPr lang="en-US" dirty="0" smtClean="0">
                <a:effectLst>
                  <a:glow rad="317500">
                    <a:schemeClr val="accent1">
                      <a:alpha val="40000"/>
                    </a:schemeClr>
                  </a:glow>
                  <a:outerShdw blurRad="292100" dist="50800" dir="16200000" rotWithShape="0">
                    <a:prstClr val="black"/>
                  </a:outerShdw>
                </a:effectLst>
              </a:rPr>
              <a:t>Open Science cloud access to LOFAR data and compute</a:t>
            </a:r>
            <a:endParaRPr lang="en-US" sz="3200" dirty="0">
              <a:effectLst>
                <a:glow rad="317500">
                  <a:schemeClr val="accent1">
                    <a:alpha val="40000"/>
                  </a:schemeClr>
                </a:glow>
                <a:outerShdw blurRad="292100" dist="50800" dir="16200000" rotWithShape="0">
                  <a:prstClr val="black"/>
                </a:outerShdw>
              </a:effectLst>
            </a:endParaRPr>
          </a:p>
        </p:txBody>
      </p:sp>
      <p:sp>
        <p:nvSpPr>
          <p:cNvPr id="4" name="TextBox 3"/>
          <p:cNvSpPr txBox="1"/>
          <p:nvPr/>
        </p:nvSpPr>
        <p:spPr>
          <a:xfrm>
            <a:off x="5596047" y="4965728"/>
            <a:ext cx="3409972" cy="1754326"/>
          </a:xfrm>
          <a:prstGeom prst="rect">
            <a:avLst/>
          </a:prstGeom>
          <a:noFill/>
        </p:spPr>
        <p:txBody>
          <a:bodyPr wrap="none" rtlCol="0">
            <a:spAutoFit/>
          </a:bodyPr>
          <a:lstStyle/>
          <a:p>
            <a:pPr algn="r"/>
            <a:r>
              <a:rPr lang="en-US" i="1" dirty="0" smtClean="0">
                <a:solidFill>
                  <a:schemeClr val="bg1"/>
                </a:solidFill>
                <a:effectLst>
                  <a:glow rad="190500">
                    <a:schemeClr val="accent1">
                      <a:alpha val="40000"/>
                    </a:schemeClr>
                  </a:glow>
                </a:effectLst>
              </a:rPr>
              <a:t>Rob van der Meer, ASTRON</a:t>
            </a:r>
          </a:p>
          <a:p>
            <a:pPr algn="r"/>
            <a:r>
              <a:rPr lang="en-US" i="1" dirty="0" smtClean="0">
                <a:solidFill>
                  <a:schemeClr val="bg1"/>
                </a:solidFill>
                <a:effectLst>
                  <a:glow rad="190500">
                    <a:schemeClr val="accent1">
                      <a:alpha val="40000"/>
                    </a:schemeClr>
                  </a:glow>
                </a:effectLst>
              </a:rPr>
              <a:t>Hanno </a:t>
            </a:r>
            <a:r>
              <a:rPr lang="en-US" i="1" dirty="0" err="1">
                <a:solidFill>
                  <a:schemeClr val="bg1"/>
                </a:solidFill>
                <a:effectLst>
                  <a:glow rad="190500">
                    <a:schemeClr val="accent1">
                      <a:alpha val="40000"/>
                    </a:schemeClr>
                  </a:glow>
                </a:effectLst>
              </a:rPr>
              <a:t>Holties</a:t>
            </a:r>
            <a:r>
              <a:rPr lang="en-US" i="1" dirty="0">
                <a:solidFill>
                  <a:schemeClr val="bg1"/>
                </a:solidFill>
                <a:effectLst>
                  <a:glow rad="190500">
                    <a:schemeClr val="accent1">
                      <a:alpha val="40000"/>
                    </a:schemeClr>
                  </a:glow>
                </a:effectLst>
              </a:rPr>
              <a:t>, ASTRON</a:t>
            </a:r>
          </a:p>
          <a:p>
            <a:pPr algn="r"/>
            <a:r>
              <a:rPr lang="en-US" i="1" dirty="0" smtClean="0">
                <a:solidFill>
                  <a:schemeClr val="bg1"/>
                </a:solidFill>
                <a:effectLst>
                  <a:glow rad="190500">
                    <a:schemeClr val="accent1">
                      <a:alpha val="40000"/>
                    </a:schemeClr>
                  </a:glow>
                </a:effectLst>
              </a:rPr>
              <a:t>Niels </a:t>
            </a:r>
            <a:r>
              <a:rPr lang="en-US" i="1" dirty="0" err="1" smtClean="0">
                <a:solidFill>
                  <a:schemeClr val="bg1"/>
                </a:solidFill>
                <a:effectLst>
                  <a:glow rad="190500">
                    <a:schemeClr val="accent1">
                      <a:alpha val="40000"/>
                    </a:schemeClr>
                  </a:glow>
                </a:effectLst>
              </a:rPr>
              <a:t>Drost</a:t>
            </a:r>
            <a:r>
              <a:rPr lang="en-US" i="1" dirty="0" smtClean="0">
                <a:solidFill>
                  <a:schemeClr val="bg1"/>
                </a:solidFill>
                <a:effectLst>
                  <a:glow rad="190500">
                    <a:schemeClr val="accent1">
                      <a:alpha val="40000"/>
                    </a:schemeClr>
                  </a:glow>
                </a:effectLst>
              </a:rPr>
              <a:t>, </a:t>
            </a:r>
            <a:r>
              <a:rPr lang="en-US" i="1" dirty="0" err="1" smtClean="0">
                <a:solidFill>
                  <a:schemeClr val="bg1"/>
                </a:solidFill>
                <a:effectLst>
                  <a:glow rad="190500">
                    <a:schemeClr val="accent1">
                      <a:alpha val="40000"/>
                    </a:schemeClr>
                  </a:glow>
                </a:effectLst>
              </a:rPr>
              <a:t>eScienceCenter</a:t>
            </a:r>
            <a:endParaRPr lang="en-US" i="1" dirty="0" smtClean="0">
              <a:solidFill>
                <a:schemeClr val="bg1"/>
              </a:solidFill>
              <a:effectLst>
                <a:glow rad="190500">
                  <a:schemeClr val="accent1">
                    <a:alpha val="40000"/>
                  </a:schemeClr>
                </a:glow>
              </a:effectLst>
            </a:endParaRPr>
          </a:p>
          <a:p>
            <a:pPr algn="r"/>
            <a:r>
              <a:rPr lang="en-US" i="1" dirty="0" smtClean="0">
                <a:solidFill>
                  <a:schemeClr val="bg1"/>
                </a:solidFill>
                <a:effectLst>
                  <a:glow rad="190500">
                    <a:schemeClr val="accent1">
                      <a:alpha val="40000"/>
                    </a:schemeClr>
                  </a:glow>
                </a:effectLst>
              </a:rPr>
              <a:t>Coen </a:t>
            </a:r>
            <a:r>
              <a:rPr lang="en-US" i="1" dirty="0" err="1" smtClean="0">
                <a:solidFill>
                  <a:schemeClr val="bg1"/>
                </a:solidFill>
                <a:effectLst>
                  <a:glow rad="190500">
                    <a:schemeClr val="accent1">
                      <a:alpha val="40000"/>
                    </a:schemeClr>
                  </a:glow>
                </a:effectLst>
              </a:rPr>
              <a:t>Schrijvers</a:t>
            </a:r>
            <a:r>
              <a:rPr lang="en-US" i="1" dirty="0" smtClean="0">
                <a:solidFill>
                  <a:schemeClr val="bg1"/>
                </a:solidFill>
                <a:effectLst>
                  <a:glow rad="190500">
                    <a:schemeClr val="accent1">
                      <a:alpha val="40000"/>
                    </a:schemeClr>
                  </a:glow>
                </a:effectLst>
              </a:rPr>
              <a:t>, </a:t>
            </a:r>
            <a:r>
              <a:rPr lang="en-US" i="1" dirty="0" err="1" smtClean="0">
                <a:solidFill>
                  <a:schemeClr val="bg1"/>
                </a:solidFill>
                <a:effectLst>
                  <a:glow rad="190500">
                    <a:schemeClr val="accent1">
                      <a:alpha val="40000"/>
                    </a:schemeClr>
                  </a:glow>
                </a:effectLst>
              </a:rPr>
              <a:t>SURFSara</a:t>
            </a:r>
            <a:endParaRPr lang="en-US" i="1" dirty="0">
              <a:solidFill>
                <a:schemeClr val="bg1"/>
              </a:solidFill>
              <a:effectLst>
                <a:glow rad="190500">
                  <a:schemeClr val="accent1">
                    <a:alpha val="40000"/>
                  </a:schemeClr>
                </a:glow>
              </a:effectLst>
            </a:endParaRPr>
          </a:p>
          <a:p>
            <a:pPr algn="r"/>
            <a:r>
              <a:rPr lang="en-US" i="1" dirty="0" smtClean="0">
                <a:solidFill>
                  <a:schemeClr val="bg1"/>
                </a:solidFill>
                <a:effectLst>
                  <a:glow rad="190500">
                    <a:schemeClr val="accent1">
                      <a:alpha val="40000"/>
                    </a:schemeClr>
                  </a:glow>
                </a:effectLst>
              </a:rPr>
              <a:t>Michael R. Crusoe, CWL</a:t>
            </a:r>
            <a:endParaRPr lang="en-US" i="1" dirty="0">
              <a:solidFill>
                <a:schemeClr val="bg1"/>
              </a:solidFill>
              <a:effectLst>
                <a:glow rad="190500">
                  <a:schemeClr val="accent1">
                    <a:alpha val="40000"/>
                  </a:schemeClr>
                </a:glow>
              </a:effectLst>
            </a:endParaRPr>
          </a:p>
          <a:p>
            <a:pPr algn="r"/>
            <a:r>
              <a:rPr lang="en-US" dirty="0">
                <a:solidFill>
                  <a:schemeClr val="bg1"/>
                </a:solidFill>
                <a:effectLst>
                  <a:glow rad="190500">
                    <a:schemeClr val="accent1">
                      <a:alpha val="40000"/>
                    </a:schemeClr>
                  </a:glow>
                </a:effectLst>
              </a:rPr>
              <a:t>e</a:t>
            </a:r>
            <a:r>
              <a:rPr lang="en-US" dirty="0" smtClean="0">
                <a:solidFill>
                  <a:schemeClr val="bg1"/>
                </a:solidFill>
                <a:effectLst>
                  <a:glow rad="190500">
                    <a:schemeClr val="accent1">
                      <a:alpha val="40000"/>
                    </a:schemeClr>
                  </a:glow>
                </a:effectLst>
              </a:rPr>
              <a:t>t al.</a:t>
            </a:r>
            <a:endParaRPr lang="en-US" dirty="0">
              <a:solidFill>
                <a:schemeClr val="bg1"/>
              </a:solidFill>
              <a:effectLst>
                <a:glow rad="190500">
                  <a:schemeClr val="accent1">
                    <a:alpha val="40000"/>
                  </a:schemeClr>
                </a:glow>
              </a:effectLst>
            </a:endParaRPr>
          </a:p>
        </p:txBody>
      </p:sp>
    </p:spTree>
    <p:extLst>
      <p:ext uri="{BB962C8B-B14F-4D97-AF65-F5344CB8AC3E}">
        <p14:creationId xmlns:p14="http://schemas.microsoft.com/office/powerpoint/2010/main" xmlns="" val="1819809947"/>
      </p:ext>
    </p:extLst>
  </p:cSld>
  <p:clrMapOvr>
    <a:masterClrMapping/>
  </p:clrMapOvr>
  <mc:AlternateContent xmlns:mc="http://schemas.openxmlformats.org/markup-compatibility/2006">
    <mc:Choice xmlns:p14="http://schemas.microsoft.com/office/powerpoint/2010/main" xmlns="" Requires="p14">
      <p:transition spd="slow" p14:dur="2000" advTm="33496"/>
    </mc:Choice>
    <mc:Fallback>
      <p:transition spd="slow" advTm="3349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Data </a:t>
            </a:r>
            <a:r>
              <a:rPr lang="nl-NL" dirty="0" err="1" smtClean="0"/>
              <a:t>challenges</a:t>
            </a:r>
            <a:endParaRPr lang="nl-NL" dirty="0"/>
          </a:p>
        </p:txBody>
      </p:sp>
      <p:sp>
        <p:nvSpPr>
          <p:cNvPr id="3" name="Content Placeholder 2"/>
          <p:cNvSpPr>
            <a:spLocks noGrp="1"/>
          </p:cNvSpPr>
          <p:nvPr>
            <p:ph idx="1"/>
          </p:nvPr>
        </p:nvSpPr>
        <p:spPr/>
        <p:txBody>
          <a:bodyPr/>
          <a:lstStyle/>
          <a:p>
            <a:r>
              <a:rPr lang="nl-NL" dirty="0" err="1" smtClean="0"/>
              <a:t>Where</a:t>
            </a:r>
            <a:r>
              <a:rPr lang="nl-NL" dirty="0" smtClean="0"/>
              <a:t> is </a:t>
            </a:r>
            <a:r>
              <a:rPr lang="nl-NL" dirty="0" err="1" smtClean="0"/>
              <a:t>my</a:t>
            </a:r>
            <a:r>
              <a:rPr lang="nl-NL" dirty="0" smtClean="0"/>
              <a:t> data?</a:t>
            </a:r>
          </a:p>
          <a:p>
            <a:r>
              <a:rPr lang="nl-NL" dirty="0" smtClean="0"/>
              <a:t>Move data </a:t>
            </a:r>
            <a:r>
              <a:rPr lang="nl-NL" dirty="0" err="1" smtClean="0"/>
              <a:t>to</a:t>
            </a:r>
            <a:r>
              <a:rPr lang="nl-NL" dirty="0" smtClean="0"/>
              <a:t> </a:t>
            </a:r>
            <a:r>
              <a:rPr lang="nl-NL" dirty="0" err="1" smtClean="0"/>
              <a:t>local</a:t>
            </a:r>
            <a:r>
              <a:rPr lang="nl-NL" dirty="0" smtClean="0"/>
              <a:t> cluster</a:t>
            </a:r>
          </a:p>
          <a:p>
            <a:r>
              <a:rPr lang="nl-NL" dirty="0" smtClean="0"/>
              <a:t>Data </a:t>
            </a:r>
            <a:r>
              <a:rPr lang="nl-NL" dirty="0" err="1" smtClean="0"/>
              <a:t>provenance</a:t>
            </a:r>
            <a:endParaRPr lang="nl-NL" dirty="0" smtClean="0"/>
          </a:p>
          <a:p>
            <a:r>
              <a:rPr lang="nl-NL" dirty="0" smtClean="0"/>
              <a:t>Data access </a:t>
            </a:r>
            <a:r>
              <a:rPr lang="nl-NL" dirty="0" err="1" smtClean="0"/>
              <a:t>with</a:t>
            </a:r>
            <a:r>
              <a:rPr lang="nl-NL" dirty="0" smtClean="0"/>
              <a:t> </a:t>
            </a:r>
            <a:r>
              <a:rPr lang="nl-NL" dirty="0" err="1" smtClean="0"/>
              <a:t>gftp</a:t>
            </a:r>
            <a:endParaRPr lang="nl-NL" dirty="0" smtClean="0"/>
          </a:p>
          <a:p>
            <a:r>
              <a:rPr lang="nl-NL" dirty="0" smtClean="0"/>
              <a:t>User access </a:t>
            </a:r>
            <a:r>
              <a:rPr lang="nl-NL" dirty="0" err="1" smtClean="0"/>
              <a:t>with</a:t>
            </a:r>
            <a:r>
              <a:rPr lang="nl-NL" dirty="0" smtClean="0"/>
              <a:t> </a:t>
            </a:r>
            <a:r>
              <a:rPr lang="nl-NL" dirty="0" err="1" smtClean="0"/>
              <a:t>Grid</a:t>
            </a:r>
            <a:r>
              <a:rPr lang="nl-NL" dirty="0" smtClean="0"/>
              <a:t> </a:t>
            </a:r>
            <a:r>
              <a:rPr lang="nl-NL" dirty="0" err="1" smtClean="0"/>
              <a:t>certificates</a:t>
            </a:r>
            <a:r>
              <a:rPr lang="nl-NL" dirty="0" smtClean="0"/>
              <a:t>, user database at ASTRON</a:t>
            </a:r>
          </a:p>
          <a:p>
            <a:r>
              <a:rPr lang="nl-NL" dirty="0" smtClean="0"/>
              <a:t>Data </a:t>
            </a:r>
            <a:r>
              <a:rPr lang="nl-NL" dirty="0" err="1" smtClean="0"/>
              <a:t>can</a:t>
            </a:r>
            <a:r>
              <a:rPr lang="nl-NL" dirty="0" smtClean="0"/>
              <a:t> </a:t>
            </a:r>
            <a:r>
              <a:rPr lang="nl-NL" dirty="0" err="1" smtClean="0"/>
              <a:t>be</a:t>
            </a:r>
            <a:r>
              <a:rPr lang="nl-NL" dirty="0" smtClean="0"/>
              <a:t> in multiple LTA sites</a:t>
            </a:r>
          </a:p>
          <a:p>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10</a:t>
            </a:fld>
            <a:endParaRPr lang="en-US" dirty="0"/>
          </a:p>
        </p:txBody>
      </p:sp>
    </p:spTree>
    <p:extLst>
      <p:ext uri="{BB962C8B-B14F-4D97-AF65-F5344CB8AC3E}">
        <p14:creationId xmlns:p14="http://schemas.microsoft.com/office/powerpoint/2010/main" xmlns="" val="526673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User </a:t>
            </a:r>
            <a:r>
              <a:rPr lang="nl-NL" dirty="0" err="1" smtClean="0"/>
              <a:t>requirements</a:t>
            </a:r>
            <a:endParaRPr lang="nl-NL" dirty="0"/>
          </a:p>
        </p:txBody>
      </p:sp>
      <p:sp>
        <p:nvSpPr>
          <p:cNvPr id="3" name="Content Placeholder 2"/>
          <p:cNvSpPr>
            <a:spLocks noGrp="1"/>
          </p:cNvSpPr>
          <p:nvPr>
            <p:ph idx="1"/>
          </p:nvPr>
        </p:nvSpPr>
        <p:spPr/>
        <p:txBody>
          <a:bodyPr/>
          <a:lstStyle/>
          <a:p>
            <a:pPr marL="0" indent="0">
              <a:buNone/>
            </a:pPr>
            <a:r>
              <a:rPr lang="nl-NL" dirty="0" smtClean="0"/>
              <a:t>Old/</a:t>
            </a:r>
            <a:r>
              <a:rPr lang="nl-NL" dirty="0" err="1" smtClean="0"/>
              <a:t>current</a:t>
            </a:r>
            <a:r>
              <a:rPr lang="nl-NL" dirty="0" smtClean="0"/>
              <a:t>:</a:t>
            </a:r>
          </a:p>
          <a:p>
            <a:r>
              <a:rPr lang="nl-NL" dirty="0" smtClean="0"/>
              <a:t>I want </a:t>
            </a:r>
            <a:r>
              <a:rPr lang="nl-NL" dirty="0" err="1" smtClean="0"/>
              <a:t>to</a:t>
            </a:r>
            <a:r>
              <a:rPr lang="nl-NL" dirty="0" smtClean="0"/>
              <a:t> do </a:t>
            </a:r>
            <a:r>
              <a:rPr lang="nl-NL" dirty="0" err="1" smtClean="0"/>
              <a:t>what</a:t>
            </a:r>
            <a:r>
              <a:rPr lang="nl-NL" dirty="0" smtClean="0"/>
              <a:t> I want </a:t>
            </a:r>
            <a:r>
              <a:rPr lang="nl-NL" dirty="0" err="1" smtClean="0"/>
              <a:t>to</a:t>
            </a:r>
            <a:r>
              <a:rPr lang="nl-NL" dirty="0" smtClean="0"/>
              <a:t> </a:t>
            </a:r>
            <a:r>
              <a:rPr lang="nl-NL" dirty="0" err="1" smtClean="0"/>
              <a:t>the</a:t>
            </a:r>
            <a:r>
              <a:rPr lang="nl-NL" dirty="0" smtClean="0"/>
              <a:t> data</a:t>
            </a:r>
          </a:p>
          <a:p>
            <a:r>
              <a:rPr lang="nl-NL" dirty="0" smtClean="0"/>
              <a:t>I want </a:t>
            </a:r>
            <a:r>
              <a:rPr lang="nl-NL" dirty="0" err="1" smtClean="0"/>
              <a:t>to</a:t>
            </a:r>
            <a:r>
              <a:rPr lang="nl-NL" dirty="0" smtClean="0"/>
              <a:t> have </a:t>
            </a:r>
            <a:r>
              <a:rPr lang="nl-NL" dirty="0" err="1" smtClean="0"/>
              <a:t>my</a:t>
            </a:r>
            <a:r>
              <a:rPr lang="nl-NL" dirty="0" smtClean="0"/>
              <a:t> data</a:t>
            </a:r>
          </a:p>
          <a:p>
            <a:endParaRPr lang="nl-NL" dirty="0" smtClean="0"/>
          </a:p>
          <a:p>
            <a:pPr marL="0" indent="0">
              <a:buNone/>
            </a:pPr>
            <a:r>
              <a:rPr lang="nl-NL" dirty="0" smtClean="0"/>
              <a:t>Move users </a:t>
            </a:r>
            <a:r>
              <a:rPr lang="nl-NL" dirty="0" err="1" smtClean="0"/>
              <a:t>to</a:t>
            </a:r>
            <a:r>
              <a:rPr lang="nl-NL" dirty="0" smtClean="0"/>
              <a:t> new </a:t>
            </a:r>
            <a:r>
              <a:rPr lang="nl-NL" dirty="0" err="1" smtClean="0"/>
              <a:t>requirements</a:t>
            </a:r>
            <a:r>
              <a:rPr lang="nl-NL" dirty="0" smtClean="0"/>
              <a:t>:</a:t>
            </a:r>
          </a:p>
          <a:p>
            <a:r>
              <a:rPr lang="nl-NL" dirty="0" err="1" smtClean="0"/>
              <a:t>What</a:t>
            </a:r>
            <a:r>
              <a:rPr lang="nl-NL" dirty="0" smtClean="0"/>
              <a:t> is </a:t>
            </a:r>
            <a:r>
              <a:rPr lang="nl-NL" dirty="0" err="1" smtClean="0"/>
              <a:t>my</a:t>
            </a:r>
            <a:r>
              <a:rPr lang="nl-NL" dirty="0" smtClean="0"/>
              <a:t> data?</a:t>
            </a:r>
          </a:p>
          <a:p>
            <a:r>
              <a:rPr lang="nl-NL" dirty="0" smtClean="0"/>
              <a:t>How </a:t>
            </a:r>
            <a:r>
              <a:rPr lang="nl-NL" dirty="0" err="1" smtClean="0"/>
              <a:t>can</a:t>
            </a:r>
            <a:r>
              <a:rPr lang="nl-NL" dirty="0" smtClean="0"/>
              <a:t> I analyse </a:t>
            </a:r>
            <a:r>
              <a:rPr lang="nl-NL" dirty="0" err="1" smtClean="0"/>
              <a:t>it</a:t>
            </a:r>
            <a:r>
              <a:rPr lang="nl-NL" dirty="0" smtClean="0"/>
              <a:t>?</a:t>
            </a:r>
          </a:p>
          <a:p>
            <a:r>
              <a:rPr lang="nl-NL" dirty="0" smtClean="0"/>
              <a:t>Federated </a:t>
            </a:r>
            <a:r>
              <a:rPr lang="nl-NL" dirty="0" err="1" smtClean="0"/>
              <a:t>identity</a:t>
            </a:r>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11</a:t>
            </a:fld>
            <a:endParaRPr lang="en-US" dirty="0"/>
          </a:p>
        </p:txBody>
      </p:sp>
    </p:spTree>
    <p:extLst>
      <p:ext uri="{BB962C8B-B14F-4D97-AF65-F5344CB8AC3E}">
        <p14:creationId xmlns:p14="http://schemas.microsoft.com/office/powerpoint/2010/main" xmlns="" val="2544099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Use</a:t>
            </a:r>
            <a:r>
              <a:rPr lang="nl-NL" dirty="0" smtClean="0"/>
              <a:t> cases</a:t>
            </a:r>
            <a:endParaRPr lang="nl-NL" dirty="0"/>
          </a:p>
        </p:txBody>
      </p:sp>
      <p:sp>
        <p:nvSpPr>
          <p:cNvPr id="3" name="Content Placeholder 2"/>
          <p:cNvSpPr>
            <a:spLocks noGrp="1"/>
          </p:cNvSpPr>
          <p:nvPr>
            <p:ph idx="1"/>
          </p:nvPr>
        </p:nvSpPr>
        <p:spPr/>
        <p:txBody>
          <a:bodyPr/>
          <a:lstStyle/>
          <a:p>
            <a:r>
              <a:rPr lang="nl-NL" dirty="0" err="1" smtClean="0"/>
              <a:t>Facilitate</a:t>
            </a:r>
            <a:r>
              <a:rPr lang="nl-NL" dirty="0" smtClean="0"/>
              <a:t> easy access </a:t>
            </a:r>
            <a:r>
              <a:rPr lang="nl-NL" dirty="0" err="1" smtClean="0"/>
              <a:t>for</a:t>
            </a:r>
            <a:r>
              <a:rPr lang="nl-NL" dirty="0" smtClean="0"/>
              <a:t> power user. </a:t>
            </a:r>
            <a:r>
              <a:rPr lang="nl-NL" dirty="0" err="1" smtClean="0"/>
              <a:t>Facilitate</a:t>
            </a:r>
            <a:r>
              <a:rPr lang="nl-NL" dirty="0" smtClean="0"/>
              <a:t> free/</a:t>
            </a:r>
            <a:r>
              <a:rPr lang="nl-NL" dirty="0" err="1" smtClean="0"/>
              <a:t>sandbox</a:t>
            </a:r>
            <a:r>
              <a:rPr lang="nl-NL" dirty="0" smtClean="0"/>
              <a:t> </a:t>
            </a:r>
            <a:r>
              <a:rPr lang="nl-NL" dirty="0" err="1" smtClean="0"/>
              <a:t>compute</a:t>
            </a:r>
            <a:r>
              <a:rPr lang="nl-NL" dirty="0" smtClean="0"/>
              <a:t> </a:t>
            </a:r>
            <a:r>
              <a:rPr lang="nl-NL" dirty="0" err="1" smtClean="0"/>
              <a:t>with</a:t>
            </a:r>
            <a:r>
              <a:rPr lang="nl-NL" dirty="0" smtClean="0"/>
              <a:t> </a:t>
            </a:r>
            <a:r>
              <a:rPr lang="nl-NL" dirty="0" err="1" smtClean="0"/>
              <a:t>own</a:t>
            </a:r>
            <a:r>
              <a:rPr lang="nl-NL" dirty="0" smtClean="0"/>
              <a:t> </a:t>
            </a:r>
            <a:r>
              <a:rPr lang="nl-NL" dirty="0" err="1" smtClean="0"/>
              <a:t>algorithm</a:t>
            </a:r>
            <a:r>
              <a:rPr lang="nl-NL" dirty="0" smtClean="0"/>
              <a:t>, parameters, etc. on small </a:t>
            </a:r>
            <a:r>
              <a:rPr lang="nl-NL" dirty="0" err="1" smtClean="0"/>
              <a:t>local</a:t>
            </a:r>
            <a:r>
              <a:rPr lang="nl-NL" dirty="0" smtClean="0"/>
              <a:t> data set.</a:t>
            </a:r>
          </a:p>
          <a:p>
            <a:pPr lvl="1"/>
            <a:r>
              <a:rPr lang="nl-NL" dirty="0" err="1" smtClean="0"/>
              <a:t>Then</a:t>
            </a:r>
            <a:r>
              <a:rPr lang="nl-NL" dirty="0" smtClean="0"/>
              <a:t> </a:t>
            </a:r>
            <a:r>
              <a:rPr lang="nl-NL" dirty="0" err="1" smtClean="0"/>
              <a:t>scale</a:t>
            </a:r>
            <a:r>
              <a:rPr lang="nl-NL" dirty="0" smtClean="0"/>
              <a:t> up </a:t>
            </a:r>
            <a:r>
              <a:rPr lang="nl-NL" dirty="0" err="1" smtClean="0"/>
              <a:t>to</a:t>
            </a:r>
            <a:r>
              <a:rPr lang="nl-NL" dirty="0" smtClean="0"/>
              <a:t> </a:t>
            </a:r>
            <a:r>
              <a:rPr lang="nl-NL" dirty="0" err="1" smtClean="0"/>
              <a:t>larger</a:t>
            </a:r>
            <a:r>
              <a:rPr lang="nl-NL" dirty="0" smtClean="0"/>
              <a:t> data set on remote cluster</a:t>
            </a:r>
          </a:p>
          <a:p>
            <a:endParaRPr lang="nl-NL" dirty="0"/>
          </a:p>
          <a:p>
            <a:r>
              <a:rPr lang="nl-NL" dirty="0"/>
              <a:t>Make </a:t>
            </a:r>
            <a:r>
              <a:rPr lang="nl-NL" dirty="0" err="1"/>
              <a:t>the</a:t>
            </a:r>
            <a:r>
              <a:rPr lang="nl-NL" dirty="0"/>
              <a:t> </a:t>
            </a:r>
            <a:r>
              <a:rPr lang="nl-NL" dirty="0" err="1"/>
              <a:t>Lofar</a:t>
            </a:r>
            <a:r>
              <a:rPr lang="nl-NL" dirty="0"/>
              <a:t> </a:t>
            </a:r>
            <a:r>
              <a:rPr lang="nl-NL" dirty="0" err="1"/>
              <a:t>Archive</a:t>
            </a:r>
            <a:r>
              <a:rPr lang="nl-NL" dirty="0"/>
              <a:t> </a:t>
            </a:r>
            <a:r>
              <a:rPr lang="nl-NL" dirty="0" err="1"/>
              <a:t>Accessible</a:t>
            </a:r>
            <a:r>
              <a:rPr lang="nl-NL" dirty="0"/>
              <a:t> </a:t>
            </a:r>
            <a:r>
              <a:rPr lang="nl-NL" dirty="0" err="1"/>
              <a:t>to</a:t>
            </a:r>
            <a:r>
              <a:rPr lang="nl-NL" dirty="0"/>
              <a:t> non power </a:t>
            </a:r>
            <a:r>
              <a:rPr lang="nl-NL" dirty="0" smtClean="0"/>
              <a:t>users</a:t>
            </a:r>
          </a:p>
          <a:p>
            <a:pPr lvl="1"/>
            <a:r>
              <a:rPr lang="nl-NL" dirty="0" err="1" smtClean="0"/>
              <a:t>Provide</a:t>
            </a:r>
            <a:r>
              <a:rPr lang="nl-NL" dirty="0" smtClean="0"/>
              <a:t> non-expert user </a:t>
            </a:r>
            <a:r>
              <a:rPr lang="nl-NL" dirty="0" err="1" smtClean="0"/>
              <a:t>with</a:t>
            </a:r>
            <a:r>
              <a:rPr lang="nl-NL" dirty="0" smtClean="0"/>
              <a:t> standard pipeline, </a:t>
            </a:r>
            <a:r>
              <a:rPr lang="nl-NL" dirty="0" err="1" smtClean="0"/>
              <a:t>and</a:t>
            </a:r>
            <a:r>
              <a:rPr lang="nl-NL" dirty="0" smtClean="0"/>
              <a:t> gui </a:t>
            </a:r>
            <a:r>
              <a:rPr lang="nl-NL" dirty="0" err="1" smtClean="0"/>
              <a:t>for</a:t>
            </a:r>
            <a:r>
              <a:rPr lang="nl-NL" dirty="0" smtClean="0"/>
              <a:t> ~10 free parameters</a:t>
            </a:r>
          </a:p>
          <a:p>
            <a:endParaRPr lang="nl-NL" dirty="0"/>
          </a:p>
          <a:p>
            <a:pPr marL="0" indent="0">
              <a:buNone/>
            </a:pPr>
            <a:r>
              <a:rPr lang="nl-NL" dirty="0" err="1"/>
              <a:t>Use</a:t>
            </a:r>
            <a:r>
              <a:rPr lang="nl-NL" dirty="0"/>
              <a:t> </a:t>
            </a:r>
            <a:r>
              <a:rPr lang="nl-NL" dirty="0" err="1" smtClean="0"/>
              <a:t>this</a:t>
            </a:r>
            <a:r>
              <a:rPr lang="nl-NL" dirty="0" smtClean="0"/>
              <a:t> </a:t>
            </a:r>
            <a:r>
              <a:rPr lang="nl-NL" dirty="0" err="1" smtClean="0"/>
              <a:t>demonstration</a:t>
            </a:r>
            <a:r>
              <a:rPr lang="nl-NL" dirty="0" smtClean="0"/>
              <a:t> </a:t>
            </a:r>
            <a:r>
              <a:rPr lang="nl-NL" dirty="0" err="1"/>
              <a:t>to</a:t>
            </a:r>
            <a:r>
              <a:rPr lang="nl-NL" dirty="0"/>
              <a:t> show </a:t>
            </a:r>
            <a:r>
              <a:rPr lang="nl-NL" dirty="0" err="1"/>
              <a:t>both</a:t>
            </a:r>
            <a:r>
              <a:rPr lang="nl-NL" dirty="0"/>
              <a:t> </a:t>
            </a:r>
            <a:r>
              <a:rPr lang="nl-NL" dirty="0" err="1"/>
              <a:t>possibilities</a:t>
            </a:r>
            <a:r>
              <a:rPr lang="nl-NL" dirty="0"/>
              <a:t> </a:t>
            </a:r>
            <a:r>
              <a:rPr lang="nl-NL" dirty="0" err="1"/>
              <a:t>and</a:t>
            </a:r>
            <a:r>
              <a:rPr lang="nl-NL" dirty="0"/>
              <a:t> </a:t>
            </a:r>
            <a:r>
              <a:rPr lang="nl-NL" dirty="0" err="1"/>
              <a:t>limitations</a:t>
            </a:r>
            <a:r>
              <a:rPr lang="nl-NL" dirty="0"/>
              <a:t> of </a:t>
            </a:r>
            <a:r>
              <a:rPr lang="nl-NL" dirty="0" err="1"/>
              <a:t>current</a:t>
            </a:r>
            <a:r>
              <a:rPr lang="nl-NL" dirty="0"/>
              <a:t> software </a:t>
            </a:r>
            <a:r>
              <a:rPr lang="nl-NL" dirty="0" err="1"/>
              <a:t>and</a:t>
            </a:r>
            <a:r>
              <a:rPr lang="nl-NL" dirty="0"/>
              <a:t> e-</a:t>
            </a:r>
            <a:r>
              <a:rPr lang="nl-NL" dirty="0" err="1"/>
              <a:t>Infrastructure</a:t>
            </a:r>
            <a:r>
              <a:rPr lang="nl-NL" dirty="0"/>
              <a:t>.</a:t>
            </a:r>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12</a:t>
            </a:fld>
            <a:endParaRPr lang="en-US" dirty="0"/>
          </a:p>
        </p:txBody>
      </p:sp>
    </p:spTree>
    <p:extLst>
      <p:ext uri="{BB962C8B-B14F-4D97-AF65-F5344CB8AC3E}">
        <p14:creationId xmlns:p14="http://schemas.microsoft.com/office/powerpoint/2010/main" xmlns="" val="4275447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smtClean="0"/>
              <a:t>plan I</a:t>
            </a:r>
            <a:r>
              <a:rPr lang="en-US" dirty="0"/>
              <a:t/>
            </a:r>
            <a:br>
              <a:rPr lang="en-US" dirty="0"/>
            </a:br>
            <a:endParaRPr lang="en-US" dirty="0"/>
          </a:p>
        </p:txBody>
      </p:sp>
      <p:sp>
        <p:nvSpPr>
          <p:cNvPr id="3" name="Content Placeholder 2"/>
          <p:cNvSpPr>
            <a:spLocks noGrp="1"/>
          </p:cNvSpPr>
          <p:nvPr>
            <p:ph idx="1"/>
          </p:nvPr>
        </p:nvSpPr>
        <p:spPr/>
        <p:txBody>
          <a:bodyPr/>
          <a:lstStyle/>
          <a:p>
            <a:pPr lvl="0"/>
            <a:r>
              <a:rPr lang="nl-NL" dirty="0" err="1" smtClean="0"/>
              <a:t>Define</a:t>
            </a:r>
            <a:r>
              <a:rPr lang="nl-NL" dirty="0" smtClean="0"/>
              <a:t> </a:t>
            </a:r>
            <a:r>
              <a:rPr lang="nl-NL" dirty="0" err="1" smtClean="0"/>
              <a:t>the</a:t>
            </a:r>
            <a:r>
              <a:rPr lang="nl-NL" dirty="0" smtClean="0"/>
              <a:t> “perfect” environment as far as we </a:t>
            </a:r>
            <a:r>
              <a:rPr lang="nl-NL" dirty="0" err="1" smtClean="0"/>
              <a:t>know</a:t>
            </a:r>
            <a:r>
              <a:rPr lang="nl-NL" dirty="0" smtClean="0"/>
              <a:t> </a:t>
            </a:r>
            <a:r>
              <a:rPr lang="nl-NL" dirty="0" err="1" smtClean="0"/>
              <a:t>for</a:t>
            </a:r>
            <a:r>
              <a:rPr lang="nl-NL" dirty="0" smtClean="0"/>
              <a:t> </a:t>
            </a:r>
            <a:r>
              <a:rPr lang="nl-NL" dirty="0" err="1" smtClean="0"/>
              <a:t>the</a:t>
            </a:r>
            <a:r>
              <a:rPr lang="nl-NL" dirty="0" smtClean="0"/>
              <a:t> </a:t>
            </a:r>
            <a:r>
              <a:rPr lang="nl-NL" dirty="0" err="1" smtClean="0"/>
              <a:t>use</a:t>
            </a:r>
            <a:r>
              <a:rPr lang="nl-NL" dirty="0" smtClean="0"/>
              <a:t> cases.</a:t>
            </a:r>
          </a:p>
          <a:p>
            <a:pPr lvl="0"/>
            <a:r>
              <a:rPr lang="nl-NL" dirty="0" err="1" smtClean="0"/>
              <a:t>immediately</a:t>
            </a:r>
            <a:r>
              <a:rPr lang="nl-NL" dirty="0" smtClean="0"/>
              <a:t> start building </a:t>
            </a:r>
            <a:r>
              <a:rPr lang="nl-NL" dirty="0" err="1" smtClean="0"/>
              <a:t>with</a:t>
            </a:r>
            <a:r>
              <a:rPr lang="nl-NL" dirty="0" smtClean="0"/>
              <a:t> </a:t>
            </a:r>
            <a:r>
              <a:rPr lang="nl-NL" dirty="0" err="1" smtClean="0"/>
              <a:t>existing</a:t>
            </a:r>
            <a:r>
              <a:rPr lang="nl-NL" dirty="0" smtClean="0"/>
              <a:t> tools </a:t>
            </a:r>
            <a:r>
              <a:rPr lang="nl-NL" dirty="0" err="1" smtClean="0"/>
              <a:t>and</a:t>
            </a:r>
            <a:r>
              <a:rPr lang="nl-NL" dirty="0" smtClean="0"/>
              <a:t> resources without </a:t>
            </a:r>
            <a:r>
              <a:rPr lang="nl-NL" dirty="0" err="1" smtClean="0"/>
              <a:t>optimising</a:t>
            </a:r>
            <a:r>
              <a:rPr lang="nl-NL" dirty="0" smtClean="0"/>
              <a:t> </a:t>
            </a:r>
            <a:r>
              <a:rPr lang="nl-NL" dirty="0" err="1" smtClean="0"/>
              <a:t>them</a:t>
            </a:r>
            <a:r>
              <a:rPr lang="nl-NL" dirty="0" smtClean="0"/>
              <a:t> first, </a:t>
            </a:r>
            <a:r>
              <a:rPr lang="nl-NL" dirty="0" err="1" smtClean="0"/>
              <a:t>to</a:t>
            </a:r>
            <a:r>
              <a:rPr lang="nl-NL" dirty="0" smtClean="0"/>
              <a:t> show </a:t>
            </a:r>
            <a:r>
              <a:rPr lang="nl-NL" dirty="0" err="1" smtClean="0"/>
              <a:t>not</a:t>
            </a:r>
            <a:r>
              <a:rPr lang="nl-NL" dirty="0" smtClean="0"/>
              <a:t> </a:t>
            </a:r>
            <a:r>
              <a:rPr lang="nl-NL" dirty="0" err="1" smtClean="0"/>
              <a:t>only</a:t>
            </a:r>
            <a:r>
              <a:rPr lang="nl-NL" dirty="0" smtClean="0"/>
              <a:t> </a:t>
            </a:r>
            <a:r>
              <a:rPr lang="nl-NL" dirty="0" err="1" smtClean="0"/>
              <a:t>limitations</a:t>
            </a:r>
            <a:r>
              <a:rPr lang="nl-NL" dirty="0" smtClean="0"/>
              <a:t>, but </a:t>
            </a:r>
            <a:r>
              <a:rPr lang="nl-NL" dirty="0" err="1" smtClean="0"/>
              <a:t>that</a:t>
            </a:r>
            <a:r>
              <a:rPr lang="nl-NL" dirty="0" smtClean="0"/>
              <a:t> a </a:t>
            </a:r>
            <a:r>
              <a:rPr lang="nl-NL" dirty="0" err="1" smtClean="0"/>
              <a:t>total</a:t>
            </a:r>
            <a:r>
              <a:rPr lang="nl-NL" dirty="0" smtClean="0"/>
              <a:t> system is </a:t>
            </a:r>
            <a:r>
              <a:rPr lang="nl-NL" dirty="0" err="1" smtClean="0"/>
              <a:t>possible</a:t>
            </a:r>
            <a:r>
              <a:rPr lang="nl-NL" dirty="0" smtClean="0"/>
              <a:t>.</a:t>
            </a:r>
            <a:endParaRPr lang="nl-NL" dirty="0"/>
          </a:p>
          <a:p>
            <a:pPr lvl="0"/>
            <a:r>
              <a:rPr lang="nl-NL" dirty="0" err="1" smtClean="0"/>
              <a:t>from</a:t>
            </a:r>
            <a:r>
              <a:rPr lang="nl-NL" dirty="0" smtClean="0"/>
              <a:t> </a:t>
            </a:r>
            <a:r>
              <a:rPr lang="nl-NL" dirty="0" err="1" smtClean="0"/>
              <a:t>there</a:t>
            </a:r>
            <a:r>
              <a:rPr lang="nl-NL" dirty="0" smtClean="0"/>
              <a:t> </a:t>
            </a:r>
            <a:r>
              <a:rPr lang="nl-NL" dirty="0" err="1" smtClean="0"/>
              <a:t>define</a:t>
            </a:r>
            <a:r>
              <a:rPr lang="nl-NL" dirty="0" smtClean="0"/>
              <a:t> new </a:t>
            </a:r>
            <a:r>
              <a:rPr lang="nl-NL" dirty="0" err="1" smtClean="0"/>
              <a:t>projects</a:t>
            </a:r>
            <a:r>
              <a:rPr lang="nl-NL" dirty="0" smtClean="0"/>
              <a:t> </a:t>
            </a:r>
            <a:r>
              <a:rPr lang="nl-NL" dirty="0" err="1" smtClean="0"/>
              <a:t>for</a:t>
            </a:r>
            <a:r>
              <a:rPr lang="nl-NL" dirty="0" smtClean="0"/>
              <a:t> </a:t>
            </a:r>
            <a:r>
              <a:rPr lang="nl-NL" dirty="0" err="1" smtClean="0"/>
              <a:t>improving</a:t>
            </a:r>
            <a:r>
              <a:rPr lang="nl-NL" dirty="0" smtClean="0"/>
              <a:t> </a:t>
            </a:r>
            <a:r>
              <a:rPr lang="nl-NL" dirty="0" err="1" smtClean="0"/>
              <a:t>the</a:t>
            </a:r>
            <a:r>
              <a:rPr lang="nl-NL" dirty="0" smtClean="0"/>
              <a:t> </a:t>
            </a:r>
            <a:r>
              <a:rPr lang="nl-NL" dirty="0" err="1" smtClean="0"/>
              <a:t>working</a:t>
            </a:r>
            <a:r>
              <a:rPr lang="nl-NL" dirty="0" smtClean="0"/>
              <a:t> system.</a:t>
            </a:r>
          </a:p>
          <a:p>
            <a:pPr lvl="0"/>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13</a:t>
            </a:fld>
            <a:endParaRPr lang="en-US" dirty="0"/>
          </a:p>
        </p:txBody>
      </p:sp>
    </p:spTree>
    <p:extLst>
      <p:ext uri="{BB962C8B-B14F-4D97-AF65-F5344CB8AC3E}">
        <p14:creationId xmlns:p14="http://schemas.microsoft.com/office/powerpoint/2010/main" xmlns="" val="3604337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smtClean="0"/>
              <a:t>plan II </a:t>
            </a:r>
            <a:br>
              <a:rPr lang="en-US" dirty="0" smtClean="0"/>
            </a:br>
            <a:r>
              <a:rPr lang="en-US" dirty="0" smtClean="0"/>
              <a:t>            – some elements of approach</a:t>
            </a:r>
            <a:r>
              <a:rPr lang="en-US" dirty="0"/>
              <a:t/>
            </a:r>
            <a:br>
              <a:rPr lang="en-US" dirty="0"/>
            </a:br>
            <a:endParaRPr lang="en-US" dirty="0"/>
          </a:p>
        </p:txBody>
      </p:sp>
      <p:sp>
        <p:nvSpPr>
          <p:cNvPr id="3" name="Content Placeholder 2"/>
          <p:cNvSpPr>
            <a:spLocks noGrp="1"/>
          </p:cNvSpPr>
          <p:nvPr>
            <p:ph idx="1"/>
          </p:nvPr>
        </p:nvSpPr>
        <p:spPr>
          <a:xfrm>
            <a:off x="433388" y="1341407"/>
            <a:ext cx="8151812" cy="4689475"/>
          </a:xfrm>
        </p:spPr>
        <p:txBody>
          <a:bodyPr/>
          <a:lstStyle/>
          <a:p>
            <a:pPr lvl="0">
              <a:spcAft>
                <a:spcPts val="0"/>
              </a:spcAft>
            </a:pPr>
            <a:r>
              <a:rPr lang="nl-NL" dirty="0" smtClean="0"/>
              <a:t>Access </a:t>
            </a:r>
            <a:r>
              <a:rPr lang="nl-NL" dirty="0" err="1"/>
              <a:t>Lofar</a:t>
            </a:r>
            <a:r>
              <a:rPr lang="nl-NL" dirty="0"/>
              <a:t> </a:t>
            </a:r>
            <a:r>
              <a:rPr lang="nl-NL" dirty="0" err="1"/>
              <a:t>Archive</a:t>
            </a:r>
            <a:r>
              <a:rPr lang="nl-NL" dirty="0"/>
              <a:t> (</a:t>
            </a:r>
            <a:r>
              <a:rPr lang="nl-NL" dirty="0" err="1"/>
              <a:t>initially</a:t>
            </a:r>
            <a:r>
              <a:rPr lang="nl-NL" dirty="0"/>
              <a:t> </a:t>
            </a:r>
            <a:r>
              <a:rPr lang="nl-NL" dirty="0" err="1"/>
              <a:t>SURFsara</a:t>
            </a:r>
            <a:r>
              <a:rPr lang="nl-NL" dirty="0"/>
              <a:t> </a:t>
            </a:r>
            <a:r>
              <a:rPr lang="nl-NL" dirty="0" err="1"/>
              <a:t>archive</a:t>
            </a:r>
            <a:r>
              <a:rPr lang="nl-NL" dirty="0"/>
              <a:t>)</a:t>
            </a:r>
          </a:p>
          <a:p>
            <a:pPr lvl="0">
              <a:spcAft>
                <a:spcPts val="0"/>
              </a:spcAft>
            </a:pPr>
            <a:r>
              <a:rPr lang="nl-NL" dirty="0"/>
              <a:t>Look </a:t>
            </a:r>
            <a:r>
              <a:rPr lang="nl-NL" dirty="0" err="1"/>
              <a:t>into</a:t>
            </a:r>
            <a:r>
              <a:rPr lang="nl-NL" dirty="0"/>
              <a:t> </a:t>
            </a:r>
            <a:r>
              <a:rPr lang="nl-NL" dirty="0" err="1"/>
              <a:t>connectivity</a:t>
            </a:r>
            <a:r>
              <a:rPr lang="nl-NL" dirty="0"/>
              <a:t> </a:t>
            </a:r>
            <a:r>
              <a:rPr lang="nl-NL" dirty="0" err="1"/>
              <a:t>to</a:t>
            </a:r>
            <a:r>
              <a:rPr lang="nl-NL" dirty="0"/>
              <a:t> </a:t>
            </a:r>
            <a:r>
              <a:rPr lang="nl-NL" dirty="0" err="1"/>
              <a:t>other</a:t>
            </a:r>
            <a:r>
              <a:rPr lang="nl-NL" dirty="0"/>
              <a:t> </a:t>
            </a:r>
            <a:r>
              <a:rPr lang="nl-NL" dirty="0" err="1"/>
              <a:t>archives</a:t>
            </a:r>
            <a:endParaRPr lang="nl-NL" dirty="0"/>
          </a:p>
          <a:p>
            <a:pPr lvl="0">
              <a:spcAft>
                <a:spcPts val="0"/>
              </a:spcAft>
            </a:pPr>
            <a:r>
              <a:rPr lang="en-US" dirty="0"/>
              <a:t>Standardize the existing pipelines for a few science cases using the Common Workflow Language (CWL) </a:t>
            </a:r>
            <a:endParaRPr lang="en-US" dirty="0" smtClean="0"/>
          </a:p>
          <a:p>
            <a:pPr lvl="0">
              <a:spcAft>
                <a:spcPts val="0"/>
              </a:spcAft>
            </a:pPr>
            <a:r>
              <a:rPr lang="nl-NL" dirty="0" err="1" smtClean="0"/>
              <a:t>Investigate</a:t>
            </a:r>
            <a:r>
              <a:rPr lang="nl-NL" dirty="0" smtClean="0"/>
              <a:t> notebooks</a:t>
            </a:r>
          </a:p>
          <a:p>
            <a:pPr lvl="0">
              <a:spcAft>
                <a:spcPts val="0"/>
              </a:spcAft>
            </a:pPr>
            <a:r>
              <a:rPr lang="nl-NL" dirty="0" err="1" smtClean="0"/>
              <a:t>Build</a:t>
            </a:r>
            <a:r>
              <a:rPr lang="nl-NL" dirty="0" smtClean="0"/>
              <a:t> </a:t>
            </a:r>
            <a:r>
              <a:rPr lang="nl-NL" dirty="0"/>
              <a:t>a web </a:t>
            </a:r>
            <a:r>
              <a:rPr lang="nl-NL" dirty="0" err="1"/>
              <a:t>frontend</a:t>
            </a:r>
            <a:r>
              <a:rPr lang="nl-NL" dirty="0"/>
              <a:t> </a:t>
            </a:r>
            <a:r>
              <a:rPr lang="nl-NL" dirty="0" err="1"/>
              <a:t>for</a:t>
            </a:r>
            <a:r>
              <a:rPr lang="nl-NL" dirty="0"/>
              <a:t> running these </a:t>
            </a:r>
            <a:r>
              <a:rPr lang="nl-NL" dirty="0" err="1"/>
              <a:t>pipelines</a:t>
            </a:r>
            <a:r>
              <a:rPr lang="nl-NL" dirty="0"/>
              <a:t>, </a:t>
            </a:r>
            <a:r>
              <a:rPr lang="nl-NL" dirty="0" err="1"/>
              <a:t>and</a:t>
            </a:r>
            <a:r>
              <a:rPr lang="nl-NL" dirty="0"/>
              <a:t> </a:t>
            </a:r>
            <a:r>
              <a:rPr lang="nl-NL" dirty="0" err="1"/>
              <a:t>allow</a:t>
            </a:r>
            <a:r>
              <a:rPr lang="nl-NL" dirty="0"/>
              <a:t> users </a:t>
            </a:r>
            <a:r>
              <a:rPr lang="nl-NL" dirty="0" err="1"/>
              <a:t>to</a:t>
            </a:r>
            <a:r>
              <a:rPr lang="nl-NL" dirty="0"/>
              <a:t> change </a:t>
            </a:r>
            <a:r>
              <a:rPr lang="nl-NL" dirty="0" err="1"/>
              <a:t>settings</a:t>
            </a:r>
            <a:r>
              <a:rPr lang="nl-NL" dirty="0"/>
              <a:t>, input dataset, </a:t>
            </a:r>
            <a:r>
              <a:rPr lang="nl-NL" dirty="0" err="1"/>
              <a:t>etc</a:t>
            </a:r>
            <a:endParaRPr lang="nl-NL" dirty="0"/>
          </a:p>
          <a:p>
            <a:pPr lvl="0">
              <a:spcAft>
                <a:spcPts val="0"/>
              </a:spcAft>
            </a:pPr>
            <a:r>
              <a:rPr lang="nl-NL" dirty="0" err="1"/>
              <a:t>Use</a:t>
            </a:r>
            <a:r>
              <a:rPr lang="nl-NL" dirty="0"/>
              <a:t> </a:t>
            </a:r>
            <a:r>
              <a:rPr lang="nl-NL" dirty="0" err="1"/>
              <a:t>an</a:t>
            </a:r>
            <a:r>
              <a:rPr lang="nl-NL" dirty="0"/>
              <a:t> </a:t>
            </a:r>
            <a:r>
              <a:rPr lang="nl-NL" dirty="0" err="1"/>
              <a:t>existing</a:t>
            </a:r>
            <a:r>
              <a:rPr lang="nl-NL" dirty="0"/>
              <a:t> viewer (eg </a:t>
            </a:r>
            <a:r>
              <a:rPr lang="nl-NL" dirty="0" err="1"/>
              <a:t>based</a:t>
            </a:r>
            <a:r>
              <a:rPr lang="nl-NL" dirty="0"/>
              <a:t> on rabix.io) </a:t>
            </a:r>
            <a:r>
              <a:rPr lang="nl-NL" dirty="0" err="1"/>
              <a:t>to</a:t>
            </a:r>
            <a:r>
              <a:rPr lang="nl-NL" dirty="0"/>
              <a:t> view </a:t>
            </a:r>
            <a:r>
              <a:rPr lang="nl-NL" dirty="0" err="1"/>
              <a:t>the</a:t>
            </a:r>
            <a:r>
              <a:rPr lang="nl-NL" dirty="0"/>
              <a:t> </a:t>
            </a:r>
            <a:r>
              <a:rPr lang="nl-NL" dirty="0" err="1"/>
              <a:t>resulting</a:t>
            </a:r>
            <a:r>
              <a:rPr lang="nl-NL" dirty="0"/>
              <a:t> workflow</a:t>
            </a:r>
          </a:p>
          <a:p>
            <a:pPr lvl="0">
              <a:spcAft>
                <a:spcPts val="0"/>
              </a:spcAft>
            </a:pPr>
            <a:r>
              <a:rPr lang="nl-NL" dirty="0" smtClean="0"/>
              <a:t>Look </a:t>
            </a:r>
            <a:r>
              <a:rPr lang="nl-NL" dirty="0" err="1"/>
              <a:t>into</a:t>
            </a:r>
            <a:r>
              <a:rPr lang="nl-NL" dirty="0"/>
              <a:t> </a:t>
            </a:r>
            <a:r>
              <a:rPr lang="nl-NL" dirty="0" err="1"/>
              <a:t>the</a:t>
            </a:r>
            <a:r>
              <a:rPr lang="nl-NL" dirty="0"/>
              <a:t> </a:t>
            </a:r>
            <a:r>
              <a:rPr lang="nl-NL" dirty="0" err="1"/>
              <a:t>current</a:t>
            </a:r>
            <a:r>
              <a:rPr lang="nl-NL" dirty="0"/>
              <a:t> downloadserver </a:t>
            </a:r>
            <a:r>
              <a:rPr lang="nl-NL" dirty="0" err="1"/>
              <a:t>and</a:t>
            </a:r>
            <a:r>
              <a:rPr lang="nl-NL" dirty="0"/>
              <a:t> </a:t>
            </a:r>
            <a:r>
              <a:rPr lang="nl-NL" dirty="0" err="1"/>
              <a:t>other</a:t>
            </a:r>
            <a:r>
              <a:rPr lang="nl-NL" dirty="0"/>
              <a:t> </a:t>
            </a:r>
            <a:r>
              <a:rPr lang="nl-NL" dirty="0" err="1"/>
              <a:t>Lofar</a:t>
            </a:r>
            <a:r>
              <a:rPr lang="nl-NL" dirty="0"/>
              <a:t> data retrieval </a:t>
            </a:r>
            <a:r>
              <a:rPr lang="nl-NL" dirty="0" err="1"/>
              <a:t>elements</a:t>
            </a:r>
            <a:r>
              <a:rPr lang="nl-NL" dirty="0"/>
              <a:t>. </a:t>
            </a:r>
            <a:r>
              <a:rPr lang="nl-NL" dirty="0" err="1"/>
              <a:t>Perhaps</a:t>
            </a:r>
            <a:r>
              <a:rPr lang="nl-NL" dirty="0"/>
              <a:t> put a new </a:t>
            </a:r>
            <a:r>
              <a:rPr lang="nl-NL" dirty="0" err="1"/>
              <a:t>frontend</a:t>
            </a:r>
            <a:r>
              <a:rPr lang="nl-NL" dirty="0"/>
              <a:t> on top of </a:t>
            </a:r>
            <a:r>
              <a:rPr lang="nl-NL" dirty="0" err="1"/>
              <a:t>the</a:t>
            </a:r>
            <a:r>
              <a:rPr lang="nl-NL" dirty="0"/>
              <a:t> </a:t>
            </a:r>
            <a:r>
              <a:rPr lang="nl-NL" dirty="0" err="1"/>
              <a:t>current</a:t>
            </a:r>
            <a:r>
              <a:rPr lang="nl-NL" dirty="0"/>
              <a:t> systems.</a:t>
            </a:r>
          </a:p>
          <a:p>
            <a:pPr lvl="0">
              <a:spcAft>
                <a:spcPts val="0"/>
              </a:spcAft>
            </a:pPr>
            <a:r>
              <a:rPr lang="nl-NL" dirty="0" err="1"/>
              <a:t>Use</a:t>
            </a:r>
            <a:r>
              <a:rPr lang="nl-NL" dirty="0"/>
              <a:t> </a:t>
            </a:r>
            <a:r>
              <a:rPr lang="nl-NL" dirty="0" err="1" smtClean="0"/>
              <a:t>Zenodo</a:t>
            </a:r>
            <a:r>
              <a:rPr lang="nl-NL" dirty="0" smtClean="0"/>
              <a:t>/B2Share </a:t>
            </a:r>
            <a:r>
              <a:rPr lang="nl-NL" dirty="0" err="1"/>
              <a:t>and</a:t>
            </a:r>
            <a:r>
              <a:rPr lang="nl-NL" dirty="0"/>
              <a:t> Research Object </a:t>
            </a:r>
            <a:r>
              <a:rPr lang="nl-NL" dirty="0" err="1"/>
              <a:t>to</a:t>
            </a:r>
            <a:r>
              <a:rPr lang="nl-NL" dirty="0"/>
              <a:t> export </a:t>
            </a:r>
            <a:r>
              <a:rPr lang="nl-NL" dirty="0" err="1"/>
              <a:t>the</a:t>
            </a:r>
            <a:r>
              <a:rPr lang="nl-NL" dirty="0"/>
              <a:t> </a:t>
            </a:r>
            <a:r>
              <a:rPr lang="nl-NL" dirty="0" err="1"/>
              <a:t>resulting</a:t>
            </a:r>
            <a:r>
              <a:rPr lang="nl-NL" dirty="0"/>
              <a:t> data </a:t>
            </a:r>
            <a:r>
              <a:rPr lang="nl-NL" dirty="0" err="1"/>
              <a:t>to</a:t>
            </a:r>
            <a:r>
              <a:rPr lang="nl-NL" dirty="0"/>
              <a:t> a persistent </a:t>
            </a:r>
            <a:r>
              <a:rPr lang="nl-NL" dirty="0" err="1"/>
              <a:t>storages</a:t>
            </a:r>
            <a:r>
              <a:rPr lang="nl-NL" dirty="0"/>
              <a:t>, </a:t>
            </a:r>
            <a:r>
              <a:rPr lang="nl-NL" dirty="0" err="1"/>
              <a:t>with</a:t>
            </a:r>
            <a:r>
              <a:rPr lang="nl-NL" dirty="0"/>
              <a:t> a DOI, etc.</a:t>
            </a:r>
          </a:p>
          <a:p>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14</a:t>
            </a:fld>
            <a:endParaRPr lang="en-US" dirty="0"/>
          </a:p>
        </p:txBody>
      </p:sp>
    </p:spTree>
    <p:extLst>
      <p:ext uri="{BB962C8B-B14F-4D97-AF65-F5344CB8AC3E}">
        <p14:creationId xmlns:p14="http://schemas.microsoft.com/office/powerpoint/2010/main" xmlns="" val="1385016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plan </a:t>
            </a:r>
            <a:r>
              <a:rPr lang="en-US" dirty="0" smtClean="0"/>
              <a:t>III</a:t>
            </a:r>
            <a:r>
              <a:rPr lang="en-US" dirty="0"/>
              <a:t/>
            </a:r>
            <a:br>
              <a:rPr lang="en-US" dirty="0"/>
            </a:br>
            <a:r>
              <a:rPr lang="en-US" dirty="0"/>
              <a:t>            – </a:t>
            </a:r>
            <a:r>
              <a:rPr lang="en-US" dirty="0" smtClean="0"/>
              <a:t>more </a:t>
            </a:r>
            <a:r>
              <a:rPr lang="en-US" dirty="0"/>
              <a:t>elements of approach</a:t>
            </a:r>
            <a:endParaRPr lang="nl-NL" dirty="0"/>
          </a:p>
        </p:txBody>
      </p:sp>
      <p:sp>
        <p:nvSpPr>
          <p:cNvPr id="3" name="Content Placeholder 2"/>
          <p:cNvSpPr>
            <a:spLocks noGrp="1"/>
          </p:cNvSpPr>
          <p:nvPr>
            <p:ph idx="1"/>
          </p:nvPr>
        </p:nvSpPr>
        <p:spPr>
          <a:solidFill>
            <a:schemeClr val="accent3"/>
          </a:solidFill>
        </p:spPr>
        <p:txBody>
          <a:bodyPr/>
          <a:lstStyle/>
          <a:p>
            <a:pPr marL="0" indent="0">
              <a:buNone/>
            </a:pPr>
            <a:r>
              <a:rPr lang="en-US" dirty="0"/>
              <a:t>How this is different from HEP (via presentation @ </a:t>
            </a:r>
            <a:r>
              <a:rPr lang="en-US" dirty="0" err="1"/>
              <a:t>EOSCPilot</a:t>
            </a:r>
            <a:r>
              <a:rPr lang="en-US" dirty="0"/>
              <a:t> workshop):</a:t>
            </a:r>
          </a:p>
          <a:p>
            <a:r>
              <a:rPr lang="en-US" dirty="0"/>
              <a:t>Separate containers for each standalone software</a:t>
            </a:r>
          </a:p>
          <a:p>
            <a:r>
              <a:rPr lang="en-US" dirty="0"/>
              <a:t>We model/preserve how the tools are connected via </a:t>
            </a:r>
            <a:r>
              <a:rPr lang="en-US" u="sng" dirty="0">
                <a:hlinkClick r:id="rId3"/>
              </a:rPr>
              <a:t>CWL</a:t>
            </a:r>
            <a:endParaRPr lang="en-US" dirty="0"/>
          </a:p>
          <a:p>
            <a:r>
              <a:rPr lang="en-US" dirty="0"/>
              <a:t>We will model tool resource usage to enable compute resource matchmaking</a:t>
            </a:r>
          </a:p>
          <a:p>
            <a:r>
              <a:rPr lang="en-US" dirty="0"/>
              <a:t>Identifiers for each tool</a:t>
            </a:r>
          </a:p>
          <a:p>
            <a:r>
              <a:rPr lang="en-US" dirty="0"/>
              <a:t>Detailed attribution of contributors via CWL+</a:t>
            </a:r>
            <a:r>
              <a:rPr lang="en-US" u="sng" dirty="0">
                <a:hlinkClick r:id="rId4"/>
              </a:rPr>
              <a:t>RO</a:t>
            </a:r>
            <a:endParaRPr lang="en-US" dirty="0"/>
          </a:p>
          <a:p>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15</a:t>
            </a:fld>
            <a:endParaRPr lang="en-US" dirty="0"/>
          </a:p>
        </p:txBody>
      </p:sp>
    </p:spTree>
    <p:extLst>
      <p:ext uri="{BB962C8B-B14F-4D97-AF65-F5344CB8AC3E}">
        <p14:creationId xmlns:p14="http://schemas.microsoft.com/office/powerpoint/2010/main" xmlns="" val="4244626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requirements + </a:t>
            </a:r>
            <a:r>
              <a:rPr lang="en-US" dirty="0"/>
              <a:t>Interoperability requirements</a:t>
            </a:r>
            <a:br>
              <a:rPr lang="en-US" dirty="0"/>
            </a:br>
            <a:endParaRPr lang="nl-NL"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nl-NL" dirty="0"/>
              <a:t>Access </a:t>
            </a:r>
            <a:r>
              <a:rPr lang="nl-NL" dirty="0" err="1"/>
              <a:t>to</a:t>
            </a:r>
            <a:r>
              <a:rPr lang="nl-NL" dirty="0"/>
              <a:t> </a:t>
            </a:r>
            <a:r>
              <a:rPr lang="nl-NL" dirty="0" smtClean="0"/>
              <a:t>data in </a:t>
            </a:r>
            <a:r>
              <a:rPr lang="nl-NL" dirty="0" err="1" smtClean="0"/>
              <a:t>the</a:t>
            </a:r>
            <a:r>
              <a:rPr lang="nl-NL" dirty="0" smtClean="0"/>
              <a:t> LOFAR LTA @ </a:t>
            </a:r>
            <a:r>
              <a:rPr lang="nl-NL" dirty="0" err="1" smtClean="0"/>
              <a:t>SURFsara</a:t>
            </a:r>
            <a:endParaRPr lang="nl-NL" dirty="0" smtClean="0"/>
          </a:p>
          <a:p>
            <a:pPr>
              <a:buFont typeface="Wingdings" panose="05000000000000000000" pitchFamily="2" charset="2"/>
              <a:buChar char="ü"/>
            </a:pPr>
            <a:r>
              <a:rPr lang="nl-NL" dirty="0" smtClean="0"/>
              <a:t>Acces </a:t>
            </a:r>
            <a:r>
              <a:rPr lang="nl-NL" dirty="0" err="1" smtClean="0"/>
              <a:t>to</a:t>
            </a:r>
            <a:r>
              <a:rPr lang="nl-NL" dirty="0" smtClean="0"/>
              <a:t> </a:t>
            </a:r>
            <a:r>
              <a:rPr lang="nl-NL" dirty="0" err="1" smtClean="0"/>
              <a:t>compute</a:t>
            </a:r>
            <a:r>
              <a:rPr lang="nl-NL" dirty="0" smtClean="0"/>
              <a:t> </a:t>
            </a:r>
            <a:r>
              <a:rPr lang="nl-NL" dirty="0" err="1" smtClean="0"/>
              <a:t>facilities</a:t>
            </a:r>
            <a:r>
              <a:rPr lang="nl-NL" dirty="0" smtClean="0"/>
              <a:t> @ </a:t>
            </a:r>
            <a:r>
              <a:rPr lang="nl-NL" dirty="0" err="1" smtClean="0"/>
              <a:t>SURFsara</a:t>
            </a:r>
            <a:endParaRPr lang="nl-NL" dirty="0" smtClean="0"/>
          </a:p>
          <a:p>
            <a:pPr>
              <a:buFont typeface="Wingdings" panose="05000000000000000000" pitchFamily="2" charset="2"/>
              <a:buChar char="ü"/>
            </a:pPr>
            <a:r>
              <a:rPr lang="nl-NL" dirty="0"/>
              <a:t>Access </a:t>
            </a:r>
            <a:r>
              <a:rPr lang="nl-NL" dirty="0" err="1"/>
              <a:t>to</a:t>
            </a:r>
            <a:r>
              <a:rPr lang="nl-NL" dirty="0"/>
              <a:t> data in </a:t>
            </a:r>
            <a:r>
              <a:rPr lang="nl-NL" dirty="0" err="1"/>
              <a:t>the</a:t>
            </a:r>
            <a:r>
              <a:rPr lang="nl-NL" dirty="0"/>
              <a:t> LOFAR LTA @ </a:t>
            </a:r>
            <a:r>
              <a:rPr lang="nl-NL" dirty="0" err="1"/>
              <a:t>Juelich</a:t>
            </a:r>
            <a:endParaRPr lang="nl-NL" dirty="0" smtClean="0"/>
          </a:p>
          <a:p>
            <a:pPr marL="0" indent="0">
              <a:buNone/>
            </a:pPr>
            <a:endParaRPr lang="nl-NL" dirty="0" smtClean="0"/>
          </a:p>
          <a:p>
            <a:pPr>
              <a:buFont typeface="Wingdings" panose="05000000000000000000" pitchFamily="2" charset="2"/>
              <a:buChar char="q"/>
            </a:pPr>
            <a:r>
              <a:rPr lang="nl-NL" dirty="0" smtClean="0"/>
              <a:t>Transport of data </a:t>
            </a:r>
            <a:r>
              <a:rPr lang="nl-NL" dirty="0" err="1" smtClean="0"/>
              <a:t>between</a:t>
            </a:r>
            <a:r>
              <a:rPr lang="nl-NL" dirty="0" smtClean="0"/>
              <a:t> LTA sites</a:t>
            </a:r>
            <a:endParaRPr lang="nl-NL" dirty="0"/>
          </a:p>
          <a:p>
            <a:pPr marL="0" indent="0">
              <a:buNone/>
            </a:pPr>
            <a:r>
              <a:rPr lang="nl-NL" dirty="0" smtClean="0"/>
              <a:t>   Contact </a:t>
            </a:r>
            <a:r>
              <a:rPr lang="nl-NL" dirty="0" err="1" smtClean="0"/>
              <a:t>with</a:t>
            </a:r>
            <a:r>
              <a:rPr lang="nl-NL" dirty="0" smtClean="0"/>
              <a:t> GÉANT</a:t>
            </a:r>
          </a:p>
          <a:p>
            <a:pPr>
              <a:buFont typeface="Wingdings" panose="05000000000000000000" pitchFamily="2" charset="2"/>
              <a:buChar char="q"/>
            </a:pPr>
            <a:r>
              <a:rPr lang="nl-NL" dirty="0" smtClean="0"/>
              <a:t>Access </a:t>
            </a:r>
            <a:r>
              <a:rPr lang="nl-NL" dirty="0" err="1" smtClean="0"/>
              <a:t>to</a:t>
            </a:r>
            <a:r>
              <a:rPr lang="nl-NL" dirty="0" smtClean="0"/>
              <a:t> </a:t>
            </a:r>
            <a:r>
              <a:rPr lang="nl-NL" dirty="0" err="1" smtClean="0"/>
              <a:t>compute</a:t>
            </a:r>
            <a:r>
              <a:rPr lang="nl-NL" dirty="0" smtClean="0"/>
              <a:t> </a:t>
            </a:r>
            <a:r>
              <a:rPr lang="nl-NL" dirty="0" err="1" smtClean="0"/>
              <a:t>facilities</a:t>
            </a:r>
            <a:r>
              <a:rPr lang="nl-NL" dirty="0" smtClean="0"/>
              <a:t> at </a:t>
            </a:r>
            <a:r>
              <a:rPr lang="nl-NL" dirty="0" err="1" smtClean="0"/>
              <a:t>other</a:t>
            </a:r>
            <a:r>
              <a:rPr lang="nl-NL" dirty="0" smtClean="0"/>
              <a:t> sites </a:t>
            </a:r>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16</a:t>
            </a:fld>
            <a:endParaRPr lang="en-US" dirty="0"/>
          </a:p>
        </p:txBody>
      </p:sp>
    </p:spTree>
    <p:extLst>
      <p:ext uri="{BB962C8B-B14F-4D97-AF65-F5344CB8AC3E}">
        <p14:creationId xmlns:p14="http://schemas.microsoft.com/office/powerpoint/2010/main" xmlns="" val="3696260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criteria of SD</a:t>
            </a:r>
            <a:br>
              <a:rPr lang="en-US" dirty="0"/>
            </a:br>
            <a:r>
              <a:rPr lang="en-US" dirty="0"/>
              <a:t/>
            </a:r>
            <a:br>
              <a:rPr lang="en-US" dirty="0"/>
            </a:br>
            <a:endParaRPr lang="nl-NL" dirty="0"/>
          </a:p>
        </p:txBody>
      </p:sp>
      <p:sp>
        <p:nvSpPr>
          <p:cNvPr id="3" name="Content Placeholder 2"/>
          <p:cNvSpPr>
            <a:spLocks noGrp="1"/>
          </p:cNvSpPr>
          <p:nvPr>
            <p:ph idx="1"/>
          </p:nvPr>
        </p:nvSpPr>
        <p:spPr/>
        <p:txBody>
          <a:bodyPr/>
          <a:lstStyle/>
          <a:p>
            <a:r>
              <a:rPr lang="nl-NL" dirty="0" err="1" smtClean="0"/>
              <a:t>Demonstration</a:t>
            </a:r>
            <a:r>
              <a:rPr lang="nl-NL" dirty="0" smtClean="0"/>
              <a:t> </a:t>
            </a:r>
            <a:r>
              <a:rPr lang="nl-NL" dirty="0" err="1" smtClean="0"/>
              <a:t>that</a:t>
            </a:r>
            <a:r>
              <a:rPr lang="nl-NL" dirty="0" smtClean="0"/>
              <a:t> a complete system </a:t>
            </a:r>
            <a:r>
              <a:rPr lang="nl-NL" dirty="0" err="1" smtClean="0"/>
              <a:t>can</a:t>
            </a:r>
            <a:r>
              <a:rPr lang="nl-NL" dirty="0" smtClean="0"/>
              <a:t> </a:t>
            </a:r>
            <a:r>
              <a:rPr lang="nl-NL" dirty="0" err="1" smtClean="0"/>
              <a:t>be</a:t>
            </a:r>
            <a:r>
              <a:rPr lang="nl-NL" dirty="0" smtClean="0"/>
              <a:t> </a:t>
            </a:r>
            <a:r>
              <a:rPr lang="nl-NL" dirty="0" err="1" smtClean="0"/>
              <a:t>constructed</a:t>
            </a:r>
            <a:r>
              <a:rPr lang="nl-NL" dirty="0" smtClean="0"/>
              <a:t> </a:t>
            </a:r>
            <a:r>
              <a:rPr lang="nl-NL" dirty="0" err="1" smtClean="0"/>
              <a:t>from</a:t>
            </a:r>
            <a:r>
              <a:rPr lang="nl-NL" dirty="0" smtClean="0"/>
              <a:t> </a:t>
            </a:r>
            <a:r>
              <a:rPr lang="nl-NL" dirty="0" err="1" smtClean="0"/>
              <a:t>existing</a:t>
            </a:r>
            <a:r>
              <a:rPr lang="nl-NL" dirty="0" smtClean="0"/>
              <a:t> tools.</a:t>
            </a:r>
          </a:p>
          <a:p>
            <a:endParaRPr lang="nl-NL" dirty="0" smtClean="0"/>
          </a:p>
          <a:p>
            <a:r>
              <a:rPr lang="nl-NL" dirty="0" smtClean="0"/>
              <a:t>+ Power user more </a:t>
            </a:r>
            <a:r>
              <a:rPr lang="nl-NL" dirty="0" err="1" smtClean="0"/>
              <a:t>satisfied</a:t>
            </a:r>
            <a:r>
              <a:rPr lang="nl-NL" dirty="0" smtClean="0"/>
              <a:t> over </a:t>
            </a:r>
            <a:r>
              <a:rPr lang="nl-NL" dirty="0" err="1" smtClean="0"/>
              <a:t>the</a:t>
            </a:r>
            <a:r>
              <a:rPr lang="nl-NL" dirty="0" smtClean="0"/>
              <a:t> system performance</a:t>
            </a:r>
          </a:p>
          <a:p>
            <a:endParaRPr lang="nl-NL" dirty="0"/>
          </a:p>
          <a:p>
            <a:r>
              <a:rPr lang="nl-NL" dirty="0" smtClean="0"/>
              <a:t>+ More non-expert users </a:t>
            </a:r>
            <a:r>
              <a:rPr lang="nl-NL" dirty="0" err="1" smtClean="0"/>
              <a:t>using</a:t>
            </a:r>
            <a:r>
              <a:rPr lang="nl-NL" dirty="0" smtClean="0"/>
              <a:t> </a:t>
            </a:r>
            <a:r>
              <a:rPr lang="nl-NL" dirty="0" err="1" smtClean="0"/>
              <a:t>the</a:t>
            </a:r>
            <a:r>
              <a:rPr lang="nl-NL" dirty="0" smtClean="0"/>
              <a:t> system </a:t>
            </a:r>
            <a:r>
              <a:rPr lang="nl-NL" dirty="0" err="1" smtClean="0"/>
              <a:t>and</a:t>
            </a:r>
            <a:r>
              <a:rPr lang="nl-NL" dirty="0" smtClean="0"/>
              <a:t> more </a:t>
            </a:r>
            <a:r>
              <a:rPr lang="nl-NL" dirty="0" err="1" smtClean="0"/>
              <a:t>satisfied</a:t>
            </a:r>
            <a:r>
              <a:rPr lang="nl-NL" dirty="0" smtClean="0"/>
              <a:t> over system performance</a:t>
            </a:r>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17</a:t>
            </a:fld>
            <a:endParaRPr lang="en-US" dirty="0"/>
          </a:p>
        </p:txBody>
      </p:sp>
    </p:spTree>
    <p:extLst>
      <p:ext uri="{BB962C8B-B14F-4D97-AF65-F5344CB8AC3E}">
        <p14:creationId xmlns:p14="http://schemas.microsoft.com/office/powerpoint/2010/main" xmlns="" val="3348746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br>
              <a:rPr lang="en-US" dirty="0"/>
            </a:br>
            <a:endParaRPr lang="nl-NL" dirty="0"/>
          </a:p>
        </p:txBody>
      </p:sp>
      <p:sp>
        <p:nvSpPr>
          <p:cNvPr id="3" name="Content Placeholder 2"/>
          <p:cNvSpPr>
            <a:spLocks noGrp="1"/>
          </p:cNvSpPr>
          <p:nvPr>
            <p:ph idx="1"/>
          </p:nvPr>
        </p:nvSpPr>
        <p:spPr/>
        <p:txBody>
          <a:bodyPr/>
          <a:lstStyle/>
          <a:p>
            <a:r>
              <a:rPr lang="nl-NL" dirty="0" smtClean="0"/>
              <a:t>The team is </a:t>
            </a:r>
            <a:r>
              <a:rPr lang="nl-NL" dirty="0" err="1" smtClean="0"/>
              <a:t>defining</a:t>
            </a:r>
            <a:r>
              <a:rPr lang="nl-NL" dirty="0" smtClean="0"/>
              <a:t> </a:t>
            </a:r>
            <a:r>
              <a:rPr lang="nl-NL" dirty="0" err="1" smtClean="0"/>
              <a:t>the</a:t>
            </a:r>
            <a:r>
              <a:rPr lang="nl-NL" dirty="0" smtClean="0"/>
              <a:t> plan these weeks, </a:t>
            </a:r>
            <a:r>
              <a:rPr lang="nl-NL" dirty="0" err="1" smtClean="0"/>
              <a:t>so</a:t>
            </a:r>
            <a:r>
              <a:rPr lang="nl-NL" dirty="0" smtClean="0"/>
              <a:t> </a:t>
            </a:r>
            <a:r>
              <a:rPr lang="nl-NL" dirty="0" err="1" smtClean="0"/>
              <a:t>this</a:t>
            </a:r>
            <a:r>
              <a:rPr lang="nl-NL" dirty="0" smtClean="0"/>
              <a:t> </a:t>
            </a:r>
            <a:r>
              <a:rPr lang="nl-NL" dirty="0" err="1" smtClean="0"/>
              <a:t>presentation</a:t>
            </a:r>
            <a:r>
              <a:rPr lang="nl-NL" dirty="0" smtClean="0"/>
              <a:t> is </a:t>
            </a:r>
            <a:r>
              <a:rPr lang="nl-NL" dirty="0" err="1" smtClean="0"/>
              <a:t>work</a:t>
            </a:r>
            <a:r>
              <a:rPr lang="nl-NL" dirty="0" smtClean="0"/>
              <a:t> in </a:t>
            </a:r>
            <a:r>
              <a:rPr lang="nl-NL" dirty="0" err="1" smtClean="0"/>
              <a:t>progress</a:t>
            </a:r>
            <a:r>
              <a:rPr lang="nl-NL" dirty="0" smtClean="0"/>
              <a:t>.</a:t>
            </a:r>
          </a:p>
          <a:p>
            <a:r>
              <a:rPr lang="nl-NL" dirty="0" smtClean="0"/>
              <a:t>The first actions </a:t>
            </a:r>
            <a:r>
              <a:rPr lang="nl-NL" dirty="0" err="1" smtClean="0"/>
              <a:t>will</a:t>
            </a:r>
            <a:r>
              <a:rPr lang="nl-NL" dirty="0"/>
              <a:t> </a:t>
            </a:r>
            <a:r>
              <a:rPr lang="nl-NL" dirty="0" smtClean="0"/>
              <a:t>follow </a:t>
            </a:r>
            <a:r>
              <a:rPr lang="nl-NL" dirty="0" err="1" smtClean="0"/>
              <a:t>soon</a:t>
            </a:r>
            <a:r>
              <a:rPr lang="nl-NL" dirty="0" smtClean="0"/>
              <a:t>, </a:t>
            </a:r>
            <a:r>
              <a:rPr lang="nl-NL" dirty="0" err="1" smtClean="0"/>
              <a:t>leading</a:t>
            </a:r>
            <a:r>
              <a:rPr lang="nl-NL" dirty="0" smtClean="0"/>
              <a:t> </a:t>
            </a:r>
            <a:r>
              <a:rPr lang="nl-NL" dirty="0" err="1" smtClean="0"/>
              <a:t>for</a:t>
            </a:r>
            <a:r>
              <a:rPr lang="nl-NL" dirty="0" smtClean="0"/>
              <a:t> </a:t>
            </a:r>
            <a:r>
              <a:rPr lang="nl-NL" dirty="0" err="1" smtClean="0"/>
              <a:t>sure</a:t>
            </a:r>
            <a:r>
              <a:rPr lang="nl-NL" dirty="0" smtClean="0"/>
              <a:t> </a:t>
            </a:r>
            <a:r>
              <a:rPr lang="nl-NL" dirty="0" err="1" smtClean="0"/>
              <a:t>to</a:t>
            </a:r>
            <a:r>
              <a:rPr lang="nl-NL" dirty="0" smtClean="0"/>
              <a:t> system changes in </a:t>
            </a:r>
            <a:r>
              <a:rPr lang="nl-NL" dirty="0" err="1" smtClean="0"/>
              <a:t>the</a:t>
            </a:r>
            <a:r>
              <a:rPr lang="nl-NL" dirty="0" smtClean="0"/>
              <a:t> plan: Plan </a:t>
            </a:r>
            <a:r>
              <a:rPr lang="nl-NL" dirty="0" err="1" smtClean="0"/>
              <a:t>and</a:t>
            </a:r>
            <a:r>
              <a:rPr lang="nl-NL" dirty="0" smtClean="0"/>
              <a:t> </a:t>
            </a:r>
            <a:r>
              <a:rPr lang="nl-NL" dirty="0" err="1" smtClean="0"/>
              <a:t>Build</a:t>
            </a:r>
            <a:r>
              <a:rPr lang="nl-NL" dirty="0" smtClean="0"/>
              <a:t> as we go.</a:t>
            </a:r>
          </a:p>
          <a:p>
            <a:r>
              <a:rPr lang="nl-NL" dirty="0" smtClean="0"/>
              <a:t>The team is </a:t>
            </a:r>
            <a:r>
              <a:rPr lang="nl-NL" dirty="0" err="1" smtClean="0"/>
              <a:t>very</a:t>
            </a:r>
            <a:r>
              <a:rPr lang="nl-NL" dirty="0" smtClean="0"/>
              <a:t> </a:t>
            </a:r>
            <a:r>
              <a:rPr lang="nl-NL" dirty="0" err="1" smtClean="0"/>
              <a:t>enthousiastic</a:t>
            </a:r>
            <a:r>
              <a:rPr lang="nl-NL" dirty="0" smtClean="0"/>
              <a:t> </a:t>
            </a:r>
            <a:r>
              <a:rPr lang="nl-NL" dirty="0" err="1" smtClean="0"/>
              <a:t>to</a:t>
            </a:r>
            <a:r>
              <a:rPr lang="nl-NL" dirty="0" smtClean="0"/>
              <a:t> </a:t>
            </a:r>
            <a:r>
              <a:rPr lang="nl-NL" dirty="0" err="1" smtClean="0"/>
              <a:t>create</a:t>
            </a:r>
            <a:r>
              <a:rPr lang="nl-NL" dirty="0" smtClean="0"/>
              <a:t> </a:t>
            </a:r>
            <a:r>
              <a:rPr lang="nl-NL" dirty="0" err="1" smtClean="0"/>
              <a:t>something</a:t>
            </a:r>
            <a:r>
              <a:rPr lang="nl-NL" dirty="0" smtClean="0"/>
              <a:t> </a:t>
            </a:r>
            <a:r>
              <a:rPr lang="nl-NL" dirty="0" err="1" smtClean="0"/>
              <a:t>and</a:t>
            </a:r>
            <a:r>
              <a:rPr lang="nl-NL" dirty="0" smtClean="0"/>
              <a:t> show </a:t>
            </a:r>
            <a:r>
              <a:rPr lang="nl-NL" dirty="0" err="1" smtClean="0"/>
              <a:t>that</a:t>
            </a:r>
            <a:r>
              <a:rPr lang="nl-NL" dirty="0" smtClean="0"/>
              <a:t> </a:t>
            </a:r>
            <a:r>
              <a:rPr lang="nl-NL" dirty="0" err="1" smtClean="0"/>
              <a:t>it</a:t>
            </a:r>
            <a:r>
              <a:rPr lang="nl-NL" dirty="0" smtClean="0"/>
              <a:t> </a:t>
            </a:r>
            <a:r>
              <a:rPr lang="nl-NL" dirty="0" err="1" smtClean="0"/>
              <a:t>works</a:t>
            </a:r>
            <a:r>
              <a:rPr lang="nl-NL" dirty="0" smtClean="0"/>
              <a:t>. </a:t>
            </a:r>
          </a:p>
          <a:p>
            <a:endParaRPr lang="nl-NL" dirty="0"/>
          </a:p>
          <a:p>
            <a:r>
              <a:rPr lang="nl-NL" dirty="0" err="1" smtClean="0"/>
              <a:t>Thank</a:t>
            </a:r>
            <a:r>
              <a:rPr lang="nl-NL" dirty="0" smtClean="0"/>
              <a:t> </a:t>
            </a:r>
            <a:r>
              <a:rPr lang="nl-NL" dirty="0" err="1" smtClean="0"/>
              <a:t>you</a:t>
            </a:r>
            <a:r>
              <a:rPr lang="nl-NL" dirty="0" smtClean="0"/>
              <a:t>.</a:t>
            </a:r>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18</a:t>
            </a:fld>
            <a:endParaRPr lang="en-US" dirty="0"/>
          </a:p>
        </p:txBody>
      </p:sp>
    </p:spTree>
    <p:extLst>
      <p:ext uri="{BB962C8B-B14F-4D97-AF65-F5344CB8AC3E}">
        <p14:creationId xmlns:p14="http://schemas.microsoft.com/office/powerpoint/2010/main" xmlns="" val="77072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Square </a:t>
            </a:r>
            <a:r>
              <a:rPr lang="en-US" b="1" dirty="0" err="1" smtClean="0"/>
              <a:t>Kilometre</a:t>
            </a:r>
            <a:r>
              <a:rPr lang="en-US" b="1" dirty="0" smtClean="0"/>
              <a:t> Array</a:t>
            </a:r>
            <a:r>
              <a:rPr lang="en-US" dirty="0" smtClean="0"/>
              <a:t/>
            </a:r>
            <a:br>
              <a:rPr lang="en-US" dirty="0" smtClean="0"/>
            </a:br>
            <a:r>
              <a:rPr lang="en-US" dirty="0" smtClean="0"/>
              <a:t>Taking it to </a:t>
            </a:r>
            <a:r>
              <a:rPr lang="en-US" dirty="0" err="1" smtClean="0"/>
              <a:t>Exa</a:t>
            </a:r>
            <a:r>
              <a:rPr lang="en-US" dirty="0" smtClean="0"/>
              <a:t>-scale</a:t>
            </a:r>
            <a:endParaRPr lang="en-US" dirty="0"/>
          </a:p>
        </p:txBody>
      </p:sp>
      <p:pic>
        <p:nvPicPr>
          <p:cNvPr id="1028" name="Picture 4" descr="ttp://skatelescope.org/wp-content/gallery/test-gallery-2/ska_science_eor_300dpi.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987" y="1853474"/>
            <a:ext cx="9141013" cy="514432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ttp://skatelescope.org/wp-content/gallery/ska-telescopes/ska_dish_mid_africa_closeup.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994584" y="3708584"/>
            <a:ext cx="3149416" cy="3149416"/>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ttp://www.astron.nl/sites/astron.nl/files/cms/dense_array_overview.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683911" y="1192340"/>
            <a:ext cx="3457101" cy="1945566"/>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ttp://skatelescope.org/wp-content/gallery/ska-telescopes/ska_lfaa_australia_closeup.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987" y="1192340"/>
            <a:ext cx="3063729" cy="306372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38148" y="6057923"/>
            <a:ext cx="2922595" cy="369332"/>
          </a:xfrm>
          <a:prstGeom prst="rect">
            <a:avLst/>
          </a:prstGeom>
          <a:noFill/>
        </p:spPr>
        <p:txBody>
          <a:bodyPr wrap="none" rtlCol="0">
            <a:spAutoFit/>
          </a:bodyPr>
          <a:lstStyle/>
          <a:p>
            <a:r>
              <a:rPr lang="en-US" dirty="0" smtClean="0">
                <a:solidFill>
                  <a:schemeClr val="bg1"/>
                </a:solidFill>
              </a:rPr>
              <a:t>http://</a:t>
            </a:r>
            <a:r>
              <a:rPr lang="en-US" dirty="0" err="1" smtClean="0">
                <a:solidFill>
                  <a:schemeClr val="bg1"/>
                </a:solidFill>
              </a:rPr>
              <a:t>skatelescope.org</a:t>
            </a:r>
            <a:endParaRPr lang="en-US" dirty="0">
              <a:solidFill>
                <a:schemeClr val="bg1"/>
              </a:solidFill>
            </a:endParaRPr>
          </a:p>
        </p:txBody>
      </p:sp>
      <p:sp>
        <p:nvSpPr>
          <p:cNvPr id="11" name="TextBox 10"/>
          <p:cNvSpPr txBox="1"/>
          <p:nvPr/>
        </p:nvSpPr>
        <p:spPr>
          <a:xfrm>
            <a:off x="3060743" y="1207143"/>
            <a:ext cx="2620182" cy="646331"/>
          </a:xfrm>
          <a:prstGeom prst="rect">
            <a:avLst/>
          </a:prstGeom>
          <a:solidFill>
            <a:schemeClr val="accent5"/>
          </a:solidFill>
        </p:spPr>
        <p:txBody>
          <a:bodyPr wrap="square" rtlCol="0">
            <a:spAutoFit/>
          </a:bodyPr>
          <a:lstStyle/>
          <a:p>
            <a:pPr algn="ctr"/>
            <a:r>
              <a:rPr lang="en-US" dirty="0" smtClean="0">
                <a:solidFill>
                  <a:schemeClr val="bg1"/>
                </a:solidFill>
              </a:rPr>
              <a:t>Start of construction</a:t>
            </a:r>
          </a:p>
          <a:p>
            <a:pPr algn="ctr"/>
            <a:r>
              <a:rPr lang="en-US" dirty="0" smtClean="0">
                <a:solidFill>
                  <a:schemeClr val="bg1"/>
                </a:solidFill>
              </a:rPr>
              <a:t>2018</a:t>
            </a:r>
            <a:endParaRPr lang="en-US" dirty="0">
              <a:solidFill>
                <a:schemeClr val="bg1"/>
              </a:solidFill>
            </a:endParaRPr>
          </a:p>
        </p:txBody>
      </p:sp>
      <p:sp>
        <p:nvSpPr>
          <p:cNvPr id="3" name="Date Placeholder 2"/>
          <p:cNvSpPr>
            <a:spLocks noGrp="1"/>
          </p:cNvSpPr>
          <p:nvPr>
            <p:ph type="dt" sz="half" idx="10"/>
          </p:nvPr>
        </p:nvSpPr>
        <p:spPr/>
        <p:txBody>
          <a:bodyPr/>
          <a:lstStyle/>
          <a:p>
            <a:r>
              <a:rPr lang="nl-NL" dirty="0" smtClean="0"/>
              <a:t>13 Sept 2017</a:t>
            </a:r>
            <a:endParaRPr lang="en-US" dirty="0"/>
          </a:p>
        </p:txBody>
      </p:sp>
      <p:sp>
        <p:nvSpPr>
          <p:cNvPr id="4" name="Footer Placeholder 3"/>
          <p:cNvSpPr>
            <a:spLocks noGrp="1"/>
          </p:cNvSpPr>
          <p:nvPr>
            <p:ph type="ftr" sz="quarter" idx="11"/>
          </p:nvPr>
        </p:nvSpPr>
        <p:spPr/>
        <p:txBody>
          <a:bodyPr/>
          <a:lstStyle/>
          <a:p>
            <a:r>
              <a:rPr lang="en-US" smtClean="0"/>
              <a:t>EOSC-Pilot LOFAR, Pisa                Rob van der Meer</a:t>
            </a:r>
            <a:endParaRPr lang="en-US"/>
          </a:p>
        </p:txBody>
      </p:sp>
      <p:sp>
        <p:nvSpPr>
          <p:cNvPr id="6" name="Slide Number Placeholder 5"/>
          <p:cNvSpPr>
            <a:spLocks noGrp="1"/>
          </p:cNvSpPr>
          <p:nvPr>
            <p:ph type="sldNum" sz="quarter" idx="12"/>
          </p:nvPr>
        </p:nvSpPr>
        <p:spPr/>
        <p:txBody>
          <a:bodyPr/>
          <a:lstStyle/>
          <a:p>
            <a:fld id="{2FB1389E-3CED-2742-BBFF-105316878408}" type="slidenum">
              <a:rPr lang="en-US" smtClean="0"/>
              <a:pPr/>
              <a:t>19</a:t>
            </a:fld>
            <a:endParaRPr lang="en-US"/>
          </a:p>
        </p:txBody>
      </p:sp>
    </p:spTree>
    <p:extLst>
      <p:ext uri="{BB962C8B-B14F-4D97-AF65-F5344CB8AC3E}">
        <p14:creationId xmlns:p14="http://schemas.microsoft.com/office/powerpoint/2010/main" xmlns="" val="421774143"/>
      </p:ext>
    </p:extLst>
  </p:cSld>
  <p:clrMapOvr>
    <a:masterClrMapping/>
  </p:clrMapOvr>
  <mc:AlternateContent xmlns:mc="http://schemas.openxmlformats.org/markup-compatibility/2006">
    <mc:Choice xmlns:p14="http://schemas.microsoft.com/office/powerpoint/2010/main" xmlns="" Requires="p14">
      <p:transition spd="slow" p14:dur="2000" advTm="48575"/>
    </mc:Choice>
    <mc:Fallback>
      <p:transition spd="slow" advTm="4857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Menu</a:t>
            </a:r>
            <a:endParaRPr lang="en-US" b="1" dirty="0"/>
          </a:p>
        </p:txBody>
      </p:sp>
      <p:sp>
        <p:nvSpPr>
          <p:cNvPr id="3" name="Content Placeholder 2"/>
          <p:cNvSpPr>
            <a:spLocks noGrp="1"/>
          </p:cNvSpPr>
          <p:nvPr>
            <p:ph idx="1"/>
          </p:nvPr>
        </p:nvSpPr>
        <p:spPr/>
        <p:txBody>
          <a:bodyPr anchor="t"/>
          <a:lstStyle/>
          <a:p>
            <a:r>
              <a:rPr lang="en-US" dirty="0" smtClean="0"/>
              <a:t>Radio Astronomy &amp; LOFAR</a:t>
            </a:r>
          </a:p>
          <a:p>
            <a:r>
              <a:rPr lang="en-US" dirty="0" smtClean="0"/>
              <a:t>Data storage structure</a:t>
            </a:r>
          </a:p>
          <a:p>
            <a:r>
              <a:rPr lang="en-US" dirty="0" smtClean="0"/>
              <a:t>Data challenges</a:t>
            </a:r>
          </a:p>
          <a:p>
            <a:r>
              <a:rPr lang="en-US" dirty="0" smtClean="0"/>
              <a:t>User requirements</a:t>
            </a:r>
          </a:p>
          <a:p>
            <a:r>
              <a:rPr lang="en-US" dirty="0" smtClean="0"/>
              <a:t>Use cases</a:t>
            </a:r>
          </a:p>
          <a:p>
            <a:r>
              <a:rPr lang="en-US" dirty="0" smtClean="0"/>
              <a:t>Project plan</a:t>
            </a:r>
          </a:p>
          <a:p>
            <a:r>
              <a:rPr lang="en-US" dirty="0" smtClean="0"/>
              <a:t>Resource requirements</a:t>
            </a:r>
          </a:p>
          <a:p>
            <a:r>
              <a:rPr lang="en-US" dirty="0" smtClean="0"/>
              <a:t>Interoperability requirements</a:t>
            </a:r>
          </a:p>
          <a:p>
            <a:r>
              <a:rPr lang="en-US" dirty="0" smtClean="0"/>
              <a:t>Success criteria of SD</a:t>
            </a:r>
          </a:p>
          <a:p>
            <a:r>
              <a:rPr lang="en-US" dirty="0" smtClean="0"/>
              <a:t>Summary</a:t>
            </a:r>
            <a:endParaRPr lang="en-US" dirty="0"/>
          </a:p>
        </p:txBody>
      </p:sp>
      <p:sp>
        <p:nvSpPr>
          <p:cNvPr id="4" name="Date Placeholder 3"/>
          <p:cNvSpPr>
            <a:spLocks noGrp="1"/>
          </p:cNvSpPr>
          <p:nvPr>
            <p:ph type="dt" sz="half" idx="10"/>
          </p:nvPr>
        </p:nvSpPr>
        <p:spPr/>
        <p:txBody>
          <a:bodyPr/>
          <a:lstStyle/>
          <a:p>
            <a:r>
              <a:rPr lang="nl-NL" smtClean="0"/>
              <a:t>13 Sept 2017</a:t>
            </a:r>
            <a:endParaRPr lang="en-US"/>
          </a:p>
        </p:txBody>
      </p:sp>
      <p:sp>
        <p:nvSpPr>
          <p:cNvPr id="5" name="Footer Placeholder 4"/>
          <p:cNvSpPr>
            <a:spLocks noGrp="1"/>
          </p:cNvSpPr>
          <p:nvPr>
            <p:ph type="ftr" sz="quarter" idx="11"/>
          </p:nvPr>
        </p:nvSpPr>
        <p:spPr/>
        <p:txBody>
          <a:bodyPr/>
          <a:lstStyle/>
          <a:p>
            <a:r>
              <a:rPr lang="en-US" smtClean="0"/>
              <a:t>EOSC-Pilot LOFAR, Pisa                Rob van der Meer</a:t>
            </a:r>
            <a:endParaRPr lang="en-US"/>
          </a:p>
        </p:txBody>
      </p:sp>
      <p:sp>
        <p:nvSpPr>
          <p:cNvPr id="6" name="Slide Number Placeholder 5"/>
          <p:cNvSpPr>
            <a:spLocks noGrp="1"/>
          </p:cNvSpPr>
          <p:nvPr>
            <p:ph type="sldNum" sz="quarter" idx="12"/>
          </p:nvPr>
        </p:nvSpPr>
        <p:spPr/>
        <p:txBody>
          <a:bodyPr/>
          <a:lstStyle/>
          <a:p>
            <a:fld id="{2FB1389E-3CED-2742-BBFF-105316878408}" type="slidenum">
              <a:rPr lang="en-US" smtClean="0"/>
              <a:pPr/>
              <a:t>2</a:t>
            </a:fld>
            <a:endParaRPr lang="en-US"/>
          </a:p>
        </p:txBody>
      </p:sp>
    </p:spTree>
    <p:extLst>
      <p:ext uri="{BB962C8B-B14F-4D97-AF65-F5344CB8AC3E}">
        <p14:creationId xmlns:p14="http://schemas.microsoft.com/office/powerpoint/2010/main" xmlns="" val="1168844948"/>
      </p:ext>
    </p:extLst>
  </p:cSld>
  <p:clrMapOvr>
    <a:masterClrMapping/>
  </p:clrMapOvr>
  <mc:AlternateContent xmlns:mc="http://schemas.openxmlformats.org/markup-compatibility/2006">
    <mc:Choice xmlns:p14="http://schemas.microsoft.com/office/powerpoint/2010/main" xmlns="" Requires="p14">
      <p:transition spd="slow" p14:dur="2000" advTm="44642"/>
    </mc:Choice>
    <mc:Fallback>
      <p:transition spd="slow" advTm="4464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Astronomy (Radio)</a:t>
            </a:r>
            <a:endParaRPr lang="en-US" b="1" dirty="0"/>
          </a:p>
        </p:txBody>
      </p:sp>
      <p:pic>
        <p:nvPicPr>
          <p:cNvPr id="6" name="Picture 5"/>
          <p:cNvPicPr>
            <a:picLocks noChangeAspect="1"/>
          </p:cNvPicPr>
          <p:nvPr/>
        </p:nvPicPr>
        <p:blipFill>
          <a:blip r:embed="rId3" cstate="screen"/>
          <a:stretch>
            <a:fillRect/>
          </a:stretch>
        </p:blipFill>
        <p:spPr>
          <a:xfrm>
            <a:off x="427038" y="1841288"/>
            <a:ext cx="8286329" cy="3616978"/>
          </a:xfrm>
          <a:prstGeom prst="rect">
            <a:avLst/>
          </a:prstGeom>
        </p:spPr>
      </p:pic>
      <p:sp>
        <p:nvSpPr>
          <p:cNvPr id="7" name="Rectangle 6"/>
          <p:cNvSpPr/>
          <p:nvPr/>
        </p:nvSpPr>
        <p:spPr>
          <a:xfrm>
            <a:off x="2208261" y="1471956"/>
            <a:ext cx="5293885" cy="369332"/>
          </a:xfrm>
          <a:prstGeom prst="rect">
            <a:avLst/>
          </a:prstGeom>
        </p:spPr>
        <p:txBody>
          <a:bodyPr wrap="none">
            <a:spAutoFit/>
          </a:bodyPr>
          <a:lstStyle/>
          <a:p>
            <a:r>
              <a:rPr lang="en-US" dirty="0" smtClean="0"/>
              <a:t>Andromeda Galaxy (Multi-wavelength View)</a:t>
            </a:r>
            <a:endParaRPr lang="en-US" dirty="0"/>
          </a:p>
        </p:txBody>
      </p:sp>
      <p:sp>
        <p:nvSpPr>
          <p:cNvPr id="8" name="TextBox 7"/>
          <p:cNvSpPr txBox="1"/>
          <p:nvPr/>
        </p:nvSpPr>
        <p:spPr>
          <a:xfrm>
            <a:off x="3374750" y="5689098"/>
            <a:ext cx="2047355" cy="646331"/>
          </a:xfrm>
          <a:prstGeom prst="rect">
            <a:avLst/>
          </a:prstGeom>
          <a:noFill/>
        </p:spPr>
        <p:txBody>
          <a:bodyPr wrap="none" rtlCol="0">
            <a:spAutoFit/>
          </a:bodyPr>
          <a:lstStyle/>
          <a:p>
            <a:pPr algn="ctr"/>
            <a:r>
              <a:rPr lang="en-US" dirty="0" smtClean="0"/>
              <a:t>Electromagnetic</a:t>
            </a:r>
          </a:p>
          <a:p>
            <a:pPr algn="ctr"/>
            <a:r>
              <a:rPr lang="en-US" dirty="0" smtClean="0"/>
              <a:t>Wavelength</a:t>
            </a:r>
          </a:p>
        </p:txBody>
      </p:sp>
      <p:cxnSp>
        <p:nvCxnSpPr>
          <p:cNvPr id="10" name="Straight Arrow Connector 9"/>
          <p:cNvCxnSpPr/>
          <p:nvPr/>
        </p:nvCxnSpPr>
        <p:spPr bwMode="auto">
          <a:xfrm>
            <a:off x="5381129" y="6012264"/>
            <a:ext cx="3073554" cy="0"/>
          </a:xfrm>
          <a:prstGeom prst="straightConnector1">
            <a:avLst/>
          </a:prstGeom>
          <a:noFill/>
          <a:ln w="53975" cap="flat" cmpd="sng" algn="ctr">
            <a:solidFill>
              <a:schemeClr val="accent1"/>
            </a:solidFill>
            <a:prstDash val="solid"/>
            <a:round/>
            <a:headEnd type="none" w="med" len="med"/>
            <a:tailEnd type="triangle"/>
          </a:ln>
          <a:effectLst/>
        </p:spPr>
      </p:cxnSp>
      <p:cxnSp>
        <p:nvCxnSpPr>
          <p:cNvPr id="12" name="Straight Arrow Connector 11"/>
          <p:cNvCxnSpPr/>
          <p:nvPr/>
        </p:nvCxnSpPr>
        <p:spPr bwMode="auto">
          <a:xfrm flipH="1">
            <a:off x="427038" y="6012264"/>
            <a:ext cx="2935140" cy="0"/>
          </a:xfrm>
          <a:prstGeom prst="straightConnector1">
            <a:avLst/>
          </a:prstGeom>
          <a:noFill/>
          <a:ln w="53975" cap="flat" cmpd="sng" algn="ctr">
            <a:solidFill>
              <a:schemeClr val="accent1"/>
            </a:solidFill>
            <a:prstDash val="solid"/>
            <a:round/>
            <a:headEnd type="none" w="med" len="med"/>
            <a:tailEnd type="triangle"/>
          </a:ln>
          <a:effectLst/>
        </p:spPr>
      </p:cxnSp>
      <p:sp>
        <p:nvSpPr>
          <p:cNvPr id="15" name="TextBox 14"/>
          <p:cNvSpPr txBox="1"/>
          <p:nvPr/>
        </p:nvSpPr>
        <p:spPr>
          <a:xfrm>
            <a:off x="1294228" y="6012264"/>
            <a:ext cx="914033" cy="369332"/>
          </a:xfrm>
          <a:prstGeom prst="rect">
            <a:avLst/>
          </a:prstGeom>
          <a:noFill/>
        </p:spPr>
        <p:txBody>
          <a:bodyPr wrap="none" rtlCol="0">
            <a:spAutoFit/>
          </a:bodyPr>
          <a:lstStyle/>
          <a:p>
            <a:r>
              <a:rPr lang="en-US" i="1" dirty="0" smtClean="0"/>
              <a:t>longer</a:t>
            </a:r>
            <a:endParaRPr lang="en-US" i="1" dirty="0"/>
          </a:p>
        </p:txBody>
      </p:sp>
      <p:sp>
        <p:nvSpPr>
          <p:cNvPr id="19" name="TextBox 18"/>
          <p:cNvSpPr txBox="1"/>
          <p:nvPr/>
        </p:nvSpPr>
        <p:spPr>
          <a:xfrm>
            <a:off x="6328117" y="6033086"/>
            <a:ext cx="1015021" cy="369332"/>
          </a:xfrm>
          <a:prstGeom prst="rect">
            <a:avLst/>
          </a:prstGeom>
          <a:noFill/>
        </p:spPr>
        <p:txBody>
          <a:bodyPr wrap="none" rtlCol="0">
            <a:spAutoFit/>
          </a:bodyPr>
          <a:lstStyle/>
          <a:p>
            <a:r>
              <a:rPr lang="en-US" i="1" dirty="0" smtClean="0"/>
              <a:t>shorter</a:t>
            </a:r>
            <a:endParaRPr lang="en-US" i="1" dirty="0"/>
          </a:p>
        </p:txBody>
      </p:sp>
      <p:sp>
        <p:nvSpPr>
          <p:cNvPr id="22" name="Rectangle 21"/>
          <p:cNvSpPr/>
          <p:nvPr/>
        </p:nvSpPr>
        <p:spPr bwMode="auto">
          <a:xfrm>
            <a:off x="942535" y="2395286"/>
            <a:ext cx="1434905" cy="2711286"/>
          </a:xfrm>
          <a:prstGeom prst="rect">
            <a:avLst/>
          </a:prstGeom>
          <a:noFill/>
          <a:ln w="254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3" name="Date Placeholder 2"/>
          <p:cNvSpPr>
            <a:spLocks noGrp="1"/>
          </p:cNvSpPr>
          <p:nvPr>
            <p:ph type="dt" sz="half" idx="10"/>
          </p:nvPr>
        </p:nvSpPr>
        <p:spPr/>
        <p:txBody>
          <a:bodyPr/>
          <a:lstStyle/>
          <a:p>
            <a:r>
              <a:rPr lang="nl-NL" smtClean="0"/>
              <a:t>13 Sept 2017</a:t>
            </a:r>
            <a:endParaRPr lang="en-US"/>
          </a:p>
        </p:txBody>
      </p:sp>
      <p:sp>
        <p:nvSpPr>
          <p:cNvPr id="4" name="Footer Placeholder 3"/>
          <p:cNvSpPr>
            <a:spLocks noGrp="1"/>
          </p:cNvSpPr>
          <p:nvPr>
            <p:ph type="ftr" sz="quarter" idx="11"/>
          </p:nvPr>
        </p:nvSpPr>
        <p:spPr/>
        <p:txBody>
          <a:bodyPr/>
          <a:lstStyle/>
          <a:p>
            <a:r>
              <a:rPr lang="en-US" smtClean="0"/>
              <a:t>EOSC-Pilot LOFAR, Pisa                Rob van der Meer</a:t>
            </a:r>
            <a:endParaRPr lang="en-US"/>
          </a:p>
        </p:txBody>
      </p:sp>
      <p:sp>
        <p:nvSpPr>
          <p:cNvPr id="5" name="Slide Number Placeholder 4"/>
          <p:cNvSpPr>
            <a:spLocks noGrp="1"/>
          </p:cNvSpPr>
          <p:nvPr>
            <p:ph type="sldNum" sz="quarter" idx="12"/>
          </p:nvPr>
        </p:nvSpPr>
        <p:spPr/>
        <p:txBody>
          <a:bodyPr/>
          <a:lstStyle/>
          <a:p>
            <a:fld id="{2FB1389E-3CED-2742-BBFF-105316878408}" type="slidenum">
              <a:rPr lang="en-US" smtClean="0"/>
              <a:pPr/>
              <a:t>3</a:t>
            </a:fld>
            <a:endParaRPr lang="en-US"/>
          </a:p>
        </p:txBody>
      </p:sp>
    </p:spTree>
    <p:extLst>
      <p:ext uri="{BB962C8B-B14F-4D97-AF65-F5344CB8AC3E}">
        <p14:creationId xmlns:p14="http://schemas.microsoft.com/office/powerpoint/2010/main" xmlns="" val="52212062"/>
      </p:ext>
    </p:extLst>
  </p:cSld>
  <p:clrMapOvr>
    <a:masterClrMapping/>
  </p:clrMapOvr>
  <mc:AlternateContent xmlns:mc="http://schemas.openxmlformats.org/markup-compatibility/2006">
    <mc:Choice xmlns:p14="http://schemas.microsoft.com/office/powerpoint/2010/main" xmlns="" Requires="p14">
      <p:transition spd="slow" p14:dur="2000" advTm="113091"/>
    </mc:Choice>
    <mc:Fallback>
      <p:transition spd="slow" advTm="11309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Astronomy (Radio)</a:t>
            </a:r>
            <a:endParaRPr lang="en-US" b="1" dirty="0"/>
          </a:p>
        </p:txBody>
      </p:sp>
      <p:pic>
        <p:nvPicPr>
          <p:cNvPr id="6" name="Picture 5"/>
          <p:cNvPicPr>
            <a:picLocks noChangeAspect="1"/>
          </p:cNvPicPr>
          <p:nvPr/>
        </p:nvPicPr>
        <p:blipFill>
          <a:blip r:embed="rId3" cstate="screen"/>
          <a:stretch>
            <a:fillRect/>
          </a:stretch>
        </p:blipFill>
        <p:spPr>
          <a:xfrm>
            <a:off x="427038" y="1841288"/>
            <a:ext cx="8286329" cy="3616978"/>
          </a:xfrm>
          <a:prstGeom prst="rect">
            <a:avLst/>
          </a:prstGeom>
        </p:spPr>
      </p:pic>
      <p:sp>
        <p:nvSpPr>
          <p:cNvPr id="7" name="Rectangle 6"/>
          <p:cNvSpPr/>
          <p:nvPr/>
        </p:nvSpPr>
        <p:spPr>
          <a:xfrm>
            <a:off x="2208261" y="1471956"/>
            <a:ext cx="5293885" cy="369332"/>
          </a:xfrm>
          <a:prstGeom prst="rect">
            <a:avLst/>
          </a:prstGeom>
        </p:spPr>
        <p:txBody>
          <a:bodyPr wrap="none">
            <a:spAutoFit/>
          </a:bodyPr>
          <a:lstStyle/>
          <a:p>
            <a:r>
              <a:rPr lang="en-US" dirty="0" smtClean="0"/>
              <a:t>Andromeda Galaxy (Multi-wavelength View)</a:t>
            </a:r>
            <a:endParaRPr lang="en-US" dirty="0"/>
          </a:p>
        </p:txBody>
      </p:sp>
      <p:sp>
        <p:nvSpPr>
          <p:cNvPr id="8" name="TextBox 7"/>
          <p:cNvSpPr txBox="1"/>
          <p:nvPr/>
        </p:nvSpPr>
        <p:spPr>
          <a:xfrm>
            <a:off x="5107309" y="5689098"/>
            <a:ext cx="2038866" cy="646331"/>
          </a:xfrm>
          <a:prstGeom prst="rect">
            <a:avLst/>
          </a:prstGeom>
          <a:noFill/>
        </p:spPr>
        <p:txBody>
          <a:bodyPr wrap="square" rtlCol="0">
            <a:spAutoFit/>
          </a:bodyPr>
          <a:lstStyle/>
          <a:p>
            <a:r>
              <a:rPr lang="en-US" dirty="0" smtClean="0"/>
              <a:t>Detector size same resolution</a:t>
            </a:r>
          </a:p>
        </p:txBody>
      </p:sp>
      <p:cxnSp>
        <p:nvCxnSpPr>
          <p:cNvPr id="12" name="Straight Arrow Connector 11"/>
          <p:cNvCxnSpPr/>
          <p:nvPr/>
        </p:nvCxnSpPr>
        <p:spPr bwMode="auto">
          <a:xfrm flipH="1">
            <a:off x="427039" y="6006736"/>
            <a:ext cx="4680270" cy="5529"/>
          </a:xfrm>
          <a:prstGeom prst="straightConnector1">
            <a:avLst/>
          </a:prstGeom>
          <a:noFill/>
          <a:ln w="53975" cap="flat" cmpd="sng" algn="ctr">
            <a:solidFill>
              <a:schemeClr val="accent1"/>
            </a:solidFill>
            <a:prstDash val="solid"/>
            <a:round/>
            <a:headEnd type="none" w="med" len="med"/>
            <a:tailEnd type="triangle"/>
          </a:ln>
          <a:effectLst/>
        </p:spPr>
      </p:cxnSp>
      <p:sp>
        <p:nvSpPr>
          <p:cNvPr id="15" name="TextBox 14"/>
          <p:cNvSpPr txBox="1"/>
          <p:nvPr/>
        </p:nvSpPr>
        <p:spPr>
          <a:xfrm>
            <a:off x="894484" y="6012264"/>
            <a:ext cx="1217000" cy="369332"/>
          </a:xfrm>
          <a:prstGeom prst="rect">
            <a:avLst/>
          </a:prstGeom>
          <a:noFill/>
        </p:spPr>
        <p:txBody>
          <a:bodyPr wrap="none" rtlCol="0">
            <a:spAutoFit/>
          </a:bodyPr>
          <a:lstStyle/>
          <a:p>
            <a:r>
              <a:rPr lang="en-US" i="1" dirty="0" smtClean="0"/>
              <a:t>1000 km</a:t>
            </a:r>
            <a:endParaRPr lang="en-US" i="1" dirty="0"/>
          </a:p>
        </p:txBody>
      </p:sp>
      <p:sp>
        <p:nvSpPr>
          <p:cNvPr id="19" name="TextBox 18"/>
          <p:cNvSpPr txBox="1"/>
          <p:nvPr/>
        </p:nvSpPr>
        <p:spPr>
          <a:xfrm>
            <a:off x="4310743" y="6015613"/>
            <a:ext cx="796566" cy="369332"/>
          </a:xfrm>
          <a:prstGeom prst="rect">
            <a:avLst/>
          </a:prstGeom>
          <a:noFill/>
        </p:spPr>
        <p:txBody>
          <a:bodyPr wrap="square" rtlCol="0">
            <a:spAutoFit/>
          </a:bodyPr>
          <a:lstStyle/>
          <a:p>
            <a:r>
              <a:rPr lang="en-US" i="1" dirty="0" smtClean="0"/>
              <a:t>1 m</a:t>
            </a:r>
            <a:endParaRPr lang="en-US" i="1" dirty="0"/>
          </a:p>
        </p:txBody>
      </p:sp>
      <p:sp>
        <p:nvSpPr>
          <p:cNvPr id="22" name="Rectangle 21"/>
          <p:cNvSpPr/>
          <p:nvPr/>
        </p:nvSpPr>
        <p:spPr bwMode="auto">
          <a:xfrm>
            <a:off x="942535" y="2395286"/>
            <a:ext cx="1434905" cy="2711286"/>
          </a:xfrm>
          <a:prstGeom prst="rect">
            <a:avLst/>
          </a:prstGeom>
          <a:noFill/>
          <a:ln w="254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3" name="Date Placeholder 2"/>
          <p:cNvSpPr>
            <a:spLocks noGrp="1"/>
          </p:cNvSpPr>
          <p:nvPr>
            <p:ph type="dt" sz="half" idx="10"/>
          </p:nvPr>
        </p:nvSpPr>
        <p:spPr/>
        <p:txBody>
          <a:bodyPr/>
          <a:lstStyle/>
          <a:p>
            <a:r>
              <a:rPr lang="nl-NL" smtClean="0"/>
              <a:t>13 Sept 2017</a:t>
            </a:r>
            <a:endParaRPr lang="en-US"/>
          </a:p>
        </p:txBody>
      </p:sp>
      <p:sp>
        <p:nvSpPr>
          <p:cNvPr id="4" name="Footer Placeholder 3"/>
          <p:cNvSpPr>
            <a:spLocks noGrp="1"/>
          </p:cNvSpPr>
          <p:nvPr>
            <p:ph type="ftr" sz="quarter" idx="11"/>
          </p:nvPr>
        </p:nvSpPr>
        <p:spPr/>
        <p:txBody>
          <a:bodyPr/>
          <a:lstStyle/>
          <a:p>
            <a:r>
              <a:rPr lang="en-US" smtClean="0"/>
              <a:t>EOSC-Pilot LOFAR, Pisa                Rob van der Meer</a:t>
            </a:r>
            <a:endParaRPr lang="en-US"/>
          </a:p>
        </p:txBody>
      </p:sp>
      <p:sp>
        <p:nvSpPr>
          <p:cNvPr id="5" name="Slide Number Placeholder 4"/>
          <p:cNvSpPr>
            <a:spLocks noGrp="1"/>
          </p:cNvSpPr>
          <p:nvPr>
            <p:ph type="sldNum" sz="quarter" idx="12"/>
          </p:nvPr>
        </p:nvSpPr>
        <p:spPr/>
        <p:txBody>
          <a:bodyPr/>
          <a:lstStyle/>
          <a:p>
            <a:fld id="{2FB1389E-3CED-2742-BBFF-105316878408}" type="slidenum">
              <a:rPr lang="en-US" smtClean="0"/>
              <a:pPr/>
              <a:t>4</a:t>
            </a:fld>
            <a:endParaRPr lang="en-US"/>
          </a:p>
        </p:txBody>
      </p:sp>
    </p:spTree>
    <p:extLst>
      <p:ext uri="{BB962C8B-B14F-4D97-AF65-F5344CB8AC3E}">
        <p14:creationId xmlns:p14="http://schemas.microsoft.com/office/powerpoint/2010/main" xmlns="" val="2455347345"/>
      </p:ext>
    </p:extLst>
  </p:cSld>
  <p:clrMapOvr>
    <a:masterClrMapping/>
  </p:clrMapOvr>
  <mc:AlternateContent xmlns:mc="http://schemas.openxmlformats.org/markup-compatibility/2006">
    <mc:Choice xmlns:p14="http://schemas.microsoft.com/office/powerpoint/2010/main" xmlns="" Requires="p14">
      <p:transition spd="slow" p14:dur="2000" advTm="113091"/>
    </mc:Choice>
    <mc:Fallback>
      <p:transition spd="slow" advTm="11309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38" y="228600"/>
            <a:ext cx="6888162" cy="914400"/>
          </a:xfrm>
        </p:spPr>
        <p:txBody>
          <a:bodyPr/>
          <a:lstStyle/>
          <a:p>
            <a:r>
              <a:rPr lang="en-US" b="1" dirty="0" err="1"/>
              <a:t>Westerbork</a:t>
            </a:r>
            <a:r>
              <a:rPr lang="en-US" b="1" dirty="0"/>
              <a:t> </a:t>
            </a:r>
            <a:r>
              <a:rPr lang="en-US" b="1" dirty="0" smtClean="0"/>
              <a:t>Synthesis Radio Telescope    -- data production --</a:t>
            </a:r>
            <a:endParaRPr lang="en-US" b="1" dirty="0"/>
          </a:p>
        </p:txBody>
      </p:sp>
      <p:sp>
        <p:nvSpPr>
          <p:cNvPr id="3" name="Content Placeholder 2"/>
          <p:cNvSpPr>
            <a:spLocks noGrp="1"/>
          </p:cNvSpPr>
          <p:nvPr>
            <p:ph idx="1"/>
          </p:nvPr>
        </p:nvSpPr>
        <p:spPr>
          <a:xfrm>
            <a:off x="230091" y="1346981"/>
            <a:ext cx="8151812" cy="4689475"/>
          </a:xfrm>
        </p:spPr>
        <p:txBody>
          <a:bodyPr/>
          <a:lstStyle/>
          <a:p>
            <a:pPr marL="0" indent="0">
              <a:buNone/>
            </a:pPr>
            <a:r>
              <a:rPr lang="en-US" sz="1800" dirty="0" smtClean="0"/>
              <a:t>Due to the long wavelength nature of radio astronomy, special techniques have to be used to “image” the sky.</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endParaRPr lang="en-US" sz="1800" dirty="0"/>
          </a:p>
          <a:p>
            <a:pPr marL="0" indent="0">
              <a:buNone/>
            </a:pPr>
            <a:endParaRPr lang="en-US" sz="1800" dirty="0" smtClean="0"/>
          </a:p>
          <a:p>
            <a:pPr marL="0" indent="0">
              <a:buNone/>
            </a:pPr>
            <a:r>
              <a:rPr lang="en-US" sz="1800" dirty="0" smtClean="0"/>
              <a:t>The signal need to be continuously digitized to correlate the data </a:t>
            </a:r>
            <a:r>
              <a:rPr lang="en-US" sz="1800" dirty="0" smtClean="0">
                <a:sym typeface="Wingdings"/>
              </a:rPr>
              <a:t></a:t>
            </a:r>
            <a:endParaRPr lang="en-US" sz="1800" dirty="0" smtClean="0"/>
          </a:p>
        </p:txBody>
      </p:sp>
      <p:pic>
        <p:nvPicPr>
          <p:cNvPr id="6" name="Picture 5"/>
          <p:cNvPicPr>
            <a:picLocks noChangeAspect="1"/>
          </p:cNvPicPr>
          <p:nvPr/>
        </p:nvPicPr>
        <p:blipFill>
          <a:blip r:embed="rId3" cstate="screen"/>
          <a:stretch>
            <a:fillRect/>
          </a:stretch>
        </p:blipFill>
        <p:spPr>
          <a:xfrm>
            <a:off x="427038" y="2148863"/>
            <a:ext cx="3312256" cy="3085710"/>
          </a:xfrm>
          <a:prstGeom prst="rect">
            <a:avLst/>
          </a:prstGeom>
          <a:ln w="25400">
            <a:solidFill>
              <a:schemeClr val="bg1"/>
            </a:solidFill>
          </a:ln>
        </p:spPr>
      </p:pic>
      <p:pic>
        <p:nvPicPr>
          <p:cNvPr id="7" name="Picture 6"/>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739294" y="2146109"/>
            <a:ext cx="4117952" cy="3088464"/>
          </a:xfrm>
          <a:prstGeom prst="rect">
            <a:avLst/>
          </a:prstGeom>
          <a:ln w="25400">
            <a:solidFill>
              <a:schemeClr val="bg1"/>
            </a:solidFill>
          </a:ln>
        </p:spPr>
      </p:pic>
      <p:sp>
        <p:nvSpPr>
          <p:cNvPr id="4" name="TextBox 3"/>
          <p:cNvSpPr txBox="1"/>
          <p:nvPr/>
        </p:nvSpPr>
        <p:spPr>
          <a:xfrm>
            <a:off x="858129" y="5678524"/>
            <a:ext cx="7144065" cy="646331"/>
          </a:xfrm>
          <a:prstGeom prst="rect">
            <a:avLst/>
          </a:prstGeom>
          <a:noFill/>
        </p:spPr>
        <p:txBody>
          <a:bodyPr wrap="square" rtlCol="0">
            <a:spAutoFit/>
          </a:bodyPr>
          <a:lstStyle/>
          <a:p>
            <a:pPr algn="ctr"/>
            <a:r>
              <a:rPr lang="en-US" b="1" i="1" dirty="0">
                <a:solidFill>
                  <a:schemeClr val="bg1"/>
                </a:solidFill>
              </a:rPr>
              <a:t>Radio Telescopes produce </a:t>
            </a:r>
            <a:r>
              <a:rPr lang="en-US" b="1" i="1" dirty="0" smtClean="0">
                <a:solidFill>
                  <a:schemeClr val="bg1"/>
                </a:solidFill>
              </a:rPr>
              <a:t>substantial amounts of data, with volumes of “astronomical” proportions</a:t>
            </a:r>
            <a:endParaRPr lang="en-US" b="1" i="1" dirty="0">
              <a:solidFill>
                <a:schemeClr val="bg1"/>
              </a:solidFill>
            </a:endParaRPr>
          </a:p>
        </p:txBody>
      </p:sp>
      <p:sp>
        <p:nvSpPr>
          <p:cNvPr id="5" name="Date Placeholder 4"/>
          <p:cNvSpPr>
            <a:spLocks noGrp="1"/>
          </p:cNvSpPr>
          <p:nvPr>
            <p:ph type="dt" sz="half" idx="10"/>
          </p:nvPr>
        </p:nvSpPr>
        <p:spPr/>
        <p:txBody>
          <a:bodyPr/>
          <a:lstStyle/>
          <a:p>
            <a:r>
              <a:rPr lang="nl-NL" smtClean="0"/>
              <a:t>13 Sept 2017</a:t>
            </a:r>
            <a:endParaRPr lang="en-US"/>
          </a:p>
        </p:txBody>
      </p:sp>
      <p:sp>
        <p:nvSpPr>
          <p:cNvPr id="8" name="Footer Placeholder 7"/>
          <p:cNvSpPr>
            <a:spLocks noGrp="1"/>
          </p:cNvSpPr>
          <p:nvPr>
            <p:ph type="ftr" sz="quarter" idx="11"/>
          </p:nvPr>
        </p:nvSpPr>
        <p:spPr/>
        <p:txBody>
          <a:bodyPr/>
          <a:lstStyle/>
          <a:p>
            <a:r>
              <a:rPr lang="en-US" smtClean="0"/>
              <a:t>EOSC-Pilot LOFAR, Pisa                Rob van der Meer</a:t>
            </a:r>
            <a:endParaRPr lang="en-US"/>
          </a:p>
        </p:txBody>
      </p:sp>
      <p:sp>
        <p:nvSpPr>
          <p:cNvPr id="9" name="Slide Number Placeholder 8"/>
          <p:cNvSpPr>
            <a:spLocks noGrp="1"/>
          </p:cNvSpPr>
          <p:nvPr>
            <p:ph type="sldNum" sz="quarter" idx="12"/>
          </p:nvPr>
        </p:nvSpPr>
        <p:spPr/>
        <p:txBody>
          <a:bodyPr/>
          <a:lstStyle/>
          <a:p>
            <a:fld id="{2FB1389E-3CED-2742-BBFF-105316878408}" type="slidenum">
              <a:rPr lang="en-US" smtClean="0"/>
              <a:pPr/>
              <a:t>5</a:t>
            </a:fld>
            <a:endParaRPr lang="en-US"/>
          </a:p>
        </p:txBody>
      </p:sp>
    </p:spTree>
    <p:extLst>
      <p:ext uri="{BB962C8B-B14F-4D97-AF65-F5344CB8AC3E}">
        <p14:creationId xmlns:p14="http://schemas.microsoft.com/office/powerpoint/2010/main" xmlns="" val="1661999897"/>
      </p:ext>
    </p:extLst>
  </p:cSld>
  <p:clrMapOvr>
    <a:masterClrMapping/>
  </p:clrMapOvr>
  <mc:AlternateContent xmlns:mc="http://schemas.openxmlformats.org/markup-compatibility/2006">
    <mc:Choice xmlns:p14="http://schemas.microsoft.com/office/powerpoint/2010/main" xmlns="" Requires="p14">
      <p:transition spd="slow" p14:dur="2000" advTm="201481"/>
    </mc:Choice>
    <mc:Fallback>
      <p:transition spd="slow" advTm="20148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28255" y="1351509"/>
            <a:ext cx="8716477" cy="5199699"/>
          </a:xfrm>
          <a:prstGeom prst="rect">
            <a:avLst/>
          </a:prstGeom>
        </p:spPr>
      </p:pic>
      <p:sp>
        <p:nvSpPr>
          <p:cNvPr id="2" name="Title 1"/>
          <p:cNvSpPr>
            <a:spLocks noGrp="1"/>
          </p:cNvSpPr>
          <p:nvPr>
            <p:ph type="title"/>
          </p:nvPr>
        </p:nvSpPr>
        <p:spPr>
          <a:xfrm>
            <a:off x="427038" y="228600"/>
            <a:ext cx="6638780" cy="914400"/>
          </a:xfrm>
        </p:spPr>
        <p:txBody>
          <a:bodyPr/>
          <a:lstStyle/>
          <a:p>
            <a:r>
              <a:rPr lang="en-US" b="1" dirty="0" smtClean="0"/>
              <a:t>Radio Astronomy at scale:</a:t>
            </a:r>
            <a:br>
              <a:rPr lang="en-US" b="1" dirty="0" smtClean="0"/>
            </a:br>
            <a:r>
              <a:rPr lang="en-US" b="1" dirty="0" smtClean="0"/>
              <a:t>International LOFAR Telescope</a:t>
            </a:r>
            <a:endParaRPr lang="en-US" b="1" dirty="0"/>
          </a:p>
        </p:txBody>
      </p:sp>
      <p:pic>
        <p:nvPicPr>
          <p:cNvPr id="5" name="Picture 4" descr="Chilbolton_HBA.jpg"/>
          <p:cNvPicPr>
            <a:picLocks noChangeAspect="1"/>
          </p:cNvPicPr>
          <p:nvPr/>
        </p:nvPicPr>
        <p:blipFill>
          <a:blip r:embed="rId4" cstate="screen"/>
          <a:srcRect/>
          <a:stretch>
            <a:fillRect/>
          </a:stretch>
        </p:blipFill>
        <p:spPr bwMode="auto">
          <a:xfrm>
            <a:off x="228255" y="4210186"/>
            <a:ext cx="3579142" cy="1341998"/>
          </a:xfrm>
          <a:prstGeom prst="rect">
            <a:avLst/>
          </a:prstGeom>
          <a:noFill/>
          <a:ln w="9525">
            <a:solidFill>
              <a:schemeClr val="bg1"/>
            </a:solidFill>
            <a:miter lim="800000"/>
            <a:headEnd/>
            <a:tailEnd/>
          </a:ln>
        </p:spPr>
      </p:pic>
      <p:pic>
        <p:nvPicPr>
          <p:cNvPr id="6" name="Picture 3" descr="CS1 (9)"/>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814669" y="2025819"/>
            <a:ext cx="3173536" cy="1325946"/>
          </a:xfrm>
          <a:prstGeom prst="rect">
            <a:avLst/>
          </a:prstGeom>
          <a:noFill/>
          <a:ln w="9525">
            <a:solidFill>
              <a:schemeClr val="bg1"/>
            </a:solidFill>
            <a:miter lim="800000"/>
            <a:headEnd/>
            <a:tailEnd/>
          </a:ln>
        </p:spPr>
      </p:pic>
      <p:sp>
        <p:nvSpPr>
          <p:cNvPr id="9" name="TextBox 8"/>
          <p:cNvSpPr txBox="1"/>
          <p:nvPr/>
        </p:nvSpPr>
        <p:spPr>
          <a:xfrm>
            <a:off x="10670193" y="263137"/>
            <a:ext cx="184731" cy="369332"/>
          </a:xfrm>
          <a:prstGeom prst="rect">
            <a:avLst/>
          </a:prstGeom>
          <a:noFill/>
          <a:ln>
            <a:solidFill>
              <a:schemeClr val="bg1"/>
            </a:solidFill>
          </a:ln>
        </p:spPr>
        <p:txBody>
          <a:bodyPr wrap="none" rtlCol="0">
            <a:spAutoFit/>
          </a:bodyPr>
          <a:lstStyle/>
          <a:p>
            <a:endParaRPr lang="en-US" dirty="0"/>
          </a:p>
        </p:txBody>
      </p:sp>
      <p:sp>
        <p:nvSpPr>
          <p:cNvPr id="3" name="Date Placeholder 2"/>
          <p:cNvSpPr>
            <a:spLocks noGrp="1"/>
          </p:cNvSpPr>
          <p:nvPr>
            <p:ph type="dt" sz="half" idx="10"/>
          </p:nvPr>
        </p:nvSpPr>
        <p:spPr/>
        <p:txBody>
          <a:bodyPr/>
          <a:lstStyle/>
          <a:p>
            <a:r>
              <a:rPr lang="nl-NL" smtClean="0"/>
              <a:t>13 Sept 2017</a:t>
            </a:r>
            <a:endParaRPr lang="en-US"/>
          </a:p>
        </p:txBody>
      </p:sp>
      <p:sp>
        <p:nvSpPr>
          <p:cNvPr id="4" name="Footer Placeholder 3"/>
          <p:cNvSpPr>
            <a:spLocks noGrp="1"/>
          </p:cNvSpPr>
          <p:nvPr>
            <p:ph type="ftr" sz="quarter" idx="11"/>
          </p:nvPr>
        </p:nvSpPr>
        <p:spPr/>
        <p:txBody>
          <a:bodyPr/>
          <a:lstStyle/>
          <a:p>
            <a:r>
              <a:rPr lang="en-US" smtClean="0"/>
              <a:t>EOSC-Pilot LOFAR, Pisa                Rob van der Meer</a:t>
            </a:r>
            <a:endParaRPr lang="en-US"/>
          </a:p>
        </p:txBody>
      </p:sp>
      <p:sp>
        <p:nvSpPr>
          <p:cNvPr id="7" name="Slide Number Placeholder 6"/>
          <p:cNvSpPr>
            <a:spLocks noGrp="1"/>
          </p:cNvSpPr>
          <p:nvPr>
            <p:ph type="sldNum" sz="quarter" idx="12"/>
          </p:nvPr>
        </p:nvSpPr>
        <p:spPr/>
        <p:txBody>
          <a:bodyPr/>
          <a:lstStyle/>
          <a:p>
            <a:fld id="{2FB1389E-3CED-2742-BBFF-105316878408}" type="slidenum">
              <a:rPr lang="en-US" smtClean="0"/>
              <a:pPr/>
              <a:t>6</a:t>
            </a:fld>
            <a:endParaRPr lang="en-US"/>
          </a:p>
        </p:txBody>
      </p:sp>
    </p:spTree>
    <p:extLst>
      <p:ext uri="{BB962C8B-B14F-4D97-AF65-F5344CB8AC3E}">
        <p14:creationId xmlns:p14="http://schemas.microsoft.com/office/powerpoint/2010/main" xmlns="" val="710188367"/>
      </p:ext>
    </p:extLst>
  </p:cSld>
  <p:clrMapOvr>
    <a:masterClrMapping/>
  </p:clrMapOvr>
  <mc:AlternateContent xmlns:mc="http://schemas.openxmlformats.org/markup-compatibility/2006">
    <mc:Choice xmlns:p14="http://schemas.microsoft.com/office/powerpoint/2010/main" xmlns="" Requires="p14">
      <p:transition spd="slow" p14:dur="2000" advTm="47644"/>
    </mc:Choice>
    <mc:Fallback>
      <p:transition spd="slow" advTm="4764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28255" y="1403268"/>
            <a:ext cx="4115457" cy="2455021"/>
          </a:xfrm>
          <a:prstGeom prst="rect">
            <a:avLst/>
          </a:prstGeom>
        </p:spPr>
      </p:pic>
      <p:sp>
        <p:nvSpPr>
          <p:cNvPr id="2" name="Title 1"/>
          <p:cNvSpPr>
            <a:spLocks noGrp="1"/>
          </p:cNvSpPr>
          <p:nvPr>
            <p:ph type="title"/>
          </p:nvPr>
        </p:nvSpPr>
        <p:spPr>
          <a:xfrm>
            <a:off x="427038" y="228600"/>
            <a:ext cx="6638780" cy="914400"/>
          </a:xfrm>
        </p:spPr>
        <p:txBody>
          <a:bodyPr/>
          <a:lstStyle/>
          <a:p>
            <a:r>
              <a:rPr lang="en-US" b="1" dirty="0" smtClean="0"/>
              <a:t>Radio Astronomy at scale:</a:t>
            </a:r>
            <a:br>
              <a:rPr lang="en-US" b="1" dirty="0" smtClean="0"/>
            </a:br>
            <a:r>
              <a:rPr lang="en-US" b="1" dirty="0" smtClean="0"/>
              <a:t>International LOFAR Telescope</a:t>
            </a:r>
            <a:endParaRPr lang="en-US" b="1" dirty="0"/>
          </a:p>
        </p:txBody>
      </p:sp>
      <p:sp>
        <p:nvSpPr>
          <p:cNvPr id="9" name="TextBox 8"/>
          <p:cNvSpPr txBox="1"/>
          <p:nvPr/>
        </p:nvSpPr>
        <p:spPr>
          <a:xfrm>
            <a:off x="10670193" y="263137"/>
            <a:ext cx="184731" cy="369332"/>
          </a:xfrm>
          <a:prstGeom prst="rect">
            <a:avLst/>
          </a:prstGeom>
          <a:noFill/>
          <a:ln>
            <a:solidFill>
              <a:schemeClr val="bg1"/>
            </a:solidFill>
          </a:ln>
        </p:spPr>
        <p:txBody>
          <a:bodyPr wrap="none" rtlCol="0">
            <a:spAutoFit/>
          </a:bodyPr>
          <a:lstStyle/>
          <a:p>
            <a:endParaRPr lang="en-US" dirty="0"/>
          </a:p>
        </p:txBody>
      </p:sp>
      <p:pic>
        <p:nvPicPr>
          <p:cNvPr id="10" name="Picture 9"/>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787384" y="1351495"/>
            <a:ext cx="4286679" cy="2857786"/>
          </a:xfrm>
          <a:prstGeom prst="rect">
            <a:avLst/>
          </a:prstGeom>
          <a:ln>
            <a:solidFill>
              <a:schemeClr val="tx1"/>
            </a:solidFill>
          </a:ln>
        </p:spPr>
      </p:pic>
      <p:sp>
        <p:nvSpPr>
          <p:cNvPr id="3" name="Date Placeholder 2"/>
          <p:cNvSpPr>
            <a:spLocks noGrp="1"/>
          </p:cNvSpPr>
          <p:nvPr>
            <p:ph type="dt" sz="half" idx="10"/>
          </p:nvPr>
        </p:nvSpPr>
        <p:spPr/>
        <p:txBody>
          <a:bodyPr/>
          <a:lstStyle/>
          <a:p>
            <a:r>
              <a:rPr lang="nl-NL" smtClean="0"/>
              <a:t>13 Sept 2017</a:t>
            </a:r>
            <a:endParaRPr lang="en-US"/>
          </a:p>
        </p:txBody>
      </p:sp>
      <p:sp>
        <p:nvSpPr>
          <p:cNvPr id="4" name="Footer Placeholder 3"/>
          <p:cNvSpPr>
            <a:spLocks noGrp="1"/>
          </p:cNvSpPr>
          <p:nvPr>
            <p:ph type="ftr" sz="quarter" idx="11"/>
          </p:nvPr>
        </p:nvSpPr>
        <p:spPr/>
        <p:txBody>
          <a:bodyPr/>
          <a:lstStyle/>
          <a:p>
            <a:r>
              <a:rPr lang="en-US" smtClean="0"/>
              <a:t>EOSC-Pilot LOFAR, Pisa                Rob van der Meer</a:t>
            </a:r>
            <a:endParaRPr lang="en-US"/>
          </a:p>
        </p:txBody>
      </p:sp>
      <p:sp>
        <p:nvSpPr>
          <p:cNvPr id="7" name="Slide Number Placeholder 6"/>
          <p:cNvSpPr>
            <a:spLocks noGrp="1"/>
          </p:cNvSpPr>
          <p:nvPr>
            <p:ph type="sldNum" sz="quarter" idx="12"/>
          </p:nvPr>
        </p:nvSpPr>
        <p:spPr/>
        <p:txBody>
          <a:bodyPr/>
          <a:lstStyle/>
          <a:p>
            <a:fld id="{2FB1389E-3CED-2742-BBFF-105316878408}" type="slidenum">
              <a:rPr lang="en-US" smtClean="0"/>
              <a:pPr/>
              <a:t>7</a:t>
            </a:fld>
            <a:endParaRPr lang="en-US"/>
          </a:p>
        </p:txBody>
      </p:sp>
      <p:sp>
        <p:nvSpPr>
          <p:cNvPr id="11" name="Oval 10"/>
          <p:cNvSpPr/>
          <p:nvPr/>
        </p:nvSpPr>
        <p:spPr bwMode="auto">
          <a:xfrm>
            <a:off x="2487151" y="4598145"/>
            <a:ext cx="191263" cy="190005"/>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2" name="TextBox 11"/>
          <p:cNvSpPr txBox="1"/>
          <p:nvPr/>
        </p:nvSpPr>
        <p:spPr>
          <a:xfrm>
            <a:off x="2202251" y="3981905"/>
            <a:ext cx="1857524" cy="646331"/>
          </a:xfrm>
          <a:prstGeom prst="rect">
            <a:avLst/>
          </a:prstGeom>
          <a:noFill/>
        </p:spPr>
        <p:txBody>
          <a:bodyPr wrap="square" rtlCol="0">
            <a:spAutoFit/>
          </a:bodyPr>
          <a:lstStyle/>
          <a:p>
            <a:r>
              <a:rPr lang="nl-NL" dirty="0" err="1" smtClean="0"/>
              <a:t>Correlator</a:t>
            </a:r>
            <a:r>
              <a:rPr lang="nl-NL" dirty="0" smtClean="0"/>
              <a:t> Groningen, NL</a:t>
            </a:r>
            <a:endParaRPr lang="nl-NL" dirty="0"/>
          </a:p>
        </p:txBody>
      </p:sp>
      <p:sp>
        <p:nvSpPr>
          <p:cNvPr id="13" name="Oval 12"/>
          <p:cNvSpPr/>
          <p:nvPr/>
        </p:nvSpPr>
        <p:spPr bwMode="auto">
          <a:xfrm>
            <a:off x="1724093" y="5051868"/>
            <a:ext cx="191263" cy="190005"/>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4" name="Oval 13"/>
          <p:cNvSpPr/>
          <p:nvPr/>
        </p:nvSpPr>
        <p:spPr bwMode="auto">
          <a:xfrm>
            <a:off x="3326877" y="6083790"/>
            <a:ext cx="191263" cy="190005"/>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5" name="Oval 14"/>
          <p:cNvSpPr/>
          <p:nvPr/>
        </p:nvSpPr>
        <p:spPr bwMode="auto">
          <a:xfrm>
            <a:off x="5498633" y="4846759"/>
            <a:ext cx="191263" cy="190005"/>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7" name="TextBox 16"/>
          <p:cNvSpPr txBox="1"/>
          <p:nvPr/>
        </p:nvSpPr>
        <p:spPr>
          <a:xfrm>
            <a:off x="820890" y="5241873"/>
            <a:ext cx="1857524" cy="369332"/>
          </a:xfrm>
          <a:prstGeom prst="rect">
            <a:avLst/>
          </a:prstGeom>
          <a:noFill/>
        </p:spPr>
        <p:txBody>
          <a:bodyPr wrap="square" rtlCol="0">
            <a:spAutoFit/>
          </a:bodyPr>
          <a:lstStyle/>
          <a:p>
            <a:r>
              <a:rPr lang="nl-NL" dirty="0" err="1" smtClean="0"/>
              <a:t>SURFSara</a:t>
            </a:r>
            <a:r>
              <a:rPr lang="nl-NL" dirty="0" smtClean="0"/>
              <a:t>, NL</a:t>
            </a:r>
            <a:endParaRPr lang="nl-NL" dirty="0"/>
          </a:p>
        </p:txBody>
      </p:sp>
      <p:sp>
        <p:nvSpPr>
          <p:cNvPr id="18" name="TextBox 17"/>
          <p:cNvSpPr txBox="1"/>
          <p:nvPr/>
        </p:nvSpPr>
        <p:spPr>
          <a:xfrm>
            <a:off x="3521358" y="5952630"/>
            <a:ext cx="1857524" cy="369332"/>
          </a:xfrm>
          <a:prstGeom prst="rect">
            <a:avLst/>
          </a:prstGeom>
          <a:noFill/>
        </p:spPr>
        <p:txBody>
          <a:bodyPr wrap="square" rtlCol="0">
            <a:spAutoFit/>
          </a:bodyPr>
          <a:lstStyle/>
          <a:p>
            <a:r>
              <a:rPr lang="nl-NL" dirty="0" err="1" smtClean="0"/>
              <a:t>Juelich</a:t>
            </a:r>
            <a:r>
              <a:rPr lang="nl-NL" dirty="0" smtClean="0"/>
              <a:t>, DE</a:t>
            </a:r>
            <a:endParaRPr lang="nl-NL" dirty="0"/>
          </a:p>
        </p:txBody>
      </p:sp>
      <p:sp>
        <p:nvSpPr>
          <p:cNvPr id="19" name="TextBox 18"/>
          <p:cNvSpPr txBox="1"/>
          <p:nvPr/>
        </p:nvSpPr>
        <p:spPr>
          <a:xfrm>
            <a:off x="5681345" y="4522263"/>
            <a:ext cx="1857524" cy="646331"/>
          </a:xfrm>
          <a:prstGeom prst="rect">
            <a:avLst/>
          </a:prstGeom>
          <a:noFill/>
        </p:spPr>
        <p:txBody>
          <a:bodyPr wrap="square" rtlCol="0">
            <a:spAutoFit/>
          </a:bodyPr>
          <a:lstStyle/>
          <a:p>
            <a:r>
              <a:rPr lang="nl-NL" dirty="0" smtClean="0"/>
              <a:t>Poznan, PSCN, PL</a:t>
            </a:r>
            <a:endParaRPr lang="nl-NL" dirty="0"/>
          </a:p>
        </p:txBody>
      </p:sp>
      <p:cxnSp>
        <p:nvCxnSpPr>
          <p:cNvPr id="23" name="Curved Connector 22"/>
          <p:cNvCxnSpPr>
            <a:stCxn id="11" idx="5"/>
            <a:endCxn id="15" idx="3"/>
          </p:cNvCxnSpPr>
          <p:nvPr/>
        </p:nvCxnSpPr>
        <p:spPr bwMode="auto">
          <a:xfrm rot="16200000" flipH="1">
            <a:off x="3964216" y="3446511"/>
            <a:ext cx="248614" cy="2876239"/>
          </a:xfrm>
          <a:prstGeom prst="curvedConnector3">
            <a:avLst>
              <a:gd name="adj1" fmla="val 203142"/>
            </a:avLst>
          </a:prstGeom>
          <a:noFill/>
          <a:ln w="60325" cap="flat" cmpd="sng" algn="ctr">
            <a:solidFill>
              <a:srgbClr val="92D050"/>
            </a:solidFill>
            <a:prstDash val="solid"/>
            <a:round/>
            <a:headEnd type="none" w="med" len="med"/>
            <a:tailEnd type="triangle"/>
          </a:ln>
          <a:effectLst/>
        </p:spPr>
      </p:cxnSp>
      <p:cxnSp>
        <p:nvCxnSpPr>
          <p:cNvPr id="24" name="Curved Connector 23"/>
          <p:cNvCxnSpPr>
            <a:stCxn id="11" idx="4"/>
            <a:endCxn id="14" idx="2"/>
          </p:cNvCxnSpPr>
          <p:nvPr/>
        </p:nvCxnSpPr>
        <p:spPr bwMode="auto">
          <a:xfrm rot="16200000" flipH="1">
            <a:off x="2259509" y="5111424"/>
            <a:ext cx="1390643" cy="744094"/>
          </a:xfrm>
          <a:prstGeom prst="curvedConnector2">
            <a:avLst/>
          </a:prstGeom>
          <a:noFill/>
          <a:ln w="60325" cap="flat" cmpd="sng" algn="ctr">
            <a:solidFill>
              <a:srgbClr val="92D050"/>
            </a:solidFill>
            <a:prstDash val="solid"/>
            <a:round/>
            <a:headEnd type="none" w="med" len="med"/>
            <a:tailEnd type="triangle"/>
          </a:ln>
          <a:effectLst/>
        </p:spPr>
      </p:cxnSp>
      <p:cxnSp>
        <p:nvCxnSpPr>
          <p:cNvPr id="29" name="Curved Connector 28"/>
          <p:cNvCxnSpPr>
            <a:stCxn id="11" idx="2"/>
            <a:endCxn id="13" idx="7"/>
          </p:cNvCxnSpPr>
          <p:nvPr/>
        </p:nvCxnSpPr>
        <p:spPr bwMode="auto">
          <a:xfrm rot="10800000" flipV="1">
            <a:off x="1887347" y="4693148"/>
            <a:ext cx="599805" cy="386546"/>
          </a:xfrm>
          <a:prstGeom prst="curvedConnector2">
            <a:avLst/>
          </a:prstGeom>
          <a:noFill/>
          <a:ln w="60325" cap="flat" cmpd="sng" algn="ctr">
            <a:solidFill>
              <a:srgbClr val="92D050"/>
            </a:solidFill>
            <a:prstDash val="solid"/>
            <a:round/>
            <a:headEnd type="none" w="med" len="med"/>
            <a:tailEnd type="triangle"/>
          </a:ln>
          <a:effectLst/>
        </p:spPr>
      </p:cxnSp>
      <p:sp>
        <p:nvSpPr>
          <p:cNvPr id="38" name="TextBox 37"/>
          <p:cNvSpPr txBox="1"/>
          <p:nvPr/>
        </p:nvSpPr>
        <p:spPr>
          <a:xfrm>
            <a:off x="5388292" y="5556182"/>
            <a:ext cx="2610197" cy="707886"/>
          </a:xfrm>
          <a:prstGeom prst="rect">
            <a:avLst/>
          </a:prstGeom>
          <a:solidFill>
            <a:schemeClr val="accent3"/>
          </a:solidFill>
        </p:spPr>
        <p:txBody>
          <a:bodyPr wrap="square" rtlCol="0">
            <a:spAutoFit/>
          </a:bodyPr>
          <a:lstStyle/>
          <a:p>
            <a:r>
              <a:rPr lang="nl-NL" sz="2000" dirty="0" smtClean="0">
                <a:solidFill>
                  <a:schemeClr val="tx2">
                    <a:lumMod val="60000"/>
                    <a:lumOff val="40000"/>
                  </a:schemeClr>
                </a:solidFill>
              </a:rPr>
              <a:t>3 </a:t>
            </a:r>
            <a:r>
              <a:rPr lang="nl-NL" sz="2000" dirty="0" err="1" smtClean="0">
                <a:solidFill>
                  <a:schemeClr val="tx2">
                    <a:lumMod val="60000"/>
                    <a:lumOff val="40000"/>
                  </a:schemeClr>
                </a:solidFill>
              </a:rPr>
              <a:t>Gb</a:t>
            </a:r>
            <a:r>
              <a:rPr lang="nl-NL" sz="2000" dirty="0" smtClean="0">
                <a:solidFill>
                  <a:schemeClr val="tx2">
                    <a:lumMod val="60000"/>
                    <a:lumOff val="40000"/>
                  </a:schemeClr>
                </a:solidFill>
              </a:rPr>
              <a:t>/s/station</a:t>
            </a:r>
          </a:p>
          <a:p>
            <a:r>
              <a:rPr lang="nl-NL" sz="2000" dirty="0" smtClean="0">
                <a:solidFill>
                  <a:schemeClr val="tx2">
                    <a:lumMod val="60000"/>
                    <a:lumOff val="40000"/>
                  </a:schemeClr>
                </a:solidFill>
              </a:rPr>
              <a:t>7 PB/y LTA</a:t>
            </a:r>
            <a:endParaRPr lang="nl-NL" sz="2000" dirty="0">
              <a:solidFill>
                <a:schemeClr val="tx2">
                  <a:lumMod val="60000"/>
                  <a:lumOff val="40000"/>
                </a:schemeClr>
              </a:solidFill>
            </a:endParaRPr>
          </a:p>
        </p:txBody>
      </p:sp>
    </p:spTree>
    <p:extLst>
      <p:ext uri="{BB962C8B-B14F-4D97-AF65-F5344CB8AC3E}">
        <p14:creationId xmlns:p14="http://schemas.microsoft.com/office/powerpoint/2010/main" xmlns="" val="2387965201"/>
      </p:ext>
    </p:extLst>
  </p:cSld>
  <p:clrMapOvr>
    <a:masterClrMapping/>
  </p:clrMapOvr>
  <mc:AlternateContent xmlns:mc="http://schemas.openxmlformats.org/markup-compatibility/2006">
    <mc:Choice xmlns:p14="http://schemas.microsoft.com/office/powerpoint/2010/main" xmlns="" Requires="p14">
      <p:transition spd="slow" p14:dur="2000" advTm="47644"/>
    </mc:Choice>
    <mc:Fallback>
      <p:transition spd="slow" advTm="4764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LOFAR Long Term Archive</a:t>
            </a:r>
            <a:br>
              <a:rPr lang="en-US" b="1" dirty="0" smtClean="0"/>
            </a:br>
            <a:r>
              <a:rPr lang="en-US" b="1" dirty="0"/>
              <a:t> </a:t>
            </a:r>
            <a:r>
              <a:rPr lang="en-US" b="1" dirty="0" smtClean="0"/>
              <a:t>-- Purpose &amp; Use Cases --</a:t>
            </a:r>
            <a:endParaRPr lang="en-US" b="1" dirty="0"/>
          </a:p>
        </p:txBody>
      </p:sp>
      <p:sp>
        <p:nvSpPr>
          <p:cNvPr id="3" name="Content Placeholder 2"/>
          <p:cNvSpPr>
            <a:spLocks noGrp="1"/>
          </p:cNvSpPr>
          <p:nvPr>
            <p:ph idx="1"/>
          </p:nvPr>
        </p:nvSpPr>
        <p:spPr>
          <a:xfrm>
            <a:off x="427038" y="1853419"/>
            <a:ext cx="3455645" cy="3014004"/>
          </a:xfrm>
        </p:spPr>
        <p:txBody>
          <a:bodyPr/>
          <a:lstStyle/>
          <a:p>
            <a:pPr marL="0" indent="0">
              <a:buNone/>
            </a:pPr>
            <a:r>
              <a:rPr lang="en-US" dirty="0" smtClean="0"/>
              <a:t>High Level Use-Cases:</a:t>
            </a:r>
          </a:p>
          <a:p>
            <a:pPr marL="457200" indent="-457200">
              <a:buFont typeface="+mj-lt"/>
              <a:buAutoNum type="arabicPeriod"/>
            </a:pPr>
            <a:r>
              <a:rPr lang="en-US" dirty="0" smtClean="0"/>
              <a:t>Ingest Data</a:t>
            </a:r>
          </a:p>
          <a:p>
            <a:pPr marL="457200" indent="-457200">
              <a:buFont typeface="+mj-lt"/>
              <a:buAutoNum type="arabicPeriod"/>
            </a:pPr>
            <a:r>
              <a:rPr lang="en-US" dirty="0"/>
              <a:t>Store </a:t>
            </a:r>
            <a:r>
              <a:rPr lang="en-US" dirty="0" smtClean="0"/>
              <a:t>Data</a:t>
            </a:r>
          </a:p>
          <a:p>
            <a:pPr marL="457200" indent="-457200">
              <a:buFont typeface="+mj-lt"/>
              <a:buAutoNum type="arabicPeriod"/>
            </a:pPr>
            <a:r>
              <a:rPr lang="en-US" dirty="0"/>
              <a:t>Query Meta-data</a:t>
            </a:r>
          </a:p>
          <a:p>
            <a:pPr marL="457200" indent="-457200">
              <a:buFont typeface="+mj-lt"/>
              <a:buAutoNum type="arabicPeriod"/>
            </a:pPr>
            <a:r>
              <a:rPr lang="en-US" dirty="0" smtClean="0"/>
              <a:t>Retrieve Data</a:t>
            </a:r>
          </a:p>
          <a:p>
            <a:pPr marL="457200" indent="-457200">
              <a:buFont typeface="+mj-lt"/>
              <a:buAutoNum type="arabicPeriod"/>
            </a:pPr>
            <a:r>
              <a:rPr lang="en-US" dirty="0" smtClean="0"/>
              <a:t>Monitoring &amp; Control</a:t>
            </a:r>
            <a:endParaRPr lang="en-US" dirty="0"/>
          </a:p>
        </p:txBody>
      </p:sp>
      <p:sp>
        <p:nvSpPr>
          <p:cNvPr id="4" name="Rectangle 3"/>
          <p:cNvSpPr/>
          <p:nvPr/>
        </p:nvSpPr>
        <p:spPr bwMode="auto">
          <a:xfrm>
            <a:off x="3882683" y="3277771"/>
            <a:ext cx="4842217" cy="2984133"/>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r>
              <a:rPr lang="en-US" dirty="0" smtClean="0">
                <a:latin typeface="Verdana" charset="0"/>
                <a:ea typeface="ＭＳ Ｐゴシック" charset="-128"/>
                <a:cs typeface="ＭＳ Ｐゴシック" charset="-128"/>
              </a:rPr>
              <a:t> ALTA</a:t>
            </a:r>
            <a:endParaRPr kumimoji="0" lang="en-US"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grpSp>
        <p:nvGrpSpPr>
          <p:cNvPr id="8" name="Group 7"/>
          <p:cNvGrpSpPr/>
          <p:nvPr/>
        </p:nvGrpSpPr>
        <p:grpSpPr>
          <a:xfrm>
            <a:off x="7169289" y="3621428"/>
            <a:ext cx="1343358" cy="829992"/>
            <a:chOff x="5894363" y="5120642"/>
            <a:chExt cx="1441938" cy="829992"/>
          </a:xfrm>
        </p:grpSpPr>
        <p:sp>
          <p:nvSpPr>
            <p:cNvPr id="7" name="Can 6"/>
            <p:cNvSpPr/>
            <p:nvPr/>
          </p:nvSpPr>
          <p:spPr bwMode="auto">
            <a:xfrm>
              <a:off x="5894363" y="5584875"/>
              <a:ext cx="1441938" cy="365759"/>
            </a:xfrm>
            <a:prstGeom prst="can">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 name="Can 5"/>
            <p:cNvSpPr/>
            <p:nvPr/>
          </p:nvSpPr>
          <p:spPr bwMode="auto">
            <a:xfrm>
              <a:off x="5894363" y="5345725"/>
              <a:ext cx="1441938" cy="365759"/>
            </a:xfrm>
            <a:prstGeom prst="can">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 name="Can 4"/>
            <p:cNvSpPr/>
            <p:nvPr/>
          </p:nvSpPr>
          <p:spPr bwMode="auto">
            <a:xfrm>
              <a:off x="5894363" y="5120642"/>
              <a:ext cx="1441938" cy="365759"/>
            </a:xfrm>
            <a:prstGeom prst="can">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Verdana" charset="0"/>
                <a:ea typeface="ＭＳ Ｐゴシック" charset="-128"/>
                <a:cs typeface="ＭＳ Ｐゴシック" charset="-128"/>
              </a:endParaRPr>
            </a:p>
            <a:p>
              <a:pPr marL="0" marR="0" indent="0" algn="ctr" defTabSz="914400" rtl="0" eaLnBrk="1" fontAlgn="base" latinLnBrk="0" hangingPunct="1">
                <a:lnSpc>
                  <a:spcPct val="120000"/>
                </a:lnSpc>
                <a:spcBef>
                  <a:spcPct val="0"/>
                </a:spcBef>
                <a:spcAft>
                  <a:spcPct val="0"/>
                </a:spcAft>
                <a:buClrTx/>
                <a:buSzTx/>
                <a:buFontTx/>
                <a:buNone/>
                <a:tabLst/>
              </a:pPr>
              <a:endParaRPr lang="en-US" dirty="0">
                <a:latin typeface="Verdana" charset="0"/>
                <a:ea typeface="ＭＳ Ｐゴシック" charset="-128"/>
                <a:cs typeface="ＭＳ Ｐゴシック" charset="-128"/>
              </a:endParaRPr>
            </a:p>
            <a:p>
              <a:pPr marL="0" marR="0" indent="0" algn="ctr" defTabSz="914400" rtl="0" eaLnBrk="1" fontAlgn="base" latinLnBrk="0" hangingPunct="1">
                <a:lnSpc>
                  <a:spcPct val="12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charset="0"/>
                  <a:ea typeface="ＭＳ Ｐゴシック" charset="-128"/>
                  <a:cs typeface="ＭＳ Ｐゴシック" charset="-128"/>
                </a:rPr>
                <a:t>Meta-data</a:t>
              </a:r>
              <a:endParaRPr kumimoji="0" lang="en-US"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grpSp>
      <p:sp>
        <p:nvSpPr>
          <p:cNvPr id="9" name="Cube 8"/>
          <p:cNvSpPr/>
          <p:nvPr/>
        </p:nvSpPr>
        <p:spPr bwMode="auto">
          <a:xfrm>
            <a:off x="5176517" y="5424444"/>
            <a:ext cx="1828799" cy="696352"/>
          </a:xfrm>
          <a:prstGeom prst="cub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charset="0"/>
                <a:ea typeface="ＭＳ Ｐゴシック" charset="-128"/>
                <a:cs typeface="ＭＳ Ｐゴシック" charset="-128"/>
              </a:rPr>
              <a:t>Cold storage</a:t>
            </a:r>
            <a:endParaRPr kumimoji="0" lang="en-US"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sp>
        <p:nvSpPr>
          <p:cNvPr id="10" name="Can 9"/>
          <p:cNvSpPr/>
          <p:nvPr/>
        </p:nvSpPr>
        <p:spPr bwMode="auto">
          <a:xfrm>
            <a:off x="4026305" y="3685134"/>
            <a:ext cx="1795976" cy="618978"/>
          </a:xfrm>
          <a:prstGeom prst="can">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charset="0"/>
                <a:ea typeface="ＭＳ Ｐゴシック" charset="-128"/>
                <a:cs typeface="ＭＳ Ｐゴシック" charset="-128"/>
              </a:rPr>
              <a:t>Online storage</a:t>
            </a:r>
            <a:endParaRPr kumimoji="0" lang="en-US"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grpSp>
        <p:nvGrpSpPr>
          <p:cNvPr id="35" name="Group 34"/>
          <p:cNvGrpSpPr/>
          <p:nvPr/>
        </p:nvGrpSpPr>
        <p:grpSpPr>
          <a:xfrm>
            <a:off x="5992837" y="1624016"/>
            <a:ext cx="280641" cy="640281"/>
            <a:chOff x="5992837" y="1624016"/>
            <a:chExt cx="337625" cy="978106"/>
          </a:xfrm>
        </p:grpSpPr>
        <p:sp>
          <p:nvSpPr>
            <p:cNvPr id="11" name="Oval 10"/>
            <p:cNvSpPr/>
            <p:nvPr/>
          </p:nvSpPr>
          <p:spPr bwMode="auto">
            <a:xfrm>
              <a:off x="5992837" y="1624016"/>
              <a:ext cx="337625" cy="331393"/>
            </a:xfrm>
            <a:prstGeom prst="ellips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cxnSp>
          <p:nvCxnSpPr>
            <p:cNvPr id="13" name="Straight Connector 12"/>
            <p:cNvCxnSpPr>
              <a:stCxn id="11" idx="4"/>
            </p:cNvCxnSpPr>
            <p:nvPr/>
          </p:nvCxnSpPr>
          <p:spPr bwMode="auto">
            <a:xfrm>
              <a:off x="6161650" y="1955409"/>
              <a:ext cx="0" cy="375910"/>
            </a:xfrm>
            <a:prstGeom prst="line">
              <a:avLst/>
            </a:prstGeom>
            <a:noFill/>
            <a:ln w="254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5992837" y="2071868"/>
              <a:ext cx="337625" cy="1"/>
            </a:xfrm>
            <a:prstGeom prst="line">
              <a:avLst/>
            </a:prstGeom>
            <a:noFill/>
            <a:ln w="254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5992837" y="2306700"/>
              <a:ext cx="168812" cy="288388"/>
            </a:xfrm>
            <a:prstGeom prst="line">
              <a:avLst/>
            </a:prstGeom>
            <a:noFill/>
            <a:ln w="254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H="1" flipV="1">
              <a:off x="6161649" y="2306701"/>
              <a:ext cx="140766" cy="295421"/>
            </a:xfrm>
            <a:prstGeom prst="line">
              <a:avLst/>
            </a:prstGeom>
            <a:noFill/>
            <a:ln w="25400" cap="flat" cmpd="sng" algn="ctr">
              <a:solidFill>
                <a:schemeClr val="tx1"/>
              </a:solidFill>
              <a:prstDash val="solid"/>
              <a:round/>
              <a:headEnd type="none" w="med" len="med"/>
              <a:tailEnd type="none" w="med" len="med"/>
            </a:ln>
            <a:effectLst/>
          </p:spPr>
        </p:cxnSp>
      </p:grpSp>
      <p:sp>
        <p:nvSpPr>
          <p:cNvPr id="32" name="Oval 31"/>
          <p:cNvSpPr/>
          <p:nvPr/>
        </p:nvSpPr>
        <p:spPr bwMode="auto">
          <a:xfrm>
            <a:off x="5539825" y="4529598"/>
            <a:ext cx="1295830" cy="675650"/>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charset="0"/>
                <a:ea typeface="ＭＳ Ｐゴシック" charset="-128"/>
                <a:cs typeface="ＭＳ Ｐゴシック" charset="-128"/>
              </a:rPr>
              <a:t>Control</a:t>
            </a:r>
            <a:endParaRPr kumimoji="0" lang="en-US"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sp>
        <p:nvSpPr>
          <p:cNvPr id="33" name="Rectangle 32"/>
          <p:cNvSpPr/>
          <p:nvPr/>
        </p:nvSpPr>
        <p:spPr bwMode="auto">
          <a:xfrm>
            <a:off x="3881403" y="3279697"/>
            <a:ext cx="725320" cy="341731"/>
          </a:xfrm>
          <a:prstGeom prst="rect">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cxnSp>
        <p:nvCxnSpPr>
          <p:cNvPr id="38" name="Curved Connector 37"/>
          <p:cNvCxnSpPr>
            <a:stCxn id="44" idx="1"/>
            <a:endCxn id="10" idx="1"/>
          </p:cNvCxnSpPr>
          <p:nvPr/>
        </p:nvCxnSpPr>
        <p:spPr bwMode="auto">
          <a:xfrm rot="10800000" flipV="1">
            <a:off x="4924293" y="1952060"/>
            <a:ext cx="897988" cy="1733073"/>
          </a:xfrm>
          <a:prstGeom prst="curvedConnector2">
            <a:avLst/>
          </a:prstGeom>
          <a:noFill/>
          <a:ln w="25400" cap="flat" cmpd="sng" algn="ctr">
            <a:solidFill>
              <a:schemeClr val="tx1"/>
            </a:solidFill>
            <a:prstDash val="solid"/>
            <a:round/>
            <a:headEnd type="none" w="med" len="med"/>
            <a:tailEnd type="triangle" w="lg" len="lg"/>
          </a:ln>
          <a:effectLst/>
        </p:spPr>
      </p:cxnSp>
      <p:sp>
        <p:nvSpPr>
          <p:cNvPr id="44" name="Rectangle 43"/>
          <p:cNvSpPr/>
          <p:nvPr/>
        </p:nvSpPr>
        <p:spPr bwMode="auto">
          <a:xfrm>
            <a:off x="5822281" y="1400537"/>
            <a:ext cx="730919" cy="110304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46" name="TextBox 45"/>
          <p:cNvSpPr txBox="1"/>
          <p:nvPr/>
        </p:nvSpPr>
        <p:spPr>
          <a:xfrm>
            <a:off x="4334877" y="2153251"/>
            <a:ext cx="998991" cy="307777"/>
          </a:xfrm>
          <a:prstGeom prst="rect">
            <a:avLst/>
          </a:prstGeom>
          <a:noFill/>
        </p:spPr>
        <p:txBody>
          <a:bodyPr wrap="none" rtlCol="0">
            <a:spAutoFit/>
          </a:bodyPr>
          <a:lstStyle/>
          <a:p>
            <a:r>
              <a:rPr lang="en-US" sz="1400" i="1" dirty="0" smtClean="0">
                <a:solidFill>
                  <a:schemeClr val="bg1"/>
                </a:solidFill>
              </a:rPr>
              <a:t>1. Ingest</a:t>
            </a:r>
            <a:endParaRPr lang="en-US" sz="1400" i="1" dirty="0">
              <a:solidFill>
                <a:schemeClr val="bg1"/>
              </a:solidFill>
            </a:endParaRPr>
          </a:p>
        </p:txBody>
      </p:sp>
      <p:cxnSp>
        <p:nvCxnSpPr>
          <p:cNvPr id="47" name="Curved Connector 46"/>
          <p:cNvCxnSpPr>
            <a:stCxn id="44" idx="3"/>
            <a:endCxn id="5" idx="1"/>
          </p:cNvCxnSpPr>
          <p:nvPr/>
        </p:nvCxnSpPr>
        <p:spPr bwMode="auto">
          <a:xfrm>
            <a:off x="6553200" y="1952061"/>
            <a:ext cx="1287768" cy="1669367"/>
          </a:xfrm>
          <a:prstGeom prst="curvedConnector2">
            <a:avLst/>
          </a:prstGeom>
          <a:noFill/>
          <a:ln w="25400" cap="flat" cmpd="sng" algn="ctr">
            <a:solidFill>
              <a:schemeClr val="tx1"/>
            </a:solidFill>
            <a:prstDash val="solid"/>
            <a:round/>
            <a:headEnd type="triangle" w="lg" len="lg"/>
            <a:tailEnd type="triangle" w="lg" len="lg"/>
          </a:ln>
          <a:effectLst/>
        </p:spPr>
      </p:cxnSp>
      <p:sp>
        <p:nvSpPr>
          <p:cNvPr id="50" name="TextBox 49"/>
          <p:cNvSpPr txBox="1"/>
          <p:nvPr/>
        </p:nvSpPr>
        <p:spPr>
          <a:xfrm>
            <a:off x="7407854" y="2153251"/>
            <a:ext cx="971741" cy="307777"/>
          </a:xfrm>
          <a:prstGeom prst="rect">
            <a:avLst/>
          </a:prstGeom>
          <a:noFill/>
        </p:spPr>
        <p:txBody>
          <a:bodyPr wrap="none" rtlCol="0">
            <a:spAutoFit/>
          </a:bodyPr>
          <a:lstStyle/>
          <a:p>
            <a:r>
              <a:rPr lang="en-US" sz="1400" i="1" dirty="0" smtClean="0">
                <a:solidFill>
                  <a:schemeClr val="bg1"/>
                </a:solidFill>
              </a:rPr>
              <a:t>3. Query</a:t>
            </a:r>
            <a:endParaRPr lang="en-US" sz="1400" i="1" dirty="0">
              <a:solidFill>
                <a:schemeClr val="bg1"/>
              </a:solidFill>
            </a:endParaRPr>
          </a:p>
        </p:txBody>
      </p:sp>
      <p:cxnSp>
        <p:nvCxnSpPr>
          <p:cNvPr id="51" name="Curved Connector 50"/>
          <p:cNvCxnSpPr>
            <a:stCxn id="44" idx="2"/>
            <a:endCxn id="32" idx="0"/>
          </p:cNvCxnSpPr>
          <p:nvPr/>
        </p:nvCxnSpPr>
        <p:spPr bwMode="auto">
          <a:xfrm rot="5400000">
            <a:off x="5174735" y="3516591"/>
            <a:ext cx="2026013" cy="1"/>
          </a:xfrm>
          <a:prstGeom prst="curvedConnector3">
            <a:avLst>
              <a:gd name="adj1" fmla="val 50000"/>
            </a:avLst>
          </a:prstGeom>
          <a:noFill/>
          <a:ln w="25400" cap="flat" cmpd="sng" algn="ctr">
            <a:solidFill>
              <a:schemeClr val="tx1"/>
            </a:solidFill>
            <a:prstDash val="solid"/>
            <a:round/>
            <a:headEnd type="triangle" w="lg" len="lg"/>
            <a:tailEnd type="triangle" w="lg" len="lg"/>
          </a:ln>
          <a:effectLst/>
        </p:spPr>
      </p:cxnSp>
      <p:sp>
        <p:nvSpPr>
          <p:cNvPr id="54" name="TextBox 53"/>
          <p:cNvSpPr txBox="1"/>
          <p:nvPr/>
        </p:nvSpPr>
        <p:spPr>
          <a:xfrm>
            <a:off x="5019573" y="2722196"/>
            <a:ext cx="1382110" cy="523220"/>
          </a:xfrm>
          <a:prstGeom prst="rect">
            <a:avLst/>
          </a:prstGeom>
          <a:noFill/>
        </p:spPr>
        <p:txBody>
          <a:bodyPr wrap="none" rtlCol="0">
            <a:spAutoFit/>
          </a:bodyPr>
          <a:lstStyle/>
          <a:p>
            <a:r>
              <a:rPr lang="en-US" sz="1400" i="1" dirty="0" smtClean="0">
                <a:solidFill>
                  <a:schemeClr val="bg1"/>
                </a:solidFill>
              </a:rPr>
              <a:t>5. Monitoring</a:t>
            </a:r>
          </a:p>
          <a:p>
            <a:r>
              <a:rPr lang="en-US" sz="1400" i="1" dirty="0">
                <a:solidFill>
                  <a:schemeClr val="bg1"/>
                </a:solidFill>
              </a:rPr>
              <a:t> </a:t>
            </a:r>
            <a:r>
              <a:rPr lang="en-US" sz="1400" i="1" dirty="0" smtClean="0">
                <a:solidFill>
                  <a:schemeClr val="bg1"/>
                </a:solidFill>
              </a:rPr>
              <a:t>   &amp; Control</a:t>
            </a:r>
            <a:endParaRPr lang="en-US" sz="1400" i="1" dirty="0">
              <a:solidFill>
                <a:schemeClr val="bg1"/>
              </a:solidFill>
            </a:endParaRPr>
          </a:p>
        </p:txBody>
      </p:sp>
      <p:cxnSp>
        <p:nvCxnSpPr>
          <p:cNvPr id="57" name="Straight Connector 56"/>
          <p:cNvCxnSpPr>
            <a:stCxn id="32" idx="1"/>
          </p:cNvCxnSpPr>
          <p:nvPr/>
        </p:nvCxnSpPr>
        <p:spPr bwMode="auto">
          <a:xfrm flipH="1" flipV="1">
            <a:off x="5333868" y="4304111"/>
            <a:ext cx="395727" cy="324434"/>
          </a:xfrm>
          <a:prstGeom prst="line">
            <a:avLst/>
          </a:prstGeom>
          <a:noFill/>
          <a:ln w="9525" cap="flat" cmpd="sng" algn="ctr">
            <a:solidFill>
              <a:schemeClr val="tx1"/>
            </a:solidFill>
            <a:prstDash val="sysDot"/>
            <a:round/>
            <a:headEnd type="none" w="med" len="med"/>
            <a:tailEnd type="none" w="med" len="med"/>
          </a:ln>
          <a:effectLst/>
        </p:spPr>
      </p:cxnSp>
      <p:cxnSp>
        <p:nvCxnSpPr>
          <p:cNvPr id="59" name="Straight Connector 58"/>
          <p:cNvCxnSpPr>
            <a:stCxn id="32" idx="7"/>
          </p:cNvCxnSpPr>
          <p:nvPr/>
        </p:nvCxnSpPr>
        <p:spPr bwMode="auto">
          <a:xfrm flipV="1">
            <a:off x="6645885" y="4304111"/>
            <a:ext cx="523404" cy="324434"/>
          </a:xfrm>
          <a:prstGeom prst="line">
            <a:avLst/>
          </a:prstGeom>
          <a:noFill/>
          <a:ln w="9525" cap="flat" cmpd="sng" algn="ctr">
            <a:solidFill>
              <a:schemeClr val="tx1"/>
            </a:solidFill>
            <a:prstDash val="sysDot"/>
            <a:round/>
            <a:headEnd type="none" w="med" len="med"/>
            <a:tailEnd type="none" w="med" len="med"/>
          </a:ln>
          <a:effectLst/>
        </p:spPr>
      </p:cxnSp>
      <p:cxnSp>
        <p:nvCxnSpPr>
          <p:cNvPr id="62" name="Straight Connector 61"/>
          <p:cNvCxnSpPr>
            <a:stCxn id="32" idx="4"/>
            <a:endCxn id="9" idx="0"/>
          </p:cNvCxnSpPr>
          <p:nvPr/>
        </p:nvCxnSpPr>
        <p:spPr bwMode="auto">
          <a:xfrm flipH="1">
            <a:off x="6177961" y="5205248"/>
            <a:ext cx="9779" cy="219196"/>
          </a:xfrm>
          <a:prstGeom prst="line">
            <a:avLst/>
          </a:prstGeom>
          <a:noFill/>
          <a:ln w="9525" cap="flat" cmpd="sng" algn="ctr">
            <a:solidFill>
              <a:schemeClr val="tx1"/>
            </a:solidFill>
            <a:prstDash val="sysDot"/>
            <a:round/>
            <a:headEnd type="none" w="med" len="med"/>
            <a:tailEnd type="none" w="med" len="med"/>
          </a:ln>
          <a:effectLst/>
        </p:spPr>
      </p:cxnSp>
      <p:cxnSp>
        <p:nvCxnSpPr>
          <p:cNvPr id="66" name="Curved Connector 65"/>
          <p:cNvCxnSpPr>
            <a:stCxn id="10" idx="3"/>
            <a:endCxn id="9" idx="2"/>
          </p:cNvCxnSpPr>
          <p:nvPr/>
        </p:nvCxnSpPr>
        <p:spPr bwMode="auto">
          <a:xfrm rot="16200000" flipH="1">
            <a:off x="4272629" y="4955776"/>
            <a:ext cx="1555552" cy="252224"/>
          </a:xfrm>
          <a:prstGeom prst="curvedConnector2">
            <a:avLst/>
          </a:prstGeom>
          <a:noFill/>
          <a:ln w="25400" cap="flat" cmpd="sng" algn="ctr">
            <a:solidFill>
              <a:schemeClr val="tx1"/>
            </a:solidFill>
            <a:prstDash val="solid"/>
            <a:round/>
            <a:headEnd type="none" w="med" len="med"/>
            <a:tailEnd type="triangle" w="lg" len="lg"/>
          </a:ln>
          <a:effectLst/>
        </p:spPr>
      </p:cxnSp>
      <p:sp>
        <p:nvSpPr>
          <p:cNvPr id="69" name="Rectangle 68"/>
          <p:cNvSpPr/>
          <p:nvPr/>
        </p:nvSpPr>
        <p:spPr>
          <a:xfrm>
            <a:off x="4096937" y="4897471"/>
            <a:ext cx="914033" cy="307777"/>
          </a:xfrm>
          <a:prstGeom prst="rect">
            <a:avLst/>
          </a:prstGeom>
        </p:spPr>
        <p:txBody>
          <a:bodyPr wrap="none">
            <a:spAutoFit/>
          </a:bodyPr>
          <a:lstStyle/>
          <a:p>
            <a:r>
              <a:rPr lang="en-US" sz="1400" i="1" dirty="0" smtClean="0"/>
              <a:t>2. Store</a:t>
            </a:r>
            <a:endParaRPr lang="en-US" sz="1400" i="1" dirty="0"/>
          </a:p>
        </p:txBody>
      </p:sp>
      <p:cxnSp>
        <p:nvCxnSpPr>
          <p:cNvPr id="70" name="Curved Connector 69"/>
          <p:cNvCxnSpPr>
            <a:stCxn id="10" idx="4"/>
            <a:endCxn id="44" idx="3"/>
          </p:cNvCxnSpPr>
          <p:nvPr/>
        </p:nvCxnSpPr>
        <p:spPr bwMode="auto">
          <a:xfrm flipV="1">
            <a:off x="5822281" y="1952061"/>
            <a:ext cx="730919" cy="2042562"/>
          </a:xfrm>
          <a:prstGeom prst="curvedConnector3">
            <a:avLst>
              <a:gd name="adj1" fmla="val 131276"/>
            </a:avLst>
          </a:prstGeom>
          <a:noFill/>
          <a:ln w="25400" cap="flat" cmpd="sng" algn="ctr">
            <a:solidFill>
              <a:schemeClr val="tx1"/>
            </a:solidFill>
            <a:prstDash val="solid"/>
            <a:round/>
            <a:headEnd type="none" w="med" len="med"/>
            <a:tailEnd type="triangle" w="lg" len="lg"/>
          </a:ln>
          <a:effectLst/>
        </p:spPr>
      </p:cxnSp>
      <p:cxnSp>
        <p:nvCxnSpPr>
          <p:cNvPr id="76" name="Curved Connector 75"/>
          <p:cNvCxnSpPr/>
          <p:nvPr/>
        </p:nvCxnSpPr>
        <p:spPr bwMode="auto">
          <a:xfrm rot="16200000" flipH="1">
            <a:off x="4278416" y="4949988"/>
            <a:ext cx="1555552" cy="263799"/>
          </a:xfrm>
          <a:prstGeom prst="curvedConnector2">
            <a:avLst/>
          </a:prstGeom>
          <a:noFill/>
          <a:ln w="25400" cap="flat" cmpd="sng" algn="ctr">
            <a:solidFill>
              <a:schemeClr val="tx1"/>
            </a:solidFill>
            <a:prstDash val="solid"/>
            <a:round/>
            <a:headEnd type="triangle" w="lg" len="lg"/>
            <a:tailEnd type="triangle" w="lg" len="lg"/>
          </a:ln>
          <a:effectLst/>
        </p:spPr>
      </p:cxnSp>
      <p:sp>
        <p:nvSpPr>
          <p:cNvPr id="77" name="TextBox 76"/>
          <p:cNvSpPr txBox="1"/>
          <p:nvPr/>
        </p:nvSpPr>
        <p:spPr>
          <a:xfrm>
            <a:off x="6396073" y="2760550"/>
            <a:ext cx="1176925" cy="307777"/>
          </a:xfrm>
          <a:prstGeom prst="rect">
            <a:avLst/>
          </a:prstGeom>
          <a:noFill/>
        </p:spPr>
        <p:txBody>
          <a:bodyPr wrap="none" rtlCol="0">
            <a:spAutoFit/>
          </a:bodyPr>
          <a:lstStyle/>
          <a:p>
            <a:r>
              <a:rPr lang="en-US" sz="1400" i="1">
                <a:solidFill>
                  <a:schemeClr val="bg1"/>
                </a:solidFill>
              </a:rPr>
              <a:t>4</a:t>
            </a:r>
            <a:r>
              <a:rPr lang="en-US" sz="1400" i="1" smtClean="0">
                <a:solidFill>
                  <a:schemeClr val="bg1"/>
                </a:solidFill>
              </a:rPr>
              <a:t>. </a:t>
            </a:r>
            <a:r>
              <a:rPr lang="en-US" sz="1400" i="1" dirty="0" smtClean="0">
                <a:solidFill>
                  <a:schemeClr val="bg1"/>
                </a:solidFill>
              </a:rPr>
              <a:t>Retrieve</a:t>
            </a:r>
          </a:p>
        </p:txBody>
      </p:sp>
      <p:sp>
        <p:nvSpPr>
          <p:cNvPr id="12" name="Date Placeholder 11"/>
          <p:cNvSpPr>
            <a:spLocks noGrp="1"/>
          </p:cNvSpPr>
          <p:nvPr>
            <p:ph type="dt" sz="half" idx="10"/>
          </p:nvPr>
        </p:nvSpPr>
        <p:spPr/>
        <p:txBody>
          <a:bodyPr/>
          <a:lstStyle/>
          <a:p>
            <a:r>
              <a:rPr lang="nl-NL" smtClean="0"/>
              <a:t>13 Sept 2017</a:t>
            </a:r>
            <a:endParaRPr lang="en-US"/>
          </a:p>
        </p:txBody>
      </p:sp>
      <p:sp>
        <p:nvSpPr>
          <p:cNvPr id="14" name="Footer Placeholder 13"/>
          <p:cNvSpPr>
            <a:spLocks noGrp="1"/>
          </p:cNvSpPr>
          <p:nvPr>
            <p:ph type="ftr" sz="quarter" idx="11"/>
          </p:nvPr>
        </p:nvSpPr>
        <p:spPr/>
        <p:txBody>
          <a:bodyPr/>
          <a:lstStyle/>
          <a:p>
            <a:r>
              <a:rPr lang="en-US" smtClean="0"/>
              <a:t>EOSC-Pilot LOFAR, Pisa                Rob van der Meer</a:t>
            </a:r>
            <a:endParaRPr lang="en-US"/>
          </a:p>
        </p:txBody>
      </p:sp>
      <p:sp>
        <p:nvSpPr>
          <p:cNvPr id="16" name="Slide Number Placeholder 15"/>
          <p:cNvSpPr>
            <a:spLocks noGrp="1"/>
          </p:cNvSpPr>
          <p:nvPr>
            <p:ph type="sldNum" sz="quarter" idx="12"/>
          </p:nvPr>
        </p:nvSpPr>
        <p:spPr/>
        <p:txBody>
          <a:bodyPr/>
          <a:lstStyle/>
          <a:p>
            <a:fld id="{2FB1389E-3CED-2742-BBFF-105316878408}" type="slidenum">
              <a:rPr lang="en-US" smtClean="0"/>
              <a:pPr/>
              <a:t>8</a:t>
            </a:fld>
            <a:endParaRPr lang="en-US"/>
          </a:p>
        </p:txBody>
      </p:sp>
    </p:spTree>
    <p:extLst>
      <p:ext uri="{BB962C8B-B14F-4D97-AF65-F5344CB8AC3E}">
        <p14:creationId xmlns:p14="http://schemas.microsoft.com/office/powerpoint/2010/main" xmlns="" val="1448789579"/>
      </p:ext>
    </p:extLst>
  </p:cSld>
  <p:clrMapOvr>
    <a:masterClrMapping/>
  </p:clrMapOvr>
  <mc:AlternateContent xmlns:mc="http://schemas.openxmlformats.org/markup-compatibility/2006">
    <mc:Choice xmlns:p14="http://schemas.microsoft.com/office/powerpoint/2010/main" xmlns="" Requires="p14">
      <p:transition spd="slow" p14:dur="2000" advTm="34586"/>
    </mc:Choice>
    <mc:Fallback>
      <p:transition spd="slow" advTm="3458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EOSC Pilot </a:t>
            </a:r>
            <a:r>
              <a:rPr lang="nl-NL" dirty="0" err="1" smtClean="0"/>
              <a:t>tasks</a:t>
            </a:r>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9</a:t>
            </a:fld>
            <a:endParaRPr lang="en-US" dirty="0"/>
          </a:p>
        </p:txBody>
      </p:sp>
      <p:sp>
        <p:nvSpPr>
          <p:cNvPr id="7" name="Isosceles Triangle 6"/>
          <p:cNvSpPr/>
          <p:nvPr/>
        </p:nvSpPr>
        <p:spPr bwMode="auto">
          <a:xfrm rot="5400000">
            <a:off x="1815859" y="1170895"/>
            <a:ext cx="4175186" cy="5753818"/>
          </a:xfrm>
          <a:prstGeom prst="triangle">
            <a:avLst/>
          </a:prstGeom>
          <a:solidFill>
            <a:schemeClr val="accent3">
              <a:lumMod val="9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8" name="TextBox 7"/>
          <p:cNvSpPr txBox="1"/>
          <p:nvPr/>
        </p:nvSpPr>
        <p:spPr>
          <a:xfrm>
            <a:off x="427038" y="1566158"/>
            <a:ext cx="1337094" cy="369332"/>
          </a:xfrm>
          <a:prstGeom prst="rect">
            <a:avLst/>
          </a:prstGeom>
          <a:noFill/>
        </p:spPr>
        <p:txBody>
          <a:bodyPr wrap="square" rtlCol="0">
            <a:spAutoFit/>
          </a:bodyPr>
          <a:lstStyle/>
          <a:p>
            <a:r>
              <a:rPr lang="nl-NL" dirty="0" err="1" smtClean="0"/>
              <a:t>Raw</a:t>
            </a:r>
            <a:r>
              <a:rPr lang="nl-NL" dirty="0" smtClean="0"/>
              <a:t> data</a:t>
            </a:r>
            <a:endParaRPr lang="nl-NL" dirty="0"/>
          </a:p>
        </p:txBody>
      </p:sp>
      <p:sp>
        <p:nvSpPr>
          <p:cNvPr id="9" name="TextBox 8"/>
          <p:cNvSpPr txBox="1"/>
          <p:nvPr/>
        </p:nvSpPr>
        <p:spPr>
          <a:xfrm>
            <a:off x="6762150" y="3401472"/>
            <a:ext cx="2001328" cy="646331"/>
          </a:xfrm>
          <a:prstGeom prst="rect">
            <a:avLst/>
          </a:prstGeom>
          <a:noFill/>
        </p:spPr>
        <p:txBody>
          <a:bodyPr wrap="square" rtlCol="0">
            <a:spAutoFit/>
          </a:bodyPr>
          <a:lstStyle/>
          <a:p>
            <a:r>
              <a:rPr lang="nl-NL" dirty="0" err="1" smtClean="0"/>
              <a:t>Final</a:t>
            </a:r>
            <a:r>
              <a:rPr lang="nl-NL" dirty="0" smtClean="0"/>
              <a:t> user data, images etc.</a:t>
            </a:r>
            <a:endParaRPr lang="nl-NL" dirty="0"/>
          </a:p>
        </p:txBody>
      </p:sp>
      <p:sp>
        <p:nvSpPr>
          <p:cNvPr id="10" name="TextBox 9"/>
          <p:cNvSpPr txBox="1"/>
          <p:nvPr/>
        </p:nvSpPr>
        <p:spPr>
          <a:xfrm>
            <a:off x="2535834" y="1934850"/>
            <a:ext cx="1337094" cy="646331"/>
          </a:xfrm>
          <a:prstGeom prst="rect">
            <a:avLst/>
          </a:prstGeom>
          <a:noFill/>
        </p:spPr>
        <p:txBody>
          <a:bodyPr wrap="square" rtlCol="0">
            <a:spAutoFit/>
          </a:bodyPr>
          <a:lstStyle/>
          <a:p>
            <a:r>
              <a:rPr lang="nl-NL" dirty="0" smtClean="0"/>
              <a:t>Data </a:t>
            </a:r>
            <a:r>
              <a:rPr lang="nl-NL" dirty="0" err="1" smtClean="0"/>
              <a:t>products</a:t>
            </a:r>
            <a:endParaRPr lang="nl-NL" dirty="0"/>
          </a:p>
        </p:txBody>
      </p:sp>
      <p:sp>
        <p:nvSpPr>
          <p:cNvPr id="11" name="TextBox 10"/>
          <p:cNvSpPr txBox="1"/>
          <p:nvPr/>
        </p:nvSpPr>
        <p:spPr>
          <a:xfrm>
            <a:off x="1026543" y="3300990"/>
            <a:ext cx="1337094" cy="1200329"/>
          </a:xfrm>
          <a:prstGeom prst="rect">
            <a:avLst/>
          </a:prstGeom>
          <a:noFill/>
        </p:spPr>
        <p:txBody>
          <a:bodyPr wrap="square" rtlCol="0">
            <a:spAutoFit/>
          </a:bodyPr>
          <a:lstStyle/>
          <a:p>
            <a:r>
              <a:rPr lang="nl-NL" dirty="0" smtClean="0"/>
              <a:t>Pipeline </a:t>
            </a:r>
            <a:r>
              <a:rPr lang="nl-NL" dirty="0" err="1" smtClean="0"/>
              <a:t>reduction</a:t>
            </a:r>
            <a:endParaRPr lang="nl-NL" dirty="0" smtClean="0"/>
          </a:p>
          <a:p>
            <a:r>
              <a:rPr lang="nl-NL" dirty="0" smtClean="0"/>
              <a:t>Analysis etc.</a:t>
            </a:r>
            <a:endParaRPr lang="nl-NL" dirty="0"/>
          </a:p>
        </p:txBody>
      </p:sp>
      <p:sp>
        <p:nvSpPr>
          <p:cNvPr id="12" name="Freeform 11"/>
          <p:cNvSpPr/>
          <p:nvPr/>
        </p:nvSpPr>
        <p:spPr bwMode="auto">
          <a:xfrm>
            <a:off x="5204538" y="1727299"/>
            <a:ext cx="333620" cy="4347713"/>
          </a:xfrm>
          <a:custGeom>
            <a:avLst/>
            <a:gdLst>
              <a:gd name="connsiteX0" fmla="*/ 143839 w 333620"/>
              <a:gd name="connsiteY0" fmla="*/ 0 h 4347713"/>
              <a:gd name="connsiteX1" fmla="*/ 40322 w 333620"/>
              <a:gd name="connsiteY1" fmla="*/ 362309 h 4347713"/>
              <a:gd name="connsiteX2" fmla="*/ 92081 w 333620"/>
              <a:gd name="connsiteY2" fmla="*/ 396815 h 4347713"/>
              <a:gd name="connsiteX3" fmla="*/ 109334 w 333620"/>
              <a:gd name="connsiteY3" fmla="*/ 655607 h 4347713"/>
              <a:gd name="connsiteX4" fmla="*/ 74828 w 333620"/>
              <a:gd name="connsiteY4" fmla="*/ 707366 h 4347713"/>
              <a:gd name="connsiteX5" fmla="*/ 40322 w 333620"/>
              <a:gd name="connsiteY5" fmla="*/ 810883 h 4347713"/>
              <a:gd name="connsiteX6" fmla="*/ 74828 w 333620"/>
              <a:gd name="connsiteY6" fmla="*/ 1155939 h 4347713"/>
              <a:gd name="connsiteX7" fmla="*/ 92081 w 333620"/>
              <a:gd name="connsiteY7" fmla="*/ 1207698 h 4347713"/>
              <a:gd name="connsiteX8" fmla="*/ 143839 w 333620"/>
              <a:gd name="connsiteY8" fmla="*/ 1242204 h 4347713"/>
              <a:gd name="connsiteX9" fmla="*/ 212851 w 333620"/>
              <a:gd name="connsiteY9" fmla="*/ 1345721 h 4347713"/>
              <a:gd name="connsiteX10" fmla="*/ 247356 w 333620"/>
              <a:gd name="connsiteY10" fmla="*/ 1397479 h 4347713"/>
              <a:gd name="connsiteX11" fmla="*/ 230104 w 333620"/>
              <a:gd name="connsiteY11" fmla="*/ 1535502 h 4347713"/>
              <a:gd name="connsiteX12" fmla="*/ 178345 w 333620"/>
              <a:gd name="connsiteY12" fmla="*/ 1570007 h 4347713"/>
              <a:gd name="connsiteX13" fmla="*/ 109334 w 333620"/>
              <a:gd name="connsiteY13" fmla="*/ 1673524 h 4347713"/>
              <a:gd name="connsiteX14" fmla="*/ 74828 w 333620"/>
              <a:gd name="connsiteY14" fmla="*/ 1725283 h 4347713"/>
              <a:gd name="connsiteX15" fmla="*/ 23070 w 333620"/>
              <a:gd name="connsiteY15" fmla="*/ 1777041 h 4347713"/>
              <a:gd name="connsiteX16" fmla="*/ 92081 w 333620"/>
              <a:gd name="connsiteY16" fmla="*/ 2191109 h 4347713"/>
              <a:gd name="connsiteX17" fmla="*/ 143839 w 333620"/>
              <a:gd name="connsiteY17" fmla="*/ 2225615 h 4347713"/>
              <a:gd name="connsiteX18" fmla="*/ 161092 w 333620"/>
              <a:gd name="connsiteY18" fmla="*/ 2277373 h 4347713"/>
              <a:gd name="connsiteX19" fmla="*/ 178345 w 333620"/>
              <a:gd name="connsiteY19" fmla="*/ 2346385 h 4347713"/>
              <a:gd name="connsiteX20" fmla="*/ 212851 w 333620"/>
              <a:gd name="connsiteY20" fmla="*/ 2398143 h 4347713"/>
              <a:gd name="connsiteX21" fmla="*/ 247356 w 333620"/>
              <a:gd name="connsiteY21" fmla="*/ 2501660 h 4347713"/>
              <a:gd name="connsiteX22" fmla="*/ 264609 w 333620"/>
              <a:gd name="connsiteY22" fmla="*/ 2553419 h 4347713"/>
              <a:gd name="connsiteX23" fmla="*/ 230104 w 333620"/>
              <a:gd name="connsiteY23" fmla="*/ 2708694 h 4347713"/>
              <a:gd name="connsiteX24" fmla="*/ 178345 w 333620"/>
              <a:gd name="connsiteY24" fmla="*/ 2812211 h 4347713"/>
              <a:gd name="connsiteX25" fmla="*/ 247356 w 333620"/>
              <a:gd name="connsiteY25" fmla="*/ 3140015 h 4347713"/>
              <a:gd name="connsiteX26" fmla="*/ 299115 w 333620"/>
              <a:gd name="connsiteY26" fmla="*/ 3105509 h 4347713"/>
              <a:gd name="connsiteX27" fmla="*/ 333620 w 333620"/>
              <a:gd name="connsiteY27" fmla="*/ 3157268 h 4347713"/>
              <a:gd name="connsiteX28" fmla="*/ 316368 w 333620"/>
              <a:gd name="connsiteY28" fmla="*/ 3416060 h 4347713"/>
              <a:gd name="connsiteX29" fmla="*/ 247356 w 333620"/>
              <a:gd name="connsiteY29" fmla="*/ 3519577 h 4347713"/>
              <a:gd name="connsiteX30" fmla="*/ 178345 w 333620"/>
              <a:gd name="connsiteY30" fmla="*/ 3674853 h 4347713"/>
              <a:gd name="connsiteX31" fmla="*/ 143839 w 333620"/>
              <a:gd name="connsiteY31" fmla="*/ 4071668 h 4347713"/>
              <a:gd name="connsiteX32" fmla="*/ 109334 w 333620"/>
              <a:gd name="connsiteY32" fmla="*/ 4175185 h 4347713"/>
              <a:gd name="connsiteX33" fmla="*/ 143839 w 333620"/>
              <a:gd name="connsiteY33" fmla="*/ 4347713 h 434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620" h="4347713">
                <a:moveTo>
                  <a:pt x="143839" y="0"/>
                </a:moveTo>
                <a:cubicBezTo>
                  <a:pt x="79213" y="145410"/>
                  <a:pt x="-71995" y="249992"/>
                  <a:pt x="40322" y="362309"/>
                </a:cubicBezTo>
                <a:cubicBezTo>
                  <a:pt x="54984" y="376971"/>
                  <a:pt x="74828" y="385313"/>
                  <a:pt x="92081" y="396815"/>
                </a:cubicBezTo>
                <a:cubicBezTo>
                  <a:pt x="132444" y="517904"/>
                  <a:pt x="145796" y="509759"/>
                  <a:pt x="109334" y="655607"/>
                </a:cubicBezTo>
                <a:cubicBezTo>
                  <a:pt x="104305" y="675723"/>
                  <a:pt x="83250" y="688418"/>
                  <a:pt x="74828" y="707366"/>
                </a:cubicBezTo>
                <a:cubicBezTo>
                  <a:pt x="60056" y="740603"/>
                  <a:pt x="40322" y="810883"/>
                  <a:pt x="40322" y="810883"/>
                </a:cubicBezTo>
                <a:cubicBezTo>
                  <a:pt x="52893" y="1012024"/>
                  <a:pt x="36799" y="1022838"/>
                  <a:pt x="74828" y="1155939"/>
                </a:cubicBezTo>
                <a:cubicBezTo>
                  <a:pt x="79824" y="1173426"/>
                  <a:pt x="80720" y="1193497"/>
                  <a:pt x="92081" y="1207698"/>
                </a:cubicBezTo>
                <a:cubicBezTo>
                  <a:pt x="105034" y="1223890"/>
                  <a:pt x="126586" y="1230702"/>
                  <a:pt x="143839" y="1242204"/>
                </a:cubicBezTo>
                <a:lnTo>
                  <a:pt x="212851" y="1345721"/>
                </a:lnTo>
                <a:lnTo>
                  <a:pt x="247356" y="1397479"/>
                </a:lnTo>
                <a:cubicBezTo>
                  <a:pt x="241605" y="1443487"/>
                  <a:pt x="247324" y="1492453"/>
                  <a:pt x="230104" y="1535502"/>
                </a:cubicBezTo>
                <a:cubicBezTo>
                  <a:pt x="222403" y="1554754"/>
                  <a:pt x="191999" y="1554402"/>
                  <a:pt x="178345" y="1570007"/>
                </a:cubicBezTo>
                <a:cubicBezTo>
                  <a:pt x="151036" y="1601217"/>
                  <a:pt x="132338" y="1639018"/>
                  <a:pt x="109334" y="1673524"/>
                </a:cubicBezTo>
                <a:cubicBezTo>
                  <a:pt x="97832" y="1690777"/>
                  <a:pt x="89490" y="1710621"/>
                  <a:pt x="74828" y="1725283"/>
                </a:cubicBezTo>
                <a:lnTo>
                  <a:pt x="23070" y="1777041"/>
                </a:lnTo>
                <a:cubicBezTo>
                  <a:pt x="35862" y="2045694"/>
                  <a:pt x="-44039" y="2077676"/>
                  <a:pt x="92081" y="2191109"/>
                </a:cubicBezTo>
                <a:cubicBezTo>
                  <a:pt x="108010" y="2204383"/>
                  <a:pt x="126586" y="2214113"/>
                  <a:pt x="143839" y="2225615"/>
                </a:cubicBezTo>
                <a:cubicBezTo>
                  <a:pt x="149590" y="2242868"/>
                  <a:pt x="156096" y="2259887"/>
                  <a:pt x="161092" y="2277373"/>
                </a:cubicBezTo>
                <a:cubicBezTo>
                  <a:pt x="167606" y="2300173"/>
                  <a:pt x="169004" y="2324590"/>
                  <a:pt x="178345" y="2346385"/>
                </a:cubicBezTo>
                <a:cubicBezTo>
                  <a:pt x="186513" y="2365444"/>
                  <a:pt x="201349" y="2380890"/>
                  <a:pt x="212851" y="2398143"/>
                </a:cubicBezTo>
                <a:lnTo>
                  <a:pt x="247356" y="2501660"/>
                </a:lnTo>
                <a:lnTo>
                  <a:pt x="264609" y="2553419"/>
                </a:lnTo>
                <a:cubicBezTo>
                  <a:pt x="257984" y="2593171"/>
                  <a:pt x="251339" y="2666225"/>
                  <a:pt x="230104" y="2708694"/>
                </a:cubicBezTo>
                <a:cubicBezTo>
                  <a:pt x="163211" y="2842482"/>
                  <a:pt x="221713" y="2682110"/>
                  <a:pt x="178345" y="2812211"/>
                </a:cubicBezTo>
                <a:cubicBezTo>
                  <a:pt x="201349" y="2921479"/>
                  <a:pt x="204840" y="3036763"/>
                  <a:pt x="247356" y="3140015"/>
                </a:cubicBezTo>
                <a:cubicBezTo>
                  <a:pt x="255251" y="3159189"/>
                  <a:pt x="278782" y="3101442"/>
                  <a:pt x="299115" y="3105509"/>
                </a:cubicBezTo>
                <a:cubicBezTo>
                  <a:pt x="319448" y="3109576"/>
                  <a:pt x="322118" y="3140015"/>
                  <a:pt x="333620" y="3157268"/>
                </a:cubicBezTo>
                <a:cubicBezTo>
                  <a:pt x="327869" y="3243532"/>
                  <a:pt x="336393" y="3331956"/>
                  <a:pt x="316368" y="3416060"/>
                </a:cubicBezTo>
                <a:cubicBezTo>
                  <a:pt x="306763" y="3456403"/>
                  <a:pt x="247356" y="3519577"/>
                  <a:pt x="247356" y="3519577"/>
                </a:cubicBezTo>
                <a:cubicBezTo>
                  <a:pt x="206294" y="3642765"/>
                  <a:pt x="233027" y="3592831"/>
                  <a:pt x="178345" y="3674853"/>
                </a:cubicBezTo>
                <a:cubicBezTo>
                  <a:pt x="124686" y="3889485"/>
                  <a:pt x="207872" y="3538051"/>
                  <a:pt x="143839" y="4071668"/>
                </a:cubicBezTo>
                <a:cubicBezTo>
                  <a:pt x="139505" y="4107781"/>
                  <a:pt x="109334" y="4175185"/>
                  <a:pt x="109334" y="4175185"/>
                </a:cubicBezTo>
                <a:cubicBezTo>
                  <a:pt x="166169" y="4260439"/>
                  <a:pt x="143839" y="4206208"/>
                  <a:pt x="143839" y="4347713"/>
                </a:cubicBezTo>
              </a:path>
            </a:pathLst>
          </a:custGeom>
          <a:noFill/>
          <a:ln w="9525" cap="flat" cmpd="sng" algn="ctr">
            <a:solidFill>
              <a:schemeClr val="accent5">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3" name="TextBox 12"/>
          <p:cNvSpPr txBox="1"/>
          <p:nvPr/>
        </p:nvSpPr>
        <p:spPr>
          <a:xfrm>
            <a:off x="5533845" y="5011627"/>
            <a:ext cx="1660586" cy="923330"/>
          </a:xfrm>
          <a:prstGeom prst="rect">
            <a:avLst/>
          </a:prstGeom>
          <a:noFill/>
        </p:spPr>
        <p:txBody>
          <a:bodyPr wrap="square" rtlCol="0">
            <a:spAutoFit/>
          </a:bodyPr>
          <a:lstStyle/>
          <a:p>
            <a:r>
              <a:rPr lang="nl-NL" dirty="0" smtClean="0"/>
              <a:t>Make </a:t>
            </a:r>
            <a:r>
              <a:rPr lang="nl-NL" dirty="0" err="1" smtClean="0"/>
              <a:t>this</a:t>
            </a:r>
            <a:r>
              <a:rPr lang="nl-NL" dirty="0" smtClean="0"/>
              <a:t> side </a:t>
            </a:r>
            <a:r>
              <a:rPr lang="nl-NL" dirty="0" err="1" smtClean="0"/>
              <a:t>better</a:t>
            </a:r>
            <a:r>
              <a:rPr lang="nl-NL" dirty="0" smtClean="0"/>
              <a:t> </a:t>
            </a:r>
            <a:r>
              <a:rPr lang="nl-NL" dirty="0" err="1" smtClean="0"/>
              <a:t>accessible</a:t>
            </a:r>
            <a:endParaRPr lang="nl-NL" dirty="0"/>
          </a:p>
        </p:txBody>
      </p:sp>
      <p:sp>
        <p:nvSpPr>
          <p:cNvPr id="14" name="TextBox 13"/>
          <p:cNvSpPr txBox="1"/>
          <p:nvPr/>
        </p:nvSpPr>
        <p:spPr>
          <a:xfrm>
            <a:off x="4034254" y="2087545"/>
            <a:ext cx="1337094" cy="646331"/>
          </a:xfrm>
          <a:prstGeom prst="rect">
            <a:avLst/>
          </a:prstGeom>
          <a:noFill/>
        </p:spPr>
        <p:txBody>
          <a:bodyPr wrap="square" rtlCol="0">
            <a:spAutoFit/>
          </a:bodyPr>
          <a:lstStyle/>
          <a:p>
            <a:r>
              <a:rPr lang="nl-NL" dirty="0" err="1" smtClean="0">
                <a:solidFill>
                  <a:srgbClr val="FFFF00"/>
                </a:solidFill>
              </a:rPr>
              <a:t>Dedicated</a:t>
            </a:r>
            <a:r>
              <a:rPr lang="nl-NL" dirty="0" smtClean="0">
                <a:solidFill>
                  <a:srgbClr val="FFFF00"/>
                </a:solidFill>
              </a:rPr>
              <a:t> </a:t>
            </a:r>
            <a:r>
              <a:rPr lang="nl-NL" dirty="0" err="1" smtClean="0">
                <a:solidFill>
                  <a:srgbClr val="FFFF00"/>
                </a:solidFill>
              </a:rPr>
              <a:t>facilities</a:t>
            </a:r>
            <a:endParaRPr lang="nl-NL" dirty="0">
              <a:solidFill>
                <a:srgbClr val="FFFF00"/>
              </a:solidFill>
            </a:endParaRPr>
          </a:p>
        </p:txBody>
      </p:sp>
      <p:sp>
        <p:nvSpPr>
          <p:cNvPr id="15" name="TextBox 14"/>
          <p:cNvSpPr txBox="1"/>
          <p:nvPr/>
        </p:nvSpPr>
        <p:spPr>
          <a:xfrm>
            <a:off x="5332082" y="2087544"/>
            <a:ext cx="1337094" cy="646331"/>
          </a:xfrm>
          <a:prstGeom prst="rect">
            <a:avLst/>
          </a:prstGeom>
          <a:noFill/>
        </p:spPr>
        <p:txBody>
          <a:bodyPr wrap="square" rtlCol="0">
            <a:spAutoFit/>
          </a:bodyPr>
          <a:lstStyle/>
          <a:p>
            <a:r>
              <a:rPr lang="nl-NL" dirty="0" smtClean="0">
                <a:solidFill>
                  <a:srgbClr val="FFFF00"/>
                </a:solidFill>
              </a:rPr>
              <a:t>Cloud </a:t>
            </a:r>
            <a:r>
              <a:rPr lang="nl-NL" dirty="0" err="1" smtClean="0">
                <a:solidFill>
                  <a:srgbClr val="FFFF00"/>
                </a:solidFill>
              </a:rPr>
              <a:t>facilities</a:t>
            </a:r>
            <a:endParaRPr lang="nl-NL" dirty="0">
              <a:solidFill>
                <a:srgbClr val="FFFF00"/>
              </a:solidFill>
            </a:endParaRPr>
          </a:p>
        </p:txBody>
      </p:sp>
      <p:sp>
        <p:nvSpPr>
          <p:cNvPr id="16" name="TextBox 15"/>
          <p:cNvSpPr txBox="1"/>
          <p:nvPr/>
        </p:nvSpPr>
        <p:spPr>
          <a:xfrm>
            <a:off x="2380891" y="5011627"/>
            <a:ext cx="2948077" cy="923330"/>
          </a:xfrm>
          <a:prstGeom prst="rect">
            <a:avLst/>
          </a:prstGeom>
          <a:noFill/>
        </p:spPr>
        <p:txBody>
          <a:bodyPr wrap="square" rtlCol="0">
            <a:spAutoFit/>
          </a:bodyPr>
          <a:lstStyle/>
          <a:p>
            <a:pPr algn="r"/>
            <a:r>
              <a:rPr lang="nl-NL" dirty="0" smtClean="0"/>
              <a:t>        Make </a:t>
            </a:r>
            <a:r>
              <a:rPr lang="nl-NL" dirty="0" err="1" smtClean="0"/>
              <a:t>this</a:t>
            </a:r>
            <a:endParaRPr lang="nl-NL" dirty="0" smtClean="0"/>
          </a:p>
          <a:p>
            <a:pPr algn="r"/>
            <a:r>
              <a:rPr lang="nl-NL" dirty="0" smtClean="0"/>
              <a:t>border shift </a:t>
            </a:r>
            <a:r>
              <a:rPr lang="nl-NL" dirty="0" err="1" smtClean="0"/>
              <a:t>left</a:t>
            </a:r>
            <a:endParaRPr lang="nl-NL" dirty="0" smtClean="0"/>
          </a:p>
          <a:p>
            <a:pPr algn="r"/>
            <a:r>
              <a:rPr lang="nl-NL" dirty="0" err="1" smtClean="0"/>
              <a:t>by</a:t>
            </a:r>
            <a:r>
              <a:rPr lang="nl-NL" dirty="0" smtClean="0"/>
              <a:t> </a:t>
            </a:r>
            <a:r>
              <a:rPr lang="nl-NL" dirty="0" err="1" smtClean="0"/>
              <a:t>facilitating</a:t>
            </a:r>
            <a:r>
              <a:rPr lang="nl-NL" dirty="0" smtClean="0"/>
              <a:t> </a:t>
            </a:r>
            <a:r>
              <a:rPr lang="nl-NL" dirty="0" err="1" smtClean="0"/>
              <a:t>compute</a:t>
            </a:r>
            <a:endParaRPr lang="nl-NL" dirty="0"/>
          </a:p>
        </p:txBody>
      </p:sp>
      <p:sp>
        <p:nvSpPr>
          <p:cNvPr id="17" name="TextBox 16"/>
          <p:cNvSpPr txBox="1"/>
          <p:nvPr/>
        </p:nvSpPr>
        <p:spPr>
          <a:xfrm>
            <a:off x="2721634" y="3667332"/>
            <a:ext cx="2526580" cy="1200329"/>
          </a:xfrm>
          <a:prstGeom prst="rect">
            <a:avLst/>
          </a:prstGeom>
          <a:noFill/>
        </p:spPr>
        <p:txBody>
          <a:bodyPr wrap="square" rtlCol="0">
            <a:spAutoFit/>
          </a:bodyPr>
          <a:lstStyle/>
          <a:p>
            <a:r>
              <a:rPr lang="nl-NL" dirty="0" smtClean="0"/>
              <a:t>Single object image</a:t>
            </a:r>
          </a:p>
          <a:p>
            <a:r>
              <a:rPr lang="nl-NL" dirty="0" smtClean="0"/>
              <a:t>Pulsar timing</a:t>
            </a:r>
          </a:p>
          <a:p>
            <a:r>
              <a:rPr lang="nl-NL" dirty="0" err="1"/>
              <a:t>spectroscopy</a:t>
            </a:r>
            <a:endParaRPr lang="nl-NL" dirty="0"/>
          </a:p>
          <a:p>
            <a:r>
              <a:rPr lang="nl-NL" dirty="0" err="1" smtClean="0"/>
              <a:t>EoR</a:t>
            </a:r>
            <a:endParaRPr lang="nl-NL" dirty="0" smtClean="0"/>
          </a:p>
        </p:txBody>
      </p:sp>
    </p:spTree>
    <p:extLst>
      <p:ext uri="{BB962C8B-B14F-4D97-AF65-F5344CB8AC3E}">
        <p14:creationId xmlns:p14="http://schemas.microsoft.com/office/powerpoint/2010/main" xmlns="" val="1228490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template detailed version">
  <a:themeElements>
    <a:clrScheme name="">
      <a:dk1>
        <a:srgbClr val="000000"/>
      </a:dk1>
      <a:lt1>
        <a:srgbClr val="FFFFFF"/>
      </a:lt1>
      <a:dk2>
        <a:srgbClr val="10207C"/>
      </a:dk2>
      <a:lt2>
        <a:srgbClr val="666666"/>
      </a:lt2>
      <a:accent1>
        <a:srgbClr val="0064FF"/>
      </a:accent1>
      <a:accent2>
        <a:srgbClr val="0096FF"/>
      </a:accent2>
      <a:accent3>
        <a:srgbClr val="FFFFFF"/>
      </a:accent3>
      <a:accent4>
        <a:srgbClr val="000000"/>
      </a:accent4>
      <a:accent5>
        <a:srgbClr val="AAB8FF"/>
      </a:accent5>
      <a:accent6>
        <a:srgbClr val="0087E7"/>
      </a:accent6>
      <a:hlink>
        <a:srgbClr val="00B9FF"/>
      </a:hlink>
      <a:folHlink>
        <a:srgbClr val="00FFFF"/>
      </a:folHlink>
    </a:clrScheme>
    <a:fontScheme name="Ppt template detailed vers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2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2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Ppt template detailed version 1">
        <a:dk1>
          <a:srgbClr val="000000"/>
        </a:dk1>
        <a:lt1>
          <a:srgbClr val="FFFFFF"/>
        </a:lt1>
        <a:dk2>
          <a:srgbClr val="10207C"/>
        </a:dk2>
        <a:lt2>
          <a:srgbClr val="666666"/>
        </a:lt2>
        <a:accent1>
          <a:srgbClr val="0064FF"/>
        </a:accent1>
        <a:accent2>
          <a:srgbClr val="0096FF"/>
        </a:accent2>
        <a:accent3>
          <a:srgbClr val="FFFFFF"/>
        </a:accent3>
        <a:accent4>
          <a:srgbClr val="000000"/>
        </a:accent4>
        <a:accent5>
          <a:srgbClr val="AAB8FF"/>
        </a:accent5>
        <a:accent6>
          <a:srgbClr val="0087E7"/>
        </a:accent6>
        <a:hlink>
          <a:srgbClr val="00C9FF"/>
        </a:hlink>
        <a:folHlink>
          <a:srgbClr val="00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pt template detailed version 1">
    <a:dk1>
      <a:srgbClr val="000000"/>
    </a:dk1>
    <a:lt1>
      <a:srgbClr val="FFFFFF"/>
    </a:lt1>
    <a:dk2>
      <a:srgbClr val="10207C"/>
    </a:dk2>
    <a:lt2>
      <a:srgbClr val="666666"/>
    </a:lt2>
    <a:accent1>
      <a:srgbClr val="0064FF"/>
    </a:accent1>
    <a:accent2>
      <a:srgbClr val="0096FF"/>
    </a:accent2>
    <a:accent3>
      <a:srgbClr val="FFFFFF"/>
    </a:accent3>
    <a:accent4>
      <a:srgbClr val="000000"/>
    </a:accent4>
    <a:accent5>
      <a:srgbClr val="AAB8FF"/>
    </a:accent5>
    <a:accent6>
      <a:srgbClr val="0087E7"/>
    </a:accent6>
    <a:hlink>
      <a:srgbClr val="00C9FF"/>
    </a:hlink>
    <a:folHlink>
      <a:srgbClr val="00FFFF"/>
    </a:folHlink>
  </a:clrScheme>
</a:themeOverride>
</file>

<file path=docProps/app.xml><?xml version="1.0" encoding="utf-8"?>
<Properties xmlns="http://schemas.openxmlformats.org/officeDocument/2006/extended-properties" xmlns:vt="http://schemas.openxmlformats.org/officeDocument/2006/docPropsVTypes">
  <Template>Ppt template detailed version.pot</Template>
  <TotalTime>47288</TotalTime>
  <Words>1745</Words>
  <Application>Microsoft Office PowerPoint</Application>
  <PresentationFormat>Presentazione su schermo (4:3)</PresentationFormat>
  <Paragraphs>242</Paragraphs>
  <Slides>19</Slides>
  <Notes>12</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Ppt template detailed version</vt:lpstr>
      <vt:lpstr>Open Science cloud access to LOFAR data and compute</vt:lpstr>
      <vt:lpstr>Menu</vt:lpstr>
      <vt:lpstr>Astronomy (Radio)</vt:lpstr>
      <vt:lpstr>Astronomy (Radio)</vt:lpstr>
      <vt:lpstr>Westerbork Synthesis Radio Telescope    -- data production --</vt:lpstr>
      <vt:lpstr>Radio Astronomy at scale: International LOFAR Telescope</vt:lpstr>
      <vt:lpstr>Radio Astronomy at scale: International LOFAR Telescope</vt:lpstr>
      <vt:lpstr>LOFAR Long Term Archive  -- Purpose &amp; Use Cases --</vt:lpstr>
      <vt:lpstr>EOSC Pilot tasks</vt:lpstr>
      <vt:lpstr>Data challenges</vt:lpstr>
      <vt:lpstr>User requirements</vt:lpstr>
      <vt:lpstr>Use cases</vt:lpstr>
      <vt:lpstr>Project plan I </vt:lpstr>
      <vt:lpstr>Project plan II              – some elements of approach </vt:lpstr>
      <vt:lpstr>Project plan III             – more elements of approach</vt:lpstr>
      <vt:lpstr>Resource requirements + Interoperability requirements </vt:lpstr>
      <vt:lpstr>Success criteria of SD  </vt:lpstr>
      <vt:lpstr>Summary </vt:lpstr>
      <vt:lpstr>Square Kilometre Array Taking it to Exa-scale</vt:lpstr>
    </vt:vector>
  </TitlesOfParts>
  <Company>Stichting ASTRON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Hanno Holties</dc:creator>
  <cp:lastModifiedBy>A</cp:lastModifiedBy>
  <cp:revision>450</cp:revision>
  <cp:lastPrinted>2011-05-09T13:53:49Z</cp:lastPrinted>
  <dcterms:created xsi:type="dcterms:W3CDTF">2015-01-20T11:57:46Z</dcterms:created>
  <dcterms:modified xsi:type="dcterms:W3CDTF">2017-09-15T14:21:30Z</dcterms:modified>
</cp:coreProperties>
</file>