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  <p:sldMasterId id="2147484072" r:id="rId2"/>
    <p:sldMasterId id="2147484113" r:id="rId3"/>
    <p:sldMasterId id="2147484128" r:id="rId4"/>
    <p:sldMasterId id="2147484143" r:id="rId5"/>
    <p:sldMasterId id="2147484171" r:id="rId6"/>
    <p:sldMasterId id="2147484184" r:id="rId7"/>
  </p:sldMasterIdLst>
  <p:notesMasterIdLst>
    <p:notesMasterId r:id="rId27"/>
  </p:notesMasterIdLst>
  <p:handoutMasterIdLst>
    <p:handoutMasterId r:id="rId28"/>
  </p:handoutMasterIdLst>
  <p:sldIdLst>
    <p:sldId id="445" r:id="rId8"/>
    <p:sldId id="468" r:id="rId9"/>
    <p:sldId id="467" r:id="rId10"/>
    <p:sldId id="450" r:id="rId11"/>
    <p:sldId id="447" r:id="rId12"/>
    <p:sldId id="448" r:id="rId13"/>
    <p:sldId id="449" r:id="rId14"/>
    <p:sldId id="451" r:id="rId15"/>
    <p:sldId id="470" r:id="rId16"/>
    <p:sldId id="452" r:id="rId17"/>
    <p:sldId id="469" r:id="rId18"/>
    <p:sldId id="453" r:id="rId19"/>
    <p:sldId id="472" r:id="rId20"/>
    <p:sldId id="456" r:id="rId21"/>
    <p:sldId id="457" r:id="rId22"/>
    <p:sldId id="454" r:id="rId23"/>
    <p:sldId id="471" r:id="rId24"/>
    <p:sldId id="473" r:id="rId25"/>
    <p:sldId id="466" r:id="rId26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9900"/>
    <a:srgbClr val="0000CC"/>
    <a:srgbClr val="FF9933"/>
    <a:srgbClr val="008000"/>
    <a:srgbClr val="660033"/>
    <a:srgbClr val="0000FF"/>
    <a:srgbClr val="99CCFF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6118" autoAdjust="0"/>
  </p:normalViewPr>
  <p:slideViewPr>
    <p:cSldViewPr snapToGrid="0">
      <p:cViewPr varScale="1">
        <p:scale>
          <a:sx n="65" d="100"/>
          <a:sy n="65" d="100"/>
        </p:scale>
        <p:origin x="1364" y="6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36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152" y="0"/>
            <a:ext cx="2946932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590"/>
            <a:ext cx="2946932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152" y="9379590"/>
            <a:ext cx="2946932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64BDBC-19F4-4EBB-862B-B227584264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8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152" y="0"/>
            <a:ext cx="2946932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90585"/>
            <a:ext cx="5438776" cy="444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590"/>
            <a:ext cx="2946932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152" y="9379590"/>
            <a:ext cx="2946932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4EF6A1-A4BC-44CF-95F1-A494CF950ED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57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1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082551"/>
          </a:xfr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648072"/>
          </a:xfrm>
        </p:spPr>
        <p:txBody>
          <a:bodyPr/>
          <a:lstStyle>
            <a:lvl1pPr marL="0" indent="0" algn="ctr">
              <a:buNone/>
              <a:defRPr>
                <a:solidFill>
                  <a:srgbClr val="C134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6356356"/>
            <a:ext cx="4896544" cy="365125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45224"/>
            <a:ext cx="92868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58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7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5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2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31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9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eaLnBrk="1" fontAlgn="auto" hangingPunct="1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5" y="2130431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6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A2D18B-0A31-4D1A-A5D1-D72E94819219}" type="datetime1">
              <a:rPr lang="en-US">
                <a:solidFill>
                  <a:prstClr val="white"/>
                </a:solidFill>
              </a:rPr>
              <a:pPr>
                <a:defRPr/>
              </a:pPr>
              <a:t>10/2/2017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6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5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65C5-37FE-4CCC-9D4D-1E3194200BCD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10/2/2017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5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990E7-BD90-4032-A3A0-4F62A6679964}" type="datetime1">
              <a:rPr lang="en-US">
                <a:solidFill>
                  <a:prstClr val="white"/>
                </a:solidFill>
              </a:rPr>
              <a:pPr>
                <a:defRPr/>
              </a:pPr>
              <a:t>10/2/2017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9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lipboard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  <p:pic>
        <p:nvPicPr>
          <p:cNvPr id="5" name="Picture 22" descr="Prace_ppt_alapalkki_logo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4648200"/>
            <a:ext cx="7772400" cy="865188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6431" y="5334000"/>
            <a:ext cx="6400800" cy="457200"/>
          </a:xfrm>
        </p:spPr>
        <p:txBody>
          <a:bodyPr/>
          <a:lstStyle>
            <a:lvl1pPr marL="0" indent="0" algn="ctr">
              <a:spcBef>
                <a:spcPct val="50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27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7D9FA-FBD2-4818-9923-61902A8A106C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5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72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646CD-6994-4D1B-8BD6-0ABA1270AA03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1673" y="2133600"/>
            <a:ext cx="3578469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0957" y="2133600"/>
            <a:ext cx="3579935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639E-9F33-49B3-87DE-62BC8996126E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4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DBB71-2694-49D6-916F-E3A55EBC63AD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5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6" y="6309320"/>
            <a:ext cx="4608512" cy="432048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7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4C6A-A04C-4F34-BCA7-F655353D31B3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7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0CE78-6E02-4DDE-8723-C061C662F2CF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0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37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686A-941C-41CA-9640-C89951A1AAB7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DFE9-FF78-43B1-94FD-8439C08CF8FE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4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9125-F8D4-47DB-9B6B-FA57373F2907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9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31927" y="1295400"/>
            <a:ext cx="1828800" cy="4941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44062" y="1295400"/>
            <a:ext cx="5347189" cy="4941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932F-346C-46A0-8625-F233180ECA1B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8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5"/>
            <a:ext cx="8229600" cy="4800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727"/>
            <a:ext cx="8229600" cy="96758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174114"/>
            <a:ext cx="2133600" cy="3190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1F497D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553200"/>
            <a:ext cx="1752600" cy="304800"/>
          </a:xfrm>
        </p:spPr>
        <p:txBody>
          <a:bodyPr/>
          <a:lstStyle>
            <a:lvl1pPr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E553F3-A1C2-4BC5-9694-6E946751CBAB}" type="slidenum">
              <a:rPr lang="en-US">
                <a:solidFill>
                  <a:srgbClr val="1F497D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8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"/>
            <a:ext cx="5329238" cy="7921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50828" y="981076"/>
            <a:ext cx="4244975" cy="54006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3" y="981076"/>
            <a:ext cx="4244975" cy="54006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8" y="6219825"/>
            <a:ext cx="12239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48039" y="6356350"/>
            <a:ext cx="5184774" cy="414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ca-E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038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8" y="6356356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s-E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7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7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221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race_ppt_etusivu_korjattu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race_ppt_alapalkki_logo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4648200"/>
            <a:ext cx="7772400" cy="865188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6431" y="5334000"/>
            <a:ext cx="6400800" cy="457200"/>
          </a:xfrm>
        </p:spPr>
        <p:txBody>
          <a:bodyPr/>
          <a:lstStyle>
            <a:lvl1pPr marL="0" indent="0" algn="ctr">
              <a:spcBef>
                <a:spcPct val="50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11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race_ppt_etusivu_korjattu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5094312"/>
            <a:ext cx="7772400" cy="865188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6431" y="6068144"/>
            <a:ext cx="6400800" cy="457200"/>
          </a:xfrm>
        </p:spPr>
        <p:txBody>
          <a:bodyPr/>
          <a:lstStyle>
            <a:lvl1pPr marL="0" indent="0" algn="ctr">
              <a:spcBef>
                <a:spcPct val="50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8201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7D9FA-FBD2-4818-9923-61902A8A106C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08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75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646CD-6994-4D1B-8BD6-0ABA1270AA03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1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1673" y="2133600"/>
            <a:ext cx="3578469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1000" y="2133600"/>
            <a:ext cx="3579935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639E-9F33-49B3-87DE-62BC8996126E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85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DBB71-2694-49D6-916F-E3A55EBC63AD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53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4C6A-A04C-4F34-BCA7-F655353D31B3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89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0CE78-6E02-4DDE-8723-C061C662F2CF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49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65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686A-941C-41CA-9640-C89951A1AAB7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87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DFE9-FF78-43B1-94FD-8439C08CF8FE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01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9125-F8D4-47DB-9B6B-FA57373F2907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8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31927" y="1295400"/>
            <a:ext cx="1828800" cy="4941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44062" y="1295400"/>
            <a:ext cx="5347189" cy="4941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932F-346C-46A0-8625-F233180ECA1B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87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5"/>
            <a:ext cx="8229600" cy="4800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3010"/>
            <a:ext cx="8229600" cy="96758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174394"/>
            <a:ext cx="2133600" cy="3190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1F497D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553200"/>
            <a:ext cx="1752600" cy="304800"/>
          </a:xfrm>
        </p:spPr>
        <p:txBody>
          <a:bodyPr/>
          <a:lstStyle>
            <a:lvl1pPr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E553F3-A1C2-4BC5-9694-6E946751CBAB}" type="slidenum">
              <a:rPr lang="en-US">
                <a:solidFill>
                  <a:srgbClr val="1F497D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05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race_ppt_etusivu_korjattu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race_ppt_alapalkki_logo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4648200"/>
            <a:ext cx="7772400" cy="865188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6431" y="5334000"/>
            <a:ext cx="6400800" cy="457200"/>
          </a:xfrm>
        </p:spPr>
        <p:txBody>
          <a:bodyPr/>
          <a:lstStyle>
            <a:lvl1pPr marL="0" indent="0" algn="ctr">
              <a:spcBef>
                <a:spcPct val="50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15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7D9FA-FBD2-4818-9923-61902A8A106C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7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75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646CD-6994-4D1B-8BD6-0ABA1270AA03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0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1673" y="2133600"/>
            <a:ext cx="3578469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1000" y="2133600"/>
            <a:ext cx="3579935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639E-9F33-49B3-87DE-62BC8996126E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6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DBB71-2694-49D6-916F-E3A55EBC63AD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1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4C6A-A04C-4F34-BCA7-F655353D31B3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0CE78-6E02-4DDE-8723-C061C662F2CF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64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686A-941C-41CA-9640-C89951A1AAB7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4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52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DFE9-FF78-43B1-94FD-8439C08CF8FE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2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9125-F8D4-47DB-9B6B-FA57373F2907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3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31927" y="1295400"/>
            <a:ext cx="1828800" cy="4941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44062" y="1295400"/>
            <a:ext cx="5347189" cy="4941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932F-346C-46A0-8625-F233180ECA1B}" type="slidenum">
              <a:rPr lang="fi-FI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4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5"/>
            <a:ext cx="8229600" cy="4800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3003"/>
            <a:ext cx="8229600" cy="96758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174390"/>
            <a:ext cx="2133600" cy="3190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1F497D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553200"/>
            <a:ext cx="1752600" cy="304800"/>
          </a:xfrm>
        </p:spPr>
        <p:txBody>
          <a:bodyPr/>
          <a:lstStyle>
            <a:lvl1pPr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E553F3-A1C2-4BC5-9694-6E946751CBAB}" type="slidenum">
              <a:rPr lang="en-US">
                <a:solidFill>
                  <a:srgbClr val="1F497D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0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9507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752230"/>
            <a:ext cx="6400800" cy="11970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110F-84B6-427B-A892-5D5324D09FE1}" type="datetime1">
              <a:rPr lang="en-US" smtClean="0">
                <a:solidFill>
                  <a:prstClr val="white"/>
                </a:solidFill>
              </a:rPr>
              <a:pPr/>
              <a:t>10/2/2017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F629-AAE2-4D89-A943-A142615EC9B5}" type="slidenum">
              <a:rPr lang="it-IT" smtClean="0">
                <a:solidFill>
                  <a:prstClr val="white"/>
                </a:solidFill>
              </a:rPr>
              <a:pPr/>
              <a:t>‹nr.›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86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628C-751A-4C98-AE26-9420A4263E97}" type="datetime1">
              <a:rPr lang="en-US" smtClean="0">
                <a:solidFill>
                  <a:prstClr val="white"/>
                </a:solidFill>
              </a:rPr>
              <a:pPr/>
              <a:t>10/2/2017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F629-AAE2-4D89-A943-A142615EC9B5}" type="slidenum">
              <a:rPr lang="it-IT" smtClean="0">
                <a:solidFill>
                  <a:prstClr val="white"/>
                </a:solidFill>
              </a:rPr>
              <a:pPr/>
              <a:t>‹nr.›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50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DD05-7CCF-4F91-B6B7-B29E0D40042B}" type="datetime1">
              <a:rPr lang="en-US" smtClean="0">
                <a:solidFill>
                  <a:prstClr val="white"/>
                </a:solidFill>
              </a:rPr>
              <a:pPr/>
              <a:t>10/2/2017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F629-AAE2-4D89-A943-A142615EC9B5}" type="slidenum">
              <a:rPr lang="it-IT" smtClean="0">
                <a:solidFill>
                  <a:prstClr val="white"/>
                </a:solidFill>
              </a:rPr>
              <a:pPr/>
              <a:t>‹nr.›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14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19A5-BB7C-426F-8D67-19B54870E3B1}" type="datetime1">
              <a:rPr lang="en-US" smtClean="0">
                <a:solidFill>
                  <a:prstClr val="white"/>
                </a:solidFill>
              </a:rPr>
              <a:pPr/>
              <a:t>10/2/2017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F629-AAE2-4D89-A943-A142615EC9B5}" type="slidenum">
              <a:rPr lang="it-IT" smtClean="0">
                <a:solidFill>
                  <a:prstClr val="white"/>
                </a:solidFill>
              </a:rPr>
              <a:pPr/>
              <a:t>‹nr.›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656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1296-8A6E-4FC3-93BA-6474368B9429}" type="datetime1">
              <a:rPr lang="en-US" smtClean="0">
                <a:solidFill>
                  <a:prstClr val="white"/>
                </a:solidFill>
              </a:rPr>
              <a:pPr/>
              <a:t>10/2/2017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F629-AAE2-4D89-A943-A142615EC9B5}" type="slidenum">
              <a:rPr lang="it-IT" smtClean="0">
                <a:solidFill>
                  <a:prstClr val="white"/>
                </a:solidFill>
              </a:rPr>
              <a:pPr/>
              <a:t>‹nr.›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1628781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408772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7824-6901-436F-B130-669B5B7CAF26}" type="datetime1">
              <a:rPr lang="en-US" smtClean="0">
                <a:solidFill>
                  <a:prstClr val="white"/>
                </a:solidFill>
              </a:rPr>
              <a:pPr/>
              <a:t>10/2/2017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F629-AAE2-4D89-A943-A142615EC9B5}" type="slidenum">
              <a:rPr lang="it-IT" smtClean="0">
                <a:solidFill>
                  <a:prstClr val="white"/>
                </a:solidFill>
              </a:rPr>
              <a:pPr/>
              <a:t>‹nr.›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278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2A6-90A3-4043-840C-6E2A3BCCC16B}" type="datetime1">
              <a:rPr lang="en-US" smtClean="0">
                <a:solidFill>
                  <a:prstClr val="white"/>
                </a:solidFill>
              </a:rPr>
              <a:pPr/>
              <a:t>10/2/2017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F629-AAE2-4D89-A943-A142615EC9B5}" type="slidenum">
              <a:rPr lang="it-IT" smtClean="0">
                <a:solidFill>
                  <a:prstClr val="white"/>
                </a:solidFill>
              </a:rPr>
              <a:pPr/>
              <a:t>‹nr.›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30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960D-F5F4-4E70-9251-D2699C716B29}" type="datetime1">
              <a:rPr lang="en-US" smtClean="0">
                <a:solidFill>
                  <a:prstClr val="white"/>
                </a:solidFill>
              </a:rPr>
              <a:pPr/>
              <a:t>10/2/2017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F629-AAE2-4D89-A943-A142615EC9B5}" type="slidenum">
              <a:rPr lang="it-IT" smtClean="0">
                <a:solidFill>
                  <a:prstClr val="white"/>
                </a:solidFill>
              </a:rPr>
              <a:pPr/>
              <a:t>‹nr.›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76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F40C-7266-4835-9594-9ED1B278F613}" type="datetime1">
              <a:rPr lang="en-US" smtClean="0">
                <a:solidFill>
                  <a:prstClr val="white"/>
                </a:solidFill>
              </a:rPr>
              <a:pPr/>
              <a:t>10/2/2017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F629-AAE2-4D89-A943-A142615EC9B5}" type="slidenum">
              <a:rPr lang="it-IT" smtClean="0">
                <a:solidFill>
                  <a:prstClr val="white"/>
                </a:solidFill>
              </a:rPr>
              <a:pPr/>
              <a:t>‹nr.›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0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B5D4-22AF-4D28-86B2-FE0E56E1AFC3}" type="datetime1">
              <a:rPr lang="en-US" smtClean="0">
                <a:solidFill>
                  <a:prstClr val="white"/>
                </a:solidFill>
              </a:rPr>
              <a:pPr/>
              <a:t>10/2/2017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F629-AAE2-4D89-A943-A142615EC9B5}" type="slidenum">
              <a:rPr lang="it-IT" smtClean="0">
                <a:solidFill>
                  <a:prstClr val="white"/>
                </a:solidFill>
              </a:rPr>
              <a:pPr/>
              <a:t>‹nr.›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880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AA91-44A4-4C95-B7CE-D67B2FD9EC89}" type="datetime1">
              <a:rPr lang="en-US" smtClean="0">
                <a:solidFill>
                  <a:prstClr val="white"/>
                </a:solidFill>
              </a:rPr>
              <a:pPr/>
              <a:t>10/2/2017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F629-AAE2-4D89-A943-A142615EC9B5}" type="slidenum">
              <a:rPr lang="it-IT" smtClean="0">
                <a:solidFill>
                  <a:prstClr val="white"/>
                </a:solidFill>
              </a:rPr>
              <a:pPr/>
              <a:t>‹nr.›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473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2" y="2132856"/>
            <a:ext cx="7272808" cy="2232248"/>
          </a:xfrm>
          <a:prstGeom prst="rect">
            <a:avLst/>
          </a:prstGeom>
        </p:spPr>
        <p:txBody>
          <a:bodyPr anchor="ctr"/>
          <a:lstStyle>
            <a:lvl1pPr algn="ctr">
              <a:defRPr sz="30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46876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e-irg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893" y="5715001"/>
            <a:ext cx="888023" cy="466725"/>
          </a:xfrm>
          <a:prstGeom prst="rect">
            <a:avLst/>
          </a:prstGeom>
          <a:noFill/>
        </p:spPr>
      </p:pic>
      <p:pic>
        <p:nvPicPr>
          <p:cNvPr id="4108" name="Picture 12" descr="otsake2p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544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158" y="2030414"/>
            <a:ext cx="7772400" cy="865187"/>
          </a:xfrm>
        </p:spPr>
        <p:txBody>
          <a:bodyPr/>
          <a:lstStyle>
            <a:lvl1pPr algn="ctr">
              <a:defRPr sz="3700">
                <a:solidFill>
                  <a:srgbClr val="CD092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8123" y="2819400"/>
            <a:ext cx="6400800" cy="457200"/>
          </a:xfrm>
        </p:spPr>
        <p:txBody>
          <a:bodyPr/>
          <a:lstStyle>
            <a:lvl1pPr marL="0" indent="0" algn="ctr">
              <a:spcBef>
                <a:spcPct val="500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pic>
        <p:nvPicPr>
          <p:cNvPr id="4112" name="Picture 16" descr="alapalkki_PP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53176"/>
            <a:ext cx="9141069" cy="27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671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92074-BEF3-4218-A164-24BF220B9023}" type="slidenum">
              <a:rPr lang="fi-FI">
                <a:solidFill>
                  <a:srgbClr val="000000"/>
                </a:solidFill>
              </a:rPr>
              <a:pPr/>
              <a:t>‹nr.›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355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646B5-F9BF-43BB-BB24-8E8F76773F5F}" type="slidenum">
              <a:rPr lang="fi-FI">
                <a:solidFill>
                  <a:srgbClr val="000000"/>
                </a:solidFill>
              </a:rPr>
              <a:pPr/>
              <a:t>‹nr.›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2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328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647" y="1412876"/>
            <a:ext cx="3578469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793" y="1412876"/>
            <a:ext cx="357993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BF6DB5-AEC8-40B4-A87B-3675C10CC2AD}" type="slidenum">
              <a:rPr lang="fi-FI">
                <a:solidFill>
                  <a:srgbClr val="000000"/>
                </a:solidFill>
              </a:rPr>
              <a:pPr/>
              <a:t>‹nr.›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6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81F45-2E7A-4068-A65B-80CAF872D0C7}" type="slidenum">
              <a:rPr lang="fi-FI">
                <a:solidFill>
                  <a:srgbClr val="000000"/>
                </a:solidFill>
              </a:rPr>
              <a:pPr/>
              <a:t>‹nr.›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76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249818-1AFD-4F97-9E17-11597B1D62B3}" type="slidenum">
              <a:rPr lang="fi-FI">
                <a:solidFill>
                  <a:srgbClr val="000000"/>
                </a:solidFill>
              </a:rPr>
              <a:pPr/>
              <a:t>‹nr.›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373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A3F8EB-B8AE-449A-B27A-02AD17A1210F}" type="slidenum">
              <a:rPr lang="fi-FI">
                <a:solidFill>
                  <a:srgbClr val="000000"/>
                </a:solidFill>
              </a:rPr>
              <a:pPr/>
              <a:t>‹nr.›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64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3C2A65-0866-430B-83B3-74F1618DFE23}" type="slidenum">
              <a:rPr lang="fi-FI">
                <a:solidFill>
                  <a:srgbClr val="000000"/>
                </a:solidFill>
              </a:rPr>
              <a:pPr/>
              <a:t>‹nr.›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691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F1602B-975A-4D5E-A3E3-88A24E789430}" type="slidenum">
              <a:rPr lang="fi-FI">
                <a:solidFill>
                  <a:srgbClr val="000000"/>
                </a:solidFill>
              </a:rPr>
              <a:pPr/>
              <a:t>‹nr.›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931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30F443-6A45-4FE1-B03D-B6897195742C}" type="slidenum">
              <a:rPr lang="fi-FI">
                <a:solidFill>
                  <a:srgbClr val="000000"/>
                </a:solidFill>
              </a:rPr>
              <a:pPr/>
              <a:t>‹nr.›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473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6323" y="274638"/>
            <a:ext cx="1824404" cy="596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1646" y="274638"/>
            <a:ext cx="5334000" cy="596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1F5AF9-C7B2-41B0-8FF6-64C513837B1E}" type="slidenum">
              <a:rPr lang="fi-FI">
                <a:solidFill>
                  <a:srgbClr val="000000"/>
                </a:solidFill>
              </a:rPr>
              <a:pPr/>
              <a:t>‹nr.›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7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8"/>
            <a:ext cx="3008313" cy="1050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86855"/>
            <a:ext cx="3008313" cy="42393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4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7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2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2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3648" y="6309320"/>
            <a:ext cx="475252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237318"/>
            <a:ext cx="895023" cy="5385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29651E4-DA85-47A1-9944-35D0B5406138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2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C1342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31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4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94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6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fld id="{8A1C01B5-5442-4B46-84EB-58D14E104751}" type="datetime1">
              <a:rPr lang="en-US">
                <a:solidFill>
                  <a:prstClr val="white"/>
                </a:solidFill>
              </a:rPr>
              <a:pPr eaLnBrk="1" hangingPunct="1">
                <a:defRPr/>
              </a:pPr>
              <a:t>10/2/2017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fld id="{B4511AA2-99FE-4BFE-B934-C050D2B58355}" type="slidenum">
              <a:rPr lang="en-US">
                <a:solidFill>
                  <a:prstClr val="white"/>
                </a:solidFill>
              </a:rPr>
              <a:pPr eaLnBrk="1" hangingPunct="1">
                <a:defRPr/>
              </a:pPr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eaLnBrk="1" fontAlgn="auto" hangingPunct="1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 RI-261323</a:t>
            </a:r>
          </a:p>
        </p:txBody>
      </p:sp>
    </p:spTree>
    <p:extLst>
      <p:ext uri="{BB962C8B-B14F-4D97-AF65-F5344CB8AC3E}">
        <p14:creationId xmlns:p14="http://schemas.microsoft.com/office/powerpoint/2010/main" val="400401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1295726"/>
            <a:ext cx="7315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014" y="2133600"/>
            <a:ext cx="72993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1338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E8BDF755-451F-4090-A6B0-078AF2BF78CC}" type="slidenum">
              <a:rPr lang="fi-FI">
                <a:solidFill>
                  <a:prstClr val="black"/>
                </a:solidFill>
                <a:ea typeface="ＭＳ Ｐゴシック" pitchFamily="34" charset="-128"/>
              </a:rPr>
              <a:pPr eaLnBrk="1" hangingPunct="1">
                <a:defRPr/>
              </a:pPr>
              <a:t>‹nr.›</a:t>
            </a:fld>
            <a:endParaRPr lang="fi-FI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9" name="Picture 25" descr="Prace_ppt_etusivu_ylapalkki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1296006"/>
            <a:ext cx="7315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014" y="2133600"/>
            <a:ext cx="72993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1338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E8BDF755-451F-4090-A6B0-078AF2BF78CC}" type="slidenum">
              <a:rPr lang="fi-FI">
                <a:solidFill>
                  <a:prstClr val="black"/>
                </a:solidFill>
                <a:ea typeface="ＭＳ Ｐゴシック" pitchFamily="34" charset="-128"/>
              </a:rPr>
              <a:pPr eaLnBrk="1" hangingPunct="1">
                <a:defRPr/>
              </a:pPr>
              <a:t>‹nr.›</a:t>
            </a:fld>
            <a:endParaRPr lang="fi-FI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9" name="Picture 25" descr="Prace_ppt_etusivu_ylapalkki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2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1296002"/>
            <a:ext cx="7315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014" y="2133600"/>
            <a:ext cx="72993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1338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E8BDF755-451F-4090-A6B0-078AF2BF78CC}" type="slidenum">
              <a:rPr lang="fi-FI">
                <a:solidFill>
                  <a:prstClr val="black"/>
                </a:solidFill>
                <a:ea typeface="ＭＳ Ｐゴシック" pitchFamily="34" charset="-128"/>
              </a:rPr>
              <a:pPr eaLnBrk="1" hangingPunct="1">
                <a:defRPr/>
              </a:pPr>
              <a:t>‹nr.›</a:t>
            </a:fld>
            <a:endParaRPr lang="fi-FI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9" name="Picture 25" descr="Prace_ppt_etusivu_ylapalkki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9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582256"/>
            <a:ext cx="21336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eaLnBrk="1" hangingPunct="1"/>
            <a:fld id="{64EBA80A-4112-4BA9-B800-37572C77689E}" type="datetime1">
              <a:rPr lang="en-US" b="1" smtClean="0">
                <a:solidFill>
                  <a:prstClr val="white"/>
                </a:solidFill>
                <a:ea typeface="ＭＳ Ｐゴシック" charset="0"/>
              </a:rPr>
              <a:pPr eaLnBrk="1" hangingPunct="1"/>
              <a:t>10/2/2017</a:t>
            </a:fld>
            <a:endParaRPr lang="it-IT" b="1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eaLnBrk="1" hangingPunct="1"/>
            <a:endParaRPr lang="it-IT" b="1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hangingPunct="1"/>
            <a:fld id="{71C0F629-AAE2-4D89-A943-A142615EC9B5}" type="slidenum">
              <a:rPr lang="it-IT" b="1" smtClean="0">
                <a:solidFill>
                  <a:prstClr val="white"/>
                </a:solidFill>
                <a:ea typeface="ＭＳ Ｐゴシック" charset="0"/>
              </a:rPr>
              <a:pPr eaLnBrk="1" hangingPunct="1"/>
              <a:t>‹nr.›</a:t>
            </a:fld>
            <a:endParaRPr lang="it-IT" b="1">
              <a:solidFill>
                <a:prstClr val="white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71332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otsake2pt_pieni_PP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29388"/>
            <a:ext cx="9144000" cy="32861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1646" y="274639"/>
            <a:ext cx="65019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1646" y="1412876"/>
            <a:ext cx="7299081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1704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eaLnBrk="1" hangingPunct="1"/>
            <a:fld id="{8102AEC9-A2D7-40FF-9746-BFA0A9E5E929}" type="slidenum">
              <a:rPr lang="fi-FI">
                <a:solidFill>
                  <a:srgbClr val="000000"/>
                </a:solidFill>
              </a:rPr>
              <a:pPr algn="r" eaLnBrk="1" hangingPunct="1"/>
              <a:t>‹nr.›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1045" name="Picture 21" descr="ylapalkki2_PP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-76200"/>
            <a:ext cx="9141069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027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1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 smtClean="0"/>
              <a:t>The e-Infrastructure Commons</a:t>
            </a:r>
            <a:endParaRPr lang="en-US" sz="2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016" y="1412876"/>
            <a:ext cx="7659584" cy="4928547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e-IRG Infrastructure Commons; </a:t>
            </a:r>
          </a:p>
          <a:p>
            <a:pPr marL="0" indent="0" algn="ctr">
              <a:buNone/>
            </a:pPr>
            <a:r>
              <a:rPr lang="en-US" sz="2000" dirty="0" smtClean="0"/>
              <a:t>interoperability and integration: lessons learnt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err="1" smtClean="0"/>
              <a:t>Arjen</a:t>
            </a:r>
            <a:r>
              <a:rPr lang="en-US" sz="2000" dirty="0" smtClean="0"/>
              <a:t> van Rijn</a:t>
            </a:r>
          </a:p>
          <a:p>
            <a:pPr marL="0" indent="0" algn="ctr">
              <a:buNone/>
            </a:pPr>
            <a:r>
              <a:rPr lang="en-US" sz="2000" dirty="0" err="1" smtClean="0"/>
              <a:t>Nikhef</a:t>
            </a:r>
            <a:r>
              <a:rPr lang="en-US" sz="2000" dirty="0" smtClean="0"/>
              <a:t> (</a:t>
            </a:r>
            <a:r>
              <a:rPr lang="en-US" sz="2000" dirty="0" smtClean="0"/>
              <a:t>N</a:t>
            </a:r>
            <a:r>
              <a:rPr lang="en-US" sz="2000" dirty="0" smtClean="0"/>
              <a:t>ational Institute for Subatomic Physics) </a:t>
            </a:r>
          </a:p>
          <a:p>
            <a:pPr marL="0" indent="0" algn="ctr">
              <a:buNone/>
            </a:pPr>
            <a:r>
              <a:rPr lang="en-US" sz="2000" dirty="0" smtClean="0"/>
              <a:t>e-IRG </a:t>
            </a:r>
            <a:r>
              <a:rPr lang="en-US" sz="2000" dirty="0" smtClean="0"/>
              <a:t>delegate (</a:t>
            </a:r>
            <a:r>
              <a:rPr lang="en-US" sz="2000" dirty="0" smtClean="0"/>
              <a:t>NL, SURF</a:t>
            </a:r>
            <a:r>
              <a:rPr lang="en-US" sz="2000" dirty="0" smtClean="0"/>
              <a:t>)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err="1" smtClean="0"/>
              <a:t>EOSCpilot</a:t>
            </a:r>
            <a:r>
              <a:rPr lang="en-US" sz="2000" dirty="0" smtClean="0"/>
              <a:t> Governance Development Forum workshop</a:t>
            </a:r>
          </a:p>
          <a:p>
            <a:pPr marL="0" indent="0" algn="ctr">
              <a:buNone/>
            </a:pPr>
            <a:r>
              <a:rPr lang="en-US" sz="2000" dirty="0" smtClean="0"/>
              <a:t>3 October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85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10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 smtClean="0"/>
              <a:t>e-Infrastructure organizations: team up!</a:t>
            </a:r>
            <a:endParaRPr lang="en-US" sz="2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18" y="1412876"/>
            <a:ext cx="7543210" cy="4824413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e-IRG Roadmap 2016: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“Convergence amongst the European e-Infrastructure organizations is taking place, but progress is too slow.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e-IRG concludes that a </a:t>
            </a:r>
            <a:r>
              <a:rPr lang="en-US" sz="1800" i="1" dirty="0" smtClean="0"/>
              <a:t>coordination platform</a:t>
            </a:r>
            <a:r>
              <a:rPr lang="en-US" sz="1800" dirty="0" smtClean="0"/>
              <a:t> among all stakeholders inline with the Commons … is needed. One of the proposed solutions … could be the introduction of </a:t>
            </a:r>
            <a:r>
              <a:rPr lang="en-US" sz="1800" i="1" dirty="0" smtClean="0"/>
              <a:t>interoperable </a:t>
            </a:r>
            <a:r>
              <a:rPr lang="en-US" sz="1800" i="1" dirty="0" smtClean="0"/>
              <a:t>services catalogue.</a:t>
            </a:r>
            <a:r>
              <a:rPr lang="en-US" sz="1800" dirty="0" smtClean="0"/>
              <a:t> </a:t>
            </a:r>
            <a:r>
              <a:rPr lang="en-US" sz="1800" dirty="0" smtClean="0"/>
              <a:t>[…] Preferably this coordination platform is built up from </a:t>
            </a:r>
            <a:r>
              <a:rPr lang="en-US" sz="1800" i="1" dirty="0" smtClean="0"/>
              <a:t>strong national building blocks.”</a:t>
            </a:r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</p:txBody>
      </p:sp>
      <p:pic>
        <p:nvPicPr>
          <p:cNvPr id="5" name="Afbeelding 4" descr="e_infracentral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262" y="4962371"/>
            <a:ext cx="3448050" cy="7334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16" y="4624138"/>
            <a:ext cx="3288347" cy="16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11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National governments and funding </a:t>
            </a:r>
            <a:r>
              <a:rPr lang="en-US" sz="2800" dirty="0" smtClean="0"/>
              <a:t>agencies</a:t>
            </a:r>
            <a:endParaRPr lang="en-US" sz="28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17" y="1636361"/>
            <a:ext cx="7623957" cy="446970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e-IRG Roadmap 2016:</a:t>
            </a:r>
          </a:p>
          <a:p>
            <a:pPr marL="0" indent="0">
              <a:buNone/>
            </a:pPr>
            <a:endParaRPr lang="en-US" sz="1500" i="1" dirty="0" smtClean="0"/>
          </a:p>
          <a:p>
            <a:r>
              <a:rPr lang="en-US" sz="1800" i="1" dirty="0" smtClean="0"/>
              <a:t>e-IRG recommends strongly, that e-Infrastructure coordination and consolidation on the national level is embraced in full force in every European country. A strong European e-Infrastructure is dependent on strong national building blocks.</a:t>
            </a:r>
          </a:p>
          <a:p>
            <a:pPr marL="0" indent="0">
              <a:buNone/>
            </a:pPr>
            <a:r>
              <a:rPr lang="en-US" sz="1500" i="1" dirty="0" smtClean="0"/>
              <a:t> </a:t>
            </a:r>
          </a:p>
          <a:p>
            <a:r>
              <a:rPr lang="en-US" sz="1800" i="1" dirty="0" smtClean="0"/>
              <a:t>e-IRG supports strongly that national e-Infrastructure funding and governance mechanisms are </a:t>
            </a:r>
            <a:r>
              <a:rPr lang="en-US" sz="1800" i="1" dirty="0" err="1" smtClean="0"/>
              <a:t>analysed</a:t>
            </a:r>
            <a:r>
              <a:rPr lang="en-US" sz="1800" i="1" dirty="0" smtClean="0"/>
              <a:t>, so that best practices can be identified, which can contribute to more specific recommendations to national governments and funding bodies.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9712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12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 smtClean="0"/>
              <a:t>National governments: strong building blocks!</a:t>
            </a:r>
            <a:endParaRPr lang="en-US" sz="2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18" y="1412876"/>
            <a:ext cx="7543210" cy="48244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</a:t>
            </a:r>
            <a:r>
              <a:rPr lang="en-US" sz="2000" dirty="0" smtClean="0"/>
              <a:t>-IRG Roadmap 2016: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“e-IRG </a:t>
            </a:r>
            <a:r>
              <a:rPr lang="en-US" sz="2000" dirty="0"/>
              <a:t>believes, that the funding system must facilitate the right incentive structure to reach the ideal situation, believed to be consisting at least of a balanced mix of: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base </a:t>
            </a:r>
            <a:r>
              <a:rPr lang="en-US" sz="2000" dirty="0"/>
              <a:t>funding for the innovation of the (national) e-Infrastructure;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funding </a:t>
            </a:r>
            <a:r>
              <a:rPr lang="en-US" sz="2000" dirty="0"/>
              <a:t>by users derived from service delivery by the providers;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top </a:t>
            </a:r>
            <a:r>
              <a:rPr lang="en-US" sz="2000" dirty="0"/>
              <a:t>up funding based on (national) priorities for (demanding and well </a:t>
            </a:r>
            <a:r>
              <a:rPr lang="en-US" sz="2000" dirty="0" smtClean="0"/>
              <a:t>organized</a:t>
            </a:r>
            <a:r>
              <a:rPr lang="en-US" sz="2000" dirty="0"/>
              <a:t>) research communities</a:t>
            </a:r>
            <a:r>
              <a:rPr lang="en-US" sz="2000" dirty="0" smtClean="0"/>
              <a:t>;”</a:t>
            </a:r>
          </a:p>
        </p:txBody>
      </p:sp>
    </p:spTree>
    <p:extLst>
      <p:ext uri="{BB962C8B-B14F-4D97-AF65-F5344CB8AC3E}">
        <p14:creationId xmlns:p14="http://schemas.microsoft.com/office/powerpoint/2010/main" val="14788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F8EB-B8AE-449A-B27A-02AD17A1210F}" type="slidenum">
              <a:rPr lang="fi-FI" smtClean="0">
                <a:solidFill>
                  <a:srgbClr val="000000"/>
                </a:solidFill>
              </a:rPr>
              <a:pPr/>
              <a:t>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ounded Rectangle 50"/>
          <p:cNvSpPr/>
          <p:nvPr/>
        </p:nvSpPr>
        <p:spPr>
          <a:xfrm>
            <a:off x="0" y="2362525"/>
            <a:ext cx="1288862" cy="324826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sz="1100">
                <a:solidFill>
                  <a:prstClr val="black"/>
                </a:solidFill>
                <a:latin typeface="Arial"/>
              </a:rPr>
              <a:t>Grants + guidelines</a:t>
            </a:r>
          </a:p>
        </p:txBody>
      </p:sp>
      <p:sp>
        <p:nvSpPr>
          <p:cNvPr id="4" name="Right Arrow 51"/>
          <p:cNvSpPr/>
          <p:nvPr/>
        </p:nvSpPr>
        <p:spPr>
          <a:xfrm>
            <a:off x="1383520" y="3595840"/>
            <a:ext cx="2649030" cy="89665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b="1" dirty="0" smtClean="0">
                <a:solidFill>
                  <a:prstClr val="black"/>
                </a:solidFill>
                <a:latin typeface="Arial"/>
              </a:rPr>
              <a:t>Dutch</a:t>
            </a:r>
            <a:endParaRPr lang="nl-NL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ight Arrow 52"/>
          <p:cNvSpPr/>
          <p:nvPr/>
        </p:nvSpPr>
        <p:spPr>
          <a:xfrm>
            <a:off x="1383260" y="4578357"/>
            <a:ext cx="2650905" cy="95522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b="1" dirty="0" err="1" smtClean="0">
                <a:solidFill>
                  <a:prstClr val="black"/>
                </a:solidFill>
                <a:latin typeface="Arial"/>
              </a:rPr>
              <a:t>Institutional</a:t>
            </a:r>
            <a:endParaRPr lang="nl-NL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881" y="3731684"/>
            <a:ext cx="709250" cy="313638"/>
          </a:xfrm>
          <a:prstGeom prst="rect">
            <a:avLst/>
          </a:prstGeom>
        </p:spPr>
      </p:pic>
      <p:pic>
        <p:nvPicPr>
          <p:cNvPr id="7" name="Picture 54" descr="surf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824" y="3731684"/>
            <a:ext cx="628169" cy="321623"/>
          </a:xfrm>
          <a:prstGeom prst="rect">
            <a:avLst/>
          </a:prstGeom>
        </p:spPr>
      </p:pic>
      <p:pic>
        <p:nvPicPr>
          <p:cNvPr id="8" name="Picture 5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195" y="4130220"/>
            <a:ext cx="809169" cy="238877"/>
          </a:xfrm>
          <a:prstGeom prst="rect">
            <a:avLst/>
          </a:prstGeom>
        </p:spPr>
      </p:pic>
      <p:pic>
        <p:nvPicPr>
          <p:cNvPr id="9" name="Picture 5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982" y="4317787"/>
            <a:ext cx="409909" cy="101838"/>
          </a:xfrm>
          <a:prstGeom prst="rect">
            <a:avLst/>
          </a:prstGeom>
        </p:spPr>
      </p:pic>
      <p:pic>
        <p:nvPicPr>
          <p:cNvPr id="10" name="Picture 5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598" y="4130220"/>
            <a:ext cx="886289" cy="137409"/>
          </a:xfrm>
          <a:prstGeom prst="rect">
            <a:avLst/>
          </a:prstGeom>
        </p:spPr>
      </p:pic>
      <p:sp>
        <p:nvSpPr>
          <p:cNvPr id="11" name="Right Arrow 58"/>
          <p:cNvSpPr/>
          <p:nvPr/>
        </p:nvSpPr>
        <p:spPr>
          <a:xfrm>
            <a:off x="1383259" y="2491328"/>
            <a:ext cx="2650906" cy="92175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b="1" dirty="0" smtClean="0">
                <a:solidFill>
                  <a:prstClr val="black"/>
                </a:solidFill>
                <a:latin typeface="Arial"/>
              </a:rPr>
              <a:t>International</a:t>
            </a:r>
            <a:endParaRPr lang="nl-NL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2" name="Picture 5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367" y="2799523"/>
            <a:ext cx="736600" cy="449146"/>
          </a:xfrm>
          <a:prstGeom prst="rect">
            <a:avLst/>
          </a:prstGeom>
        </p:spPr>
      </p:pic>
      <p:pic>
        <p:nvPicPr>
          <p:cNvPr id="13" name="Picture 6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499" y="2664698"/>
            <a:ext cx="914571" cy="623641"/>
          </a:xfrm>
          <a:prstGeom prst="rect">
            <a:avLst/>
          </a:prstGeom>
        </p:spPr>
      </p:pic>
      <p:pic>
        <p:nvPicPr>
          <p:cNvPr id="14" name="Picture 6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233" y="2721602"/>
            <a:ext cx="716309" cy="402924"/>
          </a:xfrm>
          <a:prstGeom prst="rect">
            <a:avLst/>
          </a:prstGeom>
        </p:spPr>
      </p:pic>
      <p:cxnSp>
        <p:nvCxnSpPr>
          <p:cNvPr id="15" name="Straight Connector 62"/>
          <p:cNvCxnSpPr/>
          <p:nvPr/>
        </p:nvCxnSpPr>
        <p:spPr>
          <a:xfrm flipH="1">
            <a:off x="1288862" y="5610791"/>
            <a:ext cx="792759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63"/>
          <p:cNvCxnSpPr/>
          <p:nvPr/>
        </p:nvCxnSpPr>
        <p:spPr>
          <a:xfrm flipH="1">
            <a:off x="1288862" y="4637991"/>
            <a:ext cx="792759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4"/>
          <p:cNvCxnSpPr/>
          <p:nvPr/>
        </p:nvCxnSpPr>
        <p:spPr>
          <a:xfrm flipH="1">
            <a:off x="1288862" y="3571191"/>
            <a:ext cx="792759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6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3984683"/>
            <a:ext cx="986554" cy="500380"/>
          </a:xfrm>
          <a:prstGeom prst="rect">
            <a:avLst/>
          </a:prstGeom>
        </p:spPr>
      </p:pic>
      <p:pic>
        <p:nvPicPr>
          <p:cNvPr id="19" name="Picture 6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" y="4605674"/>
            <a:ext cx="1186180" cy="303708"/>
          </a:xfrm>
          <a:prstGeom prst="rect">
            <a:avLst/>
          </a:prstGeom>
        </p:spPr>
      </p:pic>
      <p:pic>
        <p:nvPicPr>
          <p:cNvPr id="20" name="Picture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79" y="2839399"/>
            <a:ext cx="1168783" cy="808635"/>
          </a:xfrm>
          <a:prstGeom prst="rect">
            <a:avLst/>
          </a:prstGeom>
        </p:spPr>
      </p:pic>
      <p:pic>
        <p:nvPicPr>
          <p:cNvPr id="21" name="Picture 6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767" y="3742276"/>
            <a:ext cx="857797" cy="202440"/>
          </a:xfrm>
          <a:prstGeom prst="rect">
            <a:avLst/>
          </a:prstGeom>
        </p:spPr>
      </p:pic>
      <p:pic>
        <p:nvPicPr>
          <p:cNvPr id="22" name="Picture 6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195" y="4783783"/>
            <a:ext cx="1102183" cy="288336"/>
          </a:xfrm>
          <a:prstGeom prst="rect">
            <a:avLst/>
          </a:prstGeom>
        </p:spPr>
      </p:pic>
      <p:pic>
        <p:nvPicPr>
          <p:cNvPr id="23" name="Picture 7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77" y="5034460"/>
            <a:ext cx="566616" cy="566616"/>
          </a:xfrm>
          <a:prstGeom prst="rect">
            <a:avLst/>
          </a:prstGeom>
        </p:spPr>
      </p:pic>
      <p:pic>
        <p:nvPicPr>
          <p:cNvPr id="24" name="Picture 7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788" y="4849652"/>
            <a:ext cx="288336" cy="288336"/>
          </a:xfrm>
          <a:prstGeom prst="rect">
            <a:avLst/>
          </a:prstGeom>
        </p:spPr>
      </p:pic>
      <p:pic>
        <p:nvPicPr>
          <p:cNvPr id="25" name="Picture 7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996" y="5151967"/>
            <a:ext cx="905146" cy="309793"/>
          </a:xfrm>
          <a:prstGeom prst="rect">
            <a:avLst/>
          </a:prstGeom>
        </p:spPr>
      </p:pic>
      <p:pic>
        <p:nvPicPr>
          <p:cNvPr id="26" name="Picture 7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076" y="5222882"/>
            <a:ext cx="707112" cy="253146"/>
          </a:xfrm>
          <a:prstGeom prst="rect">
            <a:avLst/>
          </a:prstGeom>
        </p:spPr>
      </p:pic>
      <p:pic>
        <p:nvPicPr>
          <p:cNvPr id="27" name="Picture 74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993" y="3818249"/>
            <a:ext cx="883768" cy="289876"/>
          </a:xfrm>
          <a:prstGeom prst="rect">
            <a:avLst/>
          </a:prstGeom>
        </p:spPr>
      </p:pic>
      <p:pic>
        <p:nvPicPr>
          <p:cNvPr id="28" name="Picture 75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257" y="4252141"/>
            <a:ext cx="1070808" cy="284709"/>
          </a:xfrm>
          <a:prstGeom prst="rect">
            <a:avLst/>
          </a:prstGeom>
        </p:spPr>
      </p:pic>
      <p:pic>
        <p:nvPicPr>
          <p:cNvPr id="29" name="Picture 76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887" y="3288339"/>
            <a:ext cx="845270" cy="256685"/>
          </a:xfrm>
          <a:prstGeom prst="rect">
            <a:avLst/>
          </a:prstGeom>
        </p:spPr>
      </p:pic>
      <p:pic>
        <p:nvPicPr>
          <p:cNvPr id="30" name="Picture 77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769" y="3170578"/>
            <a:ext cx="316426" cy="356993"/>
          </a:xfrm>
          <a:prstGeom prst="rect">
            <a:avLst/>
          </a:prstGeom>
        </p:spPr>
      </p:pic>
      <p:pic>
        <p:nvPicPr>
          <p:cNvPr id="31" name="Picture 78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61" y="2937501"/>
            <a:ext cx="937947" cy="506794"/>
          </a:xfrm>
          <a:prstGeom prst="rect">
            <a:avLst/>
          </a:prstGeom>
        </p:spPr>
      </p:pic>
      <p:pic>
        <p:nvPicPr>
          <p:cNvPr id="32" name="Picture 79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746" y="2957809"/>
            <a:ext cx="661015" cy="497840"/>
          </a:xfrm>
          <a:prstGeom prst="rect">
            <a:avLst/>
          </a:prstGeom>
        </p:spPr>
      </p:pic>
      <p:sp>
        <p:nvSpPr>
          <p:cNvPr id="33" name="TextBox 80"/>
          <p:cNvSpPr txBox="1"/>
          <p:nvPr/>
        </p:nvSpPr>
        <p:spPr>
          <a:xfrm>
            <a:off x="7395697" y="4828102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prstClr val="black"/>
                </a:solidFill>
                <a:latin typeface="Arial"/>
              </a:rPr>
              <a:t>RUG Lifelines</a:t>
            </a:r>
          </a:p>
          <a:p>
            <a:r>
              <a:rPr lang="en-GB" sz="1200">
                <a:solidFill>
                  <a:prstClr val="black"/>
                </a:solidFill>
                <a:latin typeface="Arial"/>
              </a:rPr>
              <a:t>LUMC Shark Cluster</a:t>
            </a:r>
          </a:p>
          <a:p>
            <a:r>
              <a:rPr lang="en-GB" sz="1200">
                <a:solidFill>
                  <a:prstClr val="black"/>
                </a:solidFill>
                <a:latin typeface="Arial"/>
              </a:rPr>
              <a:t>VUMC NCAGRID</a:t>
            </a:r>
          </a:p>
        </p:txBody>
      </p:sp>
      <p:cxnSp>
        <p:nvCxnSpPr>
          <p:cNvPr id="34" name="Straight Connector 81"/>
          <p:cNvCxnSpPr/>
          <p:nvPr/>
        </p:nvCxnSpPr>
        <p:spPr>
          <a:xfrm flipV="1">
            <a:off x="7292463" y="2664699"/>
            <a:ext cx="0" cy="2936377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88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34" y="4993820"/>
            <a:ext cx="777237" cy="565051"/>
          </a:xfrm>
          <a:prstGeom prst="rect">
            <a:avLst/>
          </a:prstGeom>
        </p:spPr>
      </p:pic>
      <p:pic>
        <p:nvPicPr>
          <p:cNvPr id="36" name="Picture 89" descr="Screen Shot 2015-02-23 at 16.38.32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982" y="4485063"/>
            <a:ext cx="946239" cy="261311"/>
          </a:xfrm>
          <a:prstGeom prst="rect">
            <a:avLst/>
          </a:prstGeom>
        </p:spPr>
      </p:pic>
      <p:pic>
        <p:nvPicPr>
          <p:cNvPr id="37" name="Picture 90" descr="Screen Shot 2015-02-23 at 16.38.03.pn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851" y="4461351"/>
            <a:ext cx="646354" cy="285024"/>
          </a:xfrm>
          <a:prstGeom prst="rect">
            <a:avLst/>
          </a:prstGeom>
        </p:spPr>
      </p:pic>
      <p:pic>
        <p:nvPicPr>
          <p:cNvPr id="38" name="Picture 91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259" y="4753677"/>
            <a:ext cx="314033" cy="480286"/>
          </a:xfrm>
          <a:prstGeom prst="rect">
            <a:avLst/>
          </a:prstGeom>
        </p:spPr>
      </p:pic>
      <p:sp>
        <p:nvSpPr>
          <p:cNvPr id="39" name="TextBox 92"/>
          <p:cNvSpPr txBox="1"/>
          <p:nvPr/>
        </p:nvSpPr>
        <p:spPr>
          <a:xfrm>
            <a:off x="7313868" y="2644115"/>
            <a:ext cx="20128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solidFill>
                  <a:prstClr val="black"/>
                </a:solidFill>
                <a:latin typeface="Arial"/>
              </a:rPr>
              <a:t>Examples from the life sciences</a:t>
            </a:r>
            <a:endParaRPr lang="en-GB" sz="7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0" name="Picture 93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601" y="3172021"/>
            <a:ext cx="535916" cy="371750"/>
          </a:xfrm>
          <a:prstGeom prst="rect">
            <a:avLst/>
          </a:prstGeom>
        </p:spPr>
      </p:pic>
      <p:pic>
        <p:nvPicPr>
          <p:cNvPr id="41" name="Picture 94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929" y="3748705"/>
            <a:ext cx="431428" cy="431428"/>
          </a:xfrm>
          <a:prstGeom prst="rect">
            <a:avLst/>
          </a:prstGeom>
        </p:spPr>
      </p:pic>
      <p:sp>
        <p:nvSpPr>
          <p:cNvPr id="42" name="Rounded Rectangle 2"/>
          <p:cNvSpPr/>
          <p:nvPr/>
        </p:nvSpPr>
        <p:spPr>
          <a:xfrm>
            <a:off x="4102498" y="2362525"/>
            <a:ext cx="5486595" cy="3390575"/>
          </a:xfrm>
          <a:prstGeom prst="roundRect">
            <a:avLst>
              <a:gd name="adj" fmla="val 5070"/>
            </a:avLst>
          </a:prstGeom>
          <a:solidFill>
            <a:schemeClr val="bg1">
              <a:lumMod val="65000"/>
              <a:alpha val="34000"/>
            </a:schemeClr>
          </a:solidFill>
          <a:ln>
            <a:noFill/>
          </a:ln>
          <a:effectLst>
            <a:outerShdw blurRad="50800" dist="50800" dir="5400000" algn="ctr" rotWithShape="0">
              <a:schemeClr val="bg2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8"/>
          <p:cNvSpPr txBox="1"/>
          <p:nvPr/>
        </p:nvSpPr>
        <p:spPr>
          <a:xfrm>
            <a:off x="1728477" y="2183551"/>
            <a:ext cx="1959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Research infrastructure</a:t>
            </a:r>
            <a:endParaRPr lang="en-GB" sz="1400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51521" y="274641"/>
            <a:ext cx="7311582" cy="7778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2600" kern="0" dirty="0" smtClean="0"/>
              <a:t>National context (NL) – </a:t>
            </a:r>
          </a:p>
          <a:p>
            <a:pPr eaLnBrk="1" hangingPunct="1"/>
            <a:r>
              <a:rPr lang="sv-SE" sz="2600" kern="0" dirty="0" smtClean="0"/>
              <a:t>e-infrastructure landscape</a:t>
            </a:r>
            <a:endParaRPr lang="en-US" sz="2600" kern="0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913099" y="1456333"/>
            <a:ext cx="4932696" cy="3751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1800" kern="0" dirty="0" smtClean="0"/>
              <a:t>National building block: pivotal role!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4244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 smtClean="0"/>
              <a:t>National context (NL) – S4R</a:t>
            </a:r>
            <a:endParaRPr lang="en-US" sz="2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18" y="1478561"/>
            <a:ext cx="7543210" cy="4824413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186" y="1626771"/>
            <a:ext cx="5516814" cy="345977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2618" y="1626772"/>
            <a:ext cx="2992530" cy="1096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BB04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SURF support4research (S4R)</a:t>
            </a:r>
            <a:endParaRPr lang="en-GB" sz="1800" b="1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7" name="Content Placeholder 3" descr="illuResearch.jpg"/>
          <p:cNvPicPr>
            <a:picLocks noGrp="1"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23535"/>
            <a:ext cx="3704710" cy="3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15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 smtClean="0"/>
              <a:t>National context (NL) – research funding</a:t>
            </a:r>
            <a:endParaRPr lang="en-US" sz="2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374" y="1525589"/>
            <a:ext cx="461544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Goal</a:t>
            </a:r>
          </a:p>
          <a:p>
            <a:r>
              <a:rPr lang="en-US" sz="1800" dirty="0" smtClean="0"/>
              <a:t>Help shape e-infrastructure requirements and </a:t>
            </a:r>
            <a:r>
              <a:rPr lang="en-US" sz="1800" b="1" dirty="0" smtClean="0"/>
              <a:t>funding</a:t>
            </a:r>
            <a:r>
              <a:rPr lang="en-US" sz="1800" dirty="0" smtClean="0"/>
              <a:t> at the proposal stage of research projects;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Activities</a:t>
            </a:r>
          </a:p>
          <a:p>
            <a:r>
              <a:rPr lang="en-US" sz="1800" dirty="0" smtClean="0"/>
              <a:t>Presented SURF services during Netherlands </a:t>
            </a:r>
            <a:r>
              <a:rPr lang="en-US" sz="1800" dirty="0" err="1" smtClean="0"/>
              <a:t>eScience</a:t>
            </a:r>
            <a:r>
              <a:rPr lang="en-US" sz="1800" dirty="0" smtClean="0"/>
              <a:t> Center call information sessions;</a:t>
            </a:r>
          </a:p>
          <a:p>
            <a:r>
              <a:rPr lang="en-US" sz="1800" dirty="0" smtClean="0"/>
              <a:t>Organized first national e-infrastructure session for NWO Roadmap proposers (i.e.  Large Research Infrastructures);</a:t>
            </a:r>
          </a:p>
          <a:p>
            <a:r>
              <a:rPr lang="en-US" sz="1800" dirty="0" smtClean="0"/>
              <a:t>Assigned points of contact to projects;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Impact</a:t>
            </a:r>
          </a:p>
          <a:p>
            <a:r>
              <a:rPr lang="en-US" sz="1800" dirty="0" smtClean="0"/>
              <a:t>Alignment of e-infrastructure needs early in the project planning phase</a:t>
            </a:r>
          </a:p>
          <a:p>
            <a:endParaRPr lang="en-US" sz="1800" dirty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511" y="4005793"/>
            <a:ext cx="4342489" cy="243034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423" y="1425376"/>
            <a:ext cx="2100365" cy="1779940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689" y="1425376"/>
            <a:ext cx="2095734" cy="17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/>
              <a:t>National context (NL) </a:t>
            </a:r>
            <a:r>
              <a:rPr lang="sv-SE" sz="2600" dirty="0" smtClean="0"/>
              <a:t>– some lessons learnt</a:t>
            </a:r>
            <a:endParaRPr lang="en-US" sz="2600" dirty="0"/>
          </a:p>
        </p:txBody>
      </p:sp>
      <p:sp>
        <p:nvSpPr>
          <p:cNvPr id="3" name="Rechthoek 2"/>
          <p:cNvSpPr/>
          <p:nvPr/>
        </p:nvSpPr>
        <p:spPr>
          <a:xfrm>
            <a:off x="403123" y="1278194"/>
            <a:ext cx="80329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All </a:t>
            </a:r>
            <a:r>
              <a:rPr lang="en-US" sz="1800" dirty="0"/>
              <a:t>visited institutes are implementing research support</a:t>
            </a:r>
          </a:p>
          <a:p>
            <a:pPr lvl="1"/>
            <a:r>
              <a:rPr lang="en-US" sz="1400" dirty="0"/>
              <a:t>Institutes often uncertain where to start</a:t>
            </a:r>
          </a:p>
          <a:p>
            <a:pPr lvl="1"/>
            <a:r>
              <a:rPr lang="en-US" sz="1400" dirty="0"/>
              <a:t>Institutes asking for input, both from peers at other institutes and from SURF</a:t>
            </a:r>
          </a:p>
          <a:p>
            <a:pPr lvl="1"/>
            <a:r>
              <a:rPr lang="en-US" sz="1400" dirty="0"/>
              <a:t>Degrees of funding and proficiency vary</a:t>
            </a:r>
          </a:p>
          <a:p>
            <a:endParaRPr lang="en-US" sz="1800" dirty="0" smtClean="0"/>
          </a:p>
          <a:p>
            <a:r>
              <a:rPr lang="en-US" sz="1800" dirty="0" smtClean="0"/>
              <a:t>Most </a:t>
            </a:r>
            <a:r>
              <a:rPr lang="en-US" sz="1800" dirty="0"/>
              <a:t>local ICT groups want to be involved in e-infrastructure support</a:t>
            </a:r>
          </a:p>
          <a:p>
            <a:pPr lvl="1"/>
            <a:r>
              <a:rPr lang="en-US" sz="1400" dirty="0"/>
              <a:t>Stick to ‘local first’ principle</a:t>
            </a:r>
          </a:p>
          <a:p>
            <a:pPr lvl="1"/>
            <a:r>
              <a:rPr lang="en-US" sz="1400" dirty="0"/>
              <a:t>Institutes with own e-infrastructure see a role for themselves on the (inter-)national </a:t>
            </a:r>
            <a:r>
              <a:rPr lang="en-US" sz="1400" dirty="0" smtClean="0"/>
              <a:t>level</a:t>
            </a:r>
          </a:p>
          <a:p>
            <a:pPr lvl="1"/>
            <a:r>
              <a:rPr lang="en-US" sz="1400" dirty="0" smtClean="0"/>
              <a:t>Federating resources might be the practical solution …</a:t>
            </a:r>
            <a:endParaRPr lang="en-US" sz="1400" dirty="0"/>
          </a:p>
          <a:p>
            <a:endParaRPr lang="en-US" sz="1800" dirty="0" smtClean="0"/>
          </a:p>
          <a:p>
            <a:r>
              <a:rPr lang="en-US" sz="1800" dirty="0" smtClean="0"/>
              <a:t>People </a:t>
            </a:r>
            <a:r>
              <a:rPr lang="en-US" sz="1800" dirty="0"/>
              <a:t>want one point of contact for all e-infrastructure services</a:t>
            </a:r>
          </a:p>
          <a:p>
            <a:pPr lvl="1"/>
            <a:r>
              <a:rPr lang="en-US" sz="1400" dirty="0"/>
              <a:t>Viable alternative: no-wrong-door policy</a:t>
            </a:r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perceived value of (inter-)national e-infrastructure providers is in expertise, not in machines</a:t>
            </a:r>
          </a:p>
          <a:p>
            <a:endParaRPr lang="en-US" sz="1800" dirty="0" smtClean="0"/>
          </a:p>
          <a:p>
            <a:r>
              <a:rPr lang="en-US" sz="1800" dirty="0" smtClean="0"/>
              <a:t>Training </a:t>
            </a:r>
            <a:r>
              <a:rPr lang="en-US" sz="1800" dirty="0"/>
              <a:t>is required, both for research supporters and scientists</a:t>
            </a:r>
          </a:p>
          <a:p>
            <a:pPr lvl="1"/>
            <a:r>
              <a:rPr lang="en-US" sz="1400" dirty="0"/>
              <a:t>e-infrastructure related</a:t>
            </a:r>
          </a:p>
          <a:p>
            <a:pPr lvl="1"/>
            <a:r>
              <a:rPr lang="en-US" sz="1400" dirty="0"/>
              <a:t>Generic ICT skills (basic programming, version control, Unix proficiency, </a:t>
            </a:r>
            <a:r>
              <a:rPr lang="en-US" sz="1400" i="1" dirty="0"/>
              <a:t>etc</a:t>
            </a:r>
            <a:r>
              <a:rPr lang="en-US" sz="14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476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en-US" sz="2800" dirty="0"/>
              <a:t>European </a:t>
            </a:r>
            <a:r>
              <a:rPr lang="en-US" sz="2800" dirty="0" smtClean="0"/>
              <a:t>Commission</a:t>
            </a:r>
            <a:endParaRPr lang="en-US" sz="2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17" y="1412876"/>
            <a:ext cx="7623957" cy="4916672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smtClean="0"/>
              <a:t>e-IRG </a:t>
            </a:r>
            <a:r>
              <a:rPr lang="sv-SE" sz="1800" dirty="0"/>
              <a:t>Roadmap </a:t>
            </a:r>
            <a:r>
              <a:rPr lang="sv-SE" sz="1800" dirty="0" smtClean="0"/>
              <a:t>2016</a:t>
            </a:r>
            <a:r>
              <a:rPr lang="sv-SE" sz="1800" dirty="0"/>
              <a:t>:</a:t>
            </a:r>
            <a:endParaRPr lang="sv-SE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i="1" dirty="0" smtClean="0"/>
              <a:t>develop </a:t>
            </a:r>
            <a:r>
              <a:rPr lang="en-US" sz="1800" i="1" dirty="0"/>
              <a:t>the necessary </a:t>
            </a:r>
            <a:r>
              <a:rPr lang="en-US" sz="1800" i="1" dirty="0" err="1"/>
              <a:t>harmonised</a:t>
            </a:r>
            <a:r>
              <a:rPr lang="en-US" sz="1800" i="1" dirty="0"/>
              <a:t> scope, framework and instruments for improving Research Infrastructures, including e-Infrastructures in terms of operations, innovation and </a:t>
            </a:r>
            <a:r>
              <a:rPr lang="en-US" sz="1800" i="1" dirty="0" smtClean="0"/>
              <a:t>sustainability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i="1" dirty="0" smtClean="0"/>
              <a:t>e-IRG recommends that in future Work </a:t>
            </a:r>
            <a:r>
              <a:rPr lang="en-US" sz="1800" i="1" dirty="0" err="1" smtClean="0"/>
              <a:t>Programmes</a:t>
            </a:r>
            <a:r>
              <a:rPr lang="en-US" sz="1800" i="1" dirty="0" smtClean="0"/>
              <a:t> the EC provides strong incentives for cross platform innovations, thereby further supporting the need for coordination and consolidation of e-Infrastructure service development and provisioning on the national and the European level.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04" y="4965473"/>
            <a:ext cx="1461614" cy="14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en-US" sz="2800" dirty="0" smtClean="0"/>
              <a:t>Governance? A personal note ….</a:t>
            </a:r>
            <a:endParaRPr lang="en-US" sz="2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17" y="1412876"/>
            <a:ext cx="7623957" cy="49166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Governance: who decides on what, and </a:t>
            </a:r>
            <a:r>
              <a:rPr lang="en-US" sz="2000" dirty="0" smtClean="0"/>
              <a:t>how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Multi stakeholder model: sure, but don’t make it fuzzy 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Three groups of stake holders:</a:t>
            </a:r>
          </a:p>
          <a:p>
            <a:r>
              <a:rPr lang="en-US" sz="2000" dirty="0" smtClean="0"/>
              <a:t>Funders</a:t>
            </a:r>
          </a:p>
          <a:p>
            <a:r>
              <a:rPr lang="en-US" sz="2000" dirty="0" smtClean="0"/>
              <a:t>Research Infrastructures (user communities)</a:t>
            </a:r>
          </a:p>
          <a:p>
            <a:r>
              <a:rPr lang="en-US" sz="2000" dirty="0" smtClean="0"/>
              <a:t>E-infra service providers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Three levels to cover:</a:t>
            </a:r>
          </a:p>
          <a:p>
            <a:r>
              <a:rPr lang="en-US" sz="2000" dirty="0" smtClean="0"/>
              <a:t>Local (institutional)</a:t>
            </a:r>
          </a:p>
          <a:p>
            <a:r>
              <a:rPr lang="en-US" sz="2000" dirty="0" smtClean="0"/>
              <a:t>National (member state)</a:t>
            </a:r>
          </a:p>
          <a:p>
            <a:r>
              <a:rPr lang="en-US" sz="2000" dirty="0" smtClean="0"/>
              <a:t>European (international)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72" y="4817377"/>
            <a:ext cx="3022864" cy="10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18" y="1412876"/>
            <a:ext cx="7543210" cy="4824413"/>
          </a:xfrm>
        </p:spPr>
        <p:txBody>
          <a:bodyPr/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800" dirty="0" smtClean="0"/>
              <a:t>Enough to discuss!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3172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2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/>
              <a:t>e</a:t>
            </a:r>
            <a:r>
              <a:rPr lang="sv-SE" sz="2600" dirty="0" smtClean="0"/>
              <a:t>-IRG</a:t>
            </a:r>
            <a:endParaRPr lang="en-US" sz="2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016" y="1412876"/>
            <a:ext cx="7659584" cy="4928547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Vision:</a:t>
            </a:r>
          </a:p>
          <a:p>
            <a:pPr marL="0" indent="0">
              <a:buNone/>
            </a:pPr>
            <a:r>
              <a:rPr lang="en-US" sz="2000" i="1" dirty="0" smtClean="0"/>
              <a:t>to facilitate integration in the area of European e-Infrastructures and connected services, within and between member states, at the European level and globally.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Mission: </a:t>
            </a:r>
          </a:p>
          <a:p>
            <a:pPr marL="0" indent="0">
              <a:buNone/>
            </a:pPr>
            <a:r>
              <a:rPr lang="en-US" sz="2000" i="1" dirty="0" smtClean="0"/>
              <a:t>to support coherent, innovative and strategic European e-Infrastructure policy making and the development of convergent and sustainable e-Infrastructure services.</a:t>
            </a:r>
            <a:r>
              <a:rPr lang="en-US" sz="20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85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 smtClean="0"/>
              <a:t>The e-Infrastructure Commons</a:t>
            </a:r>
            <a:endParaRPr lang="en-US" sz="2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016" y="1412876"/>
            <a:ext cx="7659584" cy="492854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An ecosystem of ICT services for scientific research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attained through </a:t>
            </a:r>
            <a:r>
              <a:rPr lang="en-US" sz="2000" dirty="0"/>
              <a:t>a joint strategic effort between users and primary strategic actors and suppliers, </a:t>
            </a:r>
            <a:endParaRPr lang="en-US" sz="2000" dirty="0" smtClean="0"/>
          </a:p>
          <a:p>
            <a:r>
              <a:rPr lang="en-US" sz="2000" dirty="0" smtClean="0"/>
              <a:t>in which providers </a:t>
            </a:r>
            <a:r>
              <a:rPr lang="en-US" sz="2000" dirty="0"/>
              <a:t>have the freedom to innovate and …</a:t>
            </a:r>
          </a:p>
          <a:p>
            <a:r>
              <a:rPr lang="en-US" sz="2000" dirty="0" smtClean="0"/>
              <a:t>where users </a:t>
            </a:r>
            <a:r>
              <a:rPr lang="en-US" sz="2000" dirty="0"/>
              <a:t>enjoy the freedom to choose the services they need from a mix of public e‑Infrastructure and commercial services, so that …</a:t>
            </a:r>
          </a:p>
          <a:p>
            <a:r>
              <a:rPr lang="en-US" sz="2000" dirty="0"/>
              <a:t>users can focus on doing of science, in (international) research collaborations, whilst avoiding spending effort on the requirements to access various services;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(e-IRG 2013 White Paper)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85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 smtClean="0"/>
              <a:t>The e-Infrastructure Commons</a:t>
            </a:r>
            <a:endParaRPr lang="en-US" sz="2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7518" y="1412875"/>
            <a:ext cx="754321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 smtClean="0"/>
              <a:t>Buzzword compliance</a:t>
            </a:r>
          </a:p>
          <a:p>
            <a:pPr marL="0" indent="0">
              <a:buFontTx/>
              <a:buNone/>
            </a:pPr>
            <a:endParaRPr lang="en-US" sz="2000" dirty="0"/>
          </a:p>
          <a:p>
            <a:pPr marL="0" indent="0">
              <a:buFontTx/>
              <a:buNone/>
            </a:pPr>
            <a:r>
              <a:rPr lang="en-US" sz="2000" dirty="0" smtClean="0"/>
              <a:t>“Commons”</a:t>
            </a:r>
          </a:p>
          <a:p>
            <a:pPr marL="0" indent="0">
              <a:buFontTx/>
              <a:buNone/>
            </a:pPr>
            <a:endParaRPr lang="en-US" sz="2000" dirty="0"/>
          </a:p>
          <a:p>
            <a:pPr marL="0" indent="0">
              <a:buFontTx/>
              <a:buNone/>
            </a:pPr>
            <a:r>
              <a:rPr lang="en-US" sz="2000" dirty="0" smtClean="0"/>
              <a:t>“Cloud”</a:t>
            </a:r>
          </a:p>
          <a:p>
            <a:pPr marL="0" indent="0">
              <a:buFontTx/>
              <a:buNone/>
            </a:pPr>
            <a:endParaRPr lang="en-US" sz="2000" dirty="0"/>
          </a:p>
          <a:p>
            <a:pPr marL="0" indent="0">
              <a:buFontTx/>
              <a:buNone/>
            </a:pPr>
            <a:r>
              <a:rPr lang="en-US" sz="2000" dirty="0" smtClean="0"/>
              <a:t>“Open”</a:t>
            </a:r>
          </a:p>
          <a:p>
            <a:pPr marL="0" indent="0">
              <a:buFontTx/>
              <a:buNone/>
            </a:pPr>
            <a:endParaRPr lang="en-US" sz="2000" dirty="0" smtClean="0"/>
          </a:p>
          <a:p>
            <a:pPr marL="0" indent="0">
              <a:buFontTx/>
              <a:buNone/>
            </a:pPr>
            <a:r>
              <a:rPr lang="en-US" sz="2000" dirty="0" smtClean="0"/>
              <a:t>“Data”</a:t>
            </a:r>
          </a:p>
          <a:p>
            <a:pPr marL="0" indent="0">
              <a:buFontTx/>
              <a:buNone/>
            </a:pPr>
            <a:endParaRPr lang="en-US" sz="2000" dirty="0"/>
          </a:p>
          <a:p>
            <a:pPr marL="0" indent="0">
              <a:buFontTx/>
              <a:buNone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12085" r="241" b="16201"/>
          <a:stretch/>
        </p:blipFill>
        <p:spPr>
          <a:xfrm rot="120000">
            <a:off x="3595844" y="1410554"/>
            <a:ext cx="4991435" cy="5051166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275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5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 smtClean="0"/>
              <a:t>The e-Infrastructure Commons</a:t>
            </a:r>
            <a:endParaRPr lang="en-US" sz="26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1460664"/>
            <a:ext cx="8217724" cy="4773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17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 smtClean="0"/>
              <a:t>The e-Infrastructure Commons</a:t>
            </a:r>
            <a:endParaRPr lang="en-US" sz="2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18" y="1412876"/>
            <a:ext cx="7543210" cy="48244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Recommendations for strategic actors: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International user groups (ESFRI and other </a:t>
            </a:r>
            <a:r>
              <a:rPr lang="en-US" sz="2000" dirty="0" smtClean="0"/>
              <a:t>RIs): </a:t>
            </a:r>
            <a:r>
              <a:rPr lang="en-US" sz="2000" dirty="0" smtClean="0"/>
              <a:t>“organize yourself”</a:t>
            </a:r>
          </a:p>
          <a:p>
            <a:r>
              <a:rPr lang="en-US" sz="2000" dirty="0" smtClean="0"/>
              <a:t>European and national e-infra organizations: “team up!”</a:t>
            </a:r>
          </a:p>
          <a:p>
            <a:r>
              <a:rPr lang="en-US" sz="2000" dirty="0" smtClean="0"/>
              <a:t>National governments and funding agencies: “fund an innovative and sustainable national e-infrastructure; empower and fund user communities”</a:t>
            </a:r>
          </a:p>
          <a:p>
            <a:r>
              <a:rPr lang="en-US" sz="2000" dirty="0" smtClean="0"/>
              <a:t>European Commission: “encourage and facilitate innovation; empower international user groups”</a:t>
            </a:r>
          </a:p>
          <a:p>
            <a:r>
              <a:rPr lang="en-US" sz="2000" dirty="0" smtClean="0"/>
              <a:t>Existing e-infra providers: “innovate or perish”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(e-IRG </a:t>
            </a:r>
            <a:r>
              <a:rPr lang="en-US" sz="2000" dirty="0"/>
              <a:t>White </a:t>
            </a:r>
            <a:r>
              <a:rPr lang="en-US" sz="2000" dirty="0" smtClean="0"/>
              <a:t>Paper, 2013)</a:t>
            </a:r>
          </a:p>
        </p:txBody>
      </p:sp>
    </p:spTree>
    <p:extLst>
      <p:ext uri="{BB962C8B-B14F-4D97-AF65-F5344CB8AC3E}">
        <p14:creationId xmlns:p14="http://schemas.microsoft.com/office/powerpoint/2010/main" val="39712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18" y="1412876"/>
            <a:ext cx="7543210" cy="4824413"/>
          </a:xfrm>
        </p:spPr>
        <p:txBody>
          <a:bodyPr/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800" dirty="0" smtClean="0"/>
              <a:t>So, let’s have a closer look </a:t>
            </a:r>
          </a:p>
          <a:p>
            <a:pPr marL="0" indent="0" algn="ctr">
              <a:buNone/>
            </a:pPr>
            <a:r>
              <a:rPr lang="en-US" sz="2800" dirty="0" smtClean="0"/>
              <a:t>at these recommendations </a:t>
            </a:r>
          </a:p>
          <a:p>
            <a:pPr marL="0" indent="0" algn="ctr">
              <a:buNone/>
            </a:pPr>
            <a:r>
              <a:rPr lang="en-US" sz="2800" dirty="0" smtClean="0"/>
              <a:t>and their follow-up</a:t>
            </a:r>
          </a:p>
        </p:txBody>
      </p:sp>
    </p:spTree>
    <p:extLst>
      <p:ext uri="{BB962C8B-B14F-4D97-AF65-F5344CB8AC3E}">
        <p14:creationId xmlns:p14="http://schemas.microsoft.com/office/powerpoint/2010/main" val="11735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/>
              <a:t>User </a:t>
            </a:r>
            <a:r>
              <a:rPr lang="sv-SE" sz="2600" dirty="0" smtClean="0"/>
              <a:t>communities (RIs): organize yourself!</a:t>
            </a:r>
            <a:endParaRPr lang="en-US" sz="2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18" y="1412876"/>
            <a:ext cx="7543210" cy="48244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e-IRG Roadmap 2016:</a:t>
            </a:r>
          </a:p>
          <a:p>
            <a:r>
              <a:rPr lang="en-US" sz="2000" dirty="0" smtClean="0"/>
              <a:t>Drive </a:t>
            </a:r>
            <a:r>
              <a:rPr lang="en-US" sz="2000" dirty="0"/>
              <a:t>the long term strategy for their e‑Infrastructure needs;</a:t>
            </a:r>
          </a:p>
          <a:p>
            <a:r>
              <a:rPr lang="en-US" sz="2000" dirty="0" smtClean="0"/>
              <a:t>Participate </a:t>
            </a:r>
            <a:r>
              <a:rPr lang="en-US" sz="2000" dirty="0"/>
              <a:t>in the innovation of e‑Infrastructure services;</a:t>
            </a:r>
          </a:p>
          <a:p>
            <a:r>
              <a:rPr lang="en-US" sz="2000" dirty="0"/>
              <a:t>Contribute to </a:t>
            </a:r>
            <a:r>
              <a:rPr lang="en-US" sz="2000" dirty="0" smtClean="0"/>
              <a:t>standards and take care of your data;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Indications of progress:</a:t>
            </a:r>
          </a:p>
          <a:p>
            <a:r>
              <a:rPr lang="en-US" sz="2000" dirty="0" smtClean="0"/>
              <a:t>“e-Needs” in ESFRI Roadmap process (application): a very useful exercise!</a:t>
            </a:r>
          </a:p>
          <a:p>
            <a:r>
              <a:rPr lang="en-US" sz="2000" dirty="0" smtClean="0"/>
              <a:t>Increasing awareness within user communities/RIs of data quality, data management, data handling and consequences for e-infrastructure requirements;</a:t>
            </a:r>
          </a:p>
          <a:p>
            <a:pPr lvl="1"/>
            <a:r>
              <a:rPr lang="en-US" sz="1500" dirty="0" smtClean="0"/>
              <a:t>FAIR concept</a:t>
            </a:r>
          </a:p>
          <a:p>
            <a:pPr lvl="1"/>
            <a:r>
              <a:rPr lang="en-US" sz="1500" dirty="0" smtClean="0"/>
              <a:t>RDA activities, GEDE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635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E1DB-9944-41C1-8FF8-F79AD0DF50A2}" type="slidenum">
              <a:rPr lang="fi-FI" smtClean="0">
                <a:solidFill>
                  <a:srgbClr val="000000"/>
                </a:solidFill>
              </a:rPr>
              <a:pPr/>
              <a:t>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74641"/>
            <a:ext cx="7311582" cy="777875"/>
          </a:xfrm>
        </p:spPr>
        <p:txBody>
          <a:bodyPr/>
          <a:lstStyle/>
          <a:p>
            <a:r>
              <a:rPr lang="sv-SE" sz="2600" dirty="0"/>
              <a:t>User </a:t>
            </a:r>
            <a:r>
              <a:rPr lang="sv-SE" sz="2600" dirty="0" smtClean="0"/>
              <a:t>communities (RIs): organize yourself!</a:t>
            </a:r>
            <a:endParaRPr lang="en-US" sz="2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18" y="1412876"/>
            <a:ext cx="7543210" cy="482441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ESFRI Roadmap and e-Needs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4.1 </a:t>
            </a:r>
            <a:r>
              <a:rPr lang="en-US" sz="1800" dirty="0" smtClean="0"/>
              <a:t>Outline the Data Management Plan (DMP) and data access policy of the RI. If applicable, describe how data would become accessible to the public.</a:t>
            </a:r>
          </a:p>
          <a:p>
            <a:pPr marL="0" indent="0">
              <a:buNone/>
            </a:pPr>
            <a:r>
              <a:rPr lang="en-US" sz="1800" dirty="0" smtClean="0"/>
              <a:t>4.2 Describe and quantify what e-infrastructure services - e.g. resources for storage, computing, networking, tools for data management, security, access, remote analysis, etc. - your RI will need.</a:t>
            </a:r>
          </a:p>
          <a:p>
            <a:pPr marL="0" indent="0">
              <a:buNone/>
            </a:pPr>
            <a:r>
              <a:rPr lang="en-US" sz="1800" dirty="0" smtClean="0"/>
              <a:t>4.3 Describe how the e-infrastructure services needed by your RI will be implemented, specifying the potential need of external e-infrastructure resources and the relations to external e-infrastructures.</a:t>
            </a:r>
          </a:p>
          <a:p>
            <a:pPr marL="0" indent="0">
              <a:buNone/>
            </a:pPr>
            <a:r>
              <a:rPr lang="en-US" sz="1800" dirty="0" smtClean="0"/>
              <a:t>4.4 Describe how the RI will contribute to the development of the European and global e-infrastructure landscape at all levels (institutional, regional, national, international) - including e.g. the e-infrastructure commons and the European Open Science Cloud (EOSC).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400" dirty="0" smtClean="0"/>
              <a:t>(See also: </a:t>
            </a:r>
            <a:r>
              <a:rPr lang="en-GB" sz="1400" i="1" dirty="0" smtClean="0"/>
              <a:t>Guide to e-Infrastructure requirements for European Research Infrastructures</a:t>
            </a:r>
            <a:r>
              <a:rPr lang="en-GB" sz="1400" dirty="0" smtClean="0"/>
              <a:t>. An e-IRG Support document, 1 March 2017)</a:t>
            </a:r>
            <a:endParaRPr lang="en-US" sz="14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635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GI-InSPIRE-Slide-Template_v4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letusrakenn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letusraken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5073D"/>
        </a:accent1>
        <a:accent2>
          <a:srgbClr val="888377"/>
        </a:accent2>
        <a:accent3>
          <a:srgbClr val="FFFFFF"/>
        </a:accent3>
        <a:accent4>
          <a:srgbClr val="000000"/>
        </a:accent4>
        <a:accent5>
          <a:srgbClr val="DFAAAF"/>
        </a:accent5>
        <a:accent6>
          <a:srgbClr val="7B766B"/>
        </a:accent6>
        <a:hlink>
          <a:srgbClr val="008BC6"/>
        </a:hlink>
        <a:folHlink>
          <a:srgbClr val="0093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Oletusrakenn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letusraken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5073D"/>
        </a:accent1>
        <a:accent2>
          <a:srgbClr val="888377"/>
        </a:accent2>
        <a:accent3>
          <a:srgbClr val="FFFFFF"/>
        </a:accent3>
        <a:accent4>
          <a:srgbClr val="000000"/>
        </a:accent4>
        <a:accent5>
          <a:srgbClr val="DFAAAF"/>
        </a:accent5>
        <a:accent6>
          <a:srgbClr val="7B766B"/>
        </a:accent6>
        <a:hlink>
          <a:srgbClr val="008BC6"/>
        </a:hlink>
        <a:folHlink>
          <a:srgbClr val="0093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Oletusrakenn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letusraken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5073D"/>
        </a:accent1>
        <a:accent2>
          <a:srgbClr val="888377"/>
        </a:accent2>
        <a:accent3>
          <a:srgbClr val="FFFFFF"/>
        </a:accent3>
        <a:accent4>
          <a:srgbClr val="000000"/>
        </a:accent4>
        <a:accent5>
          <a:srgbClr val="DFAAAF"/>
        </a:accent5>
        <a:accent6>
          <a:srgbClr val="7B766B"/>
        </a:accent6>
        <a:hlink>
          <a:srgbClr val="008BC6"/>
        </a:hlink>
        <a:folHlink>
          <a:srgbClr val="0093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DA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5073D"/>
      </a:accent1>
      <a:accent2>
        <a:srgbClr val="888377"/>
      </a:accent2>
      <a:accent3>
        <a:srgbClr val="FFFFFF"/>
      </a:accent3>
      <a:accent4>
        <a:srgbClr val="000000"/>
      </a:accent4>
      <a:accent5>
        <a:srgbClr val="DFAAAF"/>
      </a:accent5>
      <a:accent6>
        <a:srgbClr val="7B766B"/>
      </a:accent6>
      <a:hlink>
        <a:srgbClr val="008BC6"/>
      </a:hlink>
      <a:folHlink>
        <a:srgbClr val="009357"/>
      </a:folHlink>
    </a:clrScheme>
    <a:fontScheme name="Oletusraken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5073D"/>
        </a:accent1>
        <a:accent2>
          <a:srgbClr val="888377"/>
        </a:accent2>
        <a:accent3>
          <a:srgbClr val="FFFFFF"/>
        </a:accent3>
        <a:accent4>
          <a:srgbClr val="000000"/>
        </a:accent4>
        <a:accent5>
          <a:srgbClr val="DFAAAF"/>
        </a:accent5>
        <a:accent6>
          <a:srgbClr val="7B766B"/>
        </a:accent6>
        <a:hlink>
          <a:srgbClr val="008BC6"/>
        </a:hlink>
        <a:folHlink>
          <a:srgbClr val="0093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CoPoRI PPT Vorlage</Template>
  <TotalTime>1477</TotalTime>
  <Words>1107</Words>
  <Application>Microsoft Office PowerPoint</Application>
  <PresentationFormat>Diavoorstelling (4:3)</PresentationFormat>
  <Paragraphs>189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7</vt:i4>
      </vt:variant>
      <vt:variant>
        <vt:lpstr>Diatitels</vt:lpstr>
      </vt:variant>
      <vt:variant>
        <vt:i4>19</vt:i4>
      </vt:variant>
    </vt:vector>
  </HeadingPairs>
  <TitlesOfParts>
    <vt:vector size="31" baseType="lpstr">
      <vt:lpstr>ＭＳ Ｐゴシック</vt:lpstr>
      <vt:lpstr>SimSun</vt:lpstr>
      <vt:lpstr>Arial</vt:lpstr>
      <vt:lpstr>Calibri</vt:lpstr>
      <vt:lpstr>Trebuchet MS</vt:lpstr>
      <vt:lpstr>EUDAT_Template</vt:lpstr>
      <vt:lpstr>EGI-InSPIRE-Slide-Template_v4-1</vt:lpstr>
      <vt:lpstr>3_Oletusrakenne</vt:lpstr>
      <vt:lpstr>11_Oletusrakenne</vt:lpstr>
      <vt:lpstr>12_Oletusrakenne</vt:lpstr>
      <vt:lpstr>RDA_PPT</vt:lpstr>
      <vt:lpstr>Oletusrakenne</vt:lpstr>
      <vt:lpstr>The e-Infrastructure Commons</vt:lpstr>
      <vt:lpstr>e-IRG</vt:lpstr>
      <vt:lpstr>The e-Infrastructure Commons</vt:lpstr>
      <vt:lpstr>The e-Infrastructure Commons</vt:lpstr>
      <vt:lpstr>The e-Infrastructure Commons</vt:lpstr>
      <vt:lpstr>The e-Infrastructure Commons</vt:lpstr>
      <vt:lpstr>PowerPoint-presentatie</vt:lpstr>
      <vt:lpstr>User communities (RIs): organize yourself!</vt:lpstr>
      <vt:lpstr>User communities (RIs): organize yourself!</vt:lpstr>
      <vt:lpstr>e-Infrastructure organizations: team up!</vt:lpstr>
      <vt:lpstr>National governments and funding agencies</vt:lpstr>
      <vt:lpstr>National governments: strong building blocks!</vt:lpstr>
      <vt:lpstr>PowerPoint-presentatie</vt:lpstr>
      <vt:lpstr>National context (NL) – S4R</vt:lpstr>
      <vt:lpstr>National context (NL) – research funding</vt:lpstr>
      <vt:lpstr>National context (NL) – some lessons learnt</vt:lpstr>
      <vt:lpstr>European Commission</vt:lpstr>
      <vt:lpstr>Governance? A personal note ….</vt:lpstr>
      <vt:lpstr>PowerPoint-presentatie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Arjen van Rijn</cp:lastModifiedBy>
  <cp:revision>937</cp:revision>
  <cp:lastPrinted>2012-06-08T16:01:52Z</cp:lastPrinted>
  <dcterms:created xsi:type="dcterms:W3CDTF">2008-04-14T12:45:38Z</dcterms:created>
  <dcterms:modified xsi:type="dcterms:W3CDTF">2017-10-02T19:39:11Z</dcterms:modified>
</cp:coreProperties>
</file>