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 id="2147483683" r:id="rId3"/>
  </p:sldMasterIdLst>
  <p:notesMasterIdLst>
    <p:notesMasterId r:id="rId27"/>
  </p:notesMasterIdLst>
  <p:sldIdLst>
    <p:sldId id="262" r:id="rId4"/>
    <p:sldId id="345" r:id="rId5"/>
    <p:sldId id="346" r:id="rId6"/>
    <p:sldId id="348" r:id="rId7"/>
    <p:sldId id="351" r:id="rId8"/>
    <p:sldId id="352" r:id="rId9"/>
    <p:sldId id="349" r:id="rId10"/>
    <p:sldId id="350" r:id="rId11"/>
    <p:sldId id="323" r:id="rId12"/>
    <p:sldId id="337" r:id="rId13"/>
    <p:sldId id="338" r:id="rId14"/>
    <p:sldId id="344" r:id="rId15"/>
    <p:sldId id="354" r:id="rId16"/>
    <p:sldId id="336" r:id="rId17"/>
    <p:sldId id="339" r:id="rId18"/>
    <p:sldId id="340" r:id="rId19"/>
    <p:sldId id="326" r:id="rId20"/>
    <p:sldId id="330" r:id="rId21"/>
    <p:sldId id="327" r:id="rId22"/>
    <p:sldId id="353" r:id="rId23"/>
    <p:sldId id="342" r:id="rId24"/>
    <p:sldId id="343" r:id="rId25"/>
    <p:sldId id="341"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autoAdjust="0"/>
    <p:restoredTop sz="91497"/>
  </p:normalViewPr>
  <p:slideViewPr>
    <p:cSldViewPr snapToGrid="0" snapToObjects="1">
      <p:cViewPr varScale="1">
        <p:scale>
          <a:sx n="79" d="100"/>
          <a:sy n="79" d="100"/>
        </p:scale>
        <p:origin x="461"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081FF-F69F-419C-A695-2D2842B6166D}" type="datetimeFigureOut">
              <a:rPr lang="en-GB" smtClean="0"/>
              <a:t>02/10/2017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E6F91-60CB-48B8-906B-B15C71CEDA91}" type="slidenum">
              <a:rPr lang="en-GB" smtClean="0"/>
              <a:t>‹#›</a:t>
            </a:fld>
            <a:endParaRPr lang="en-GB"/>
          </a:p>
        </p:txBody>
      </p:sp>
    </p:spTree>
    <p:extLst>
      <p:ext uri="{BB962C8B-B14F-4D97-AF65-F5344CB8AC3E}">
        <p14:creationId xmlns:p14="http://schemas.microsoft.com/office/powerpoint/2010/main" val="26627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1</a:t>
            </a:fld>
            <a:endParaRPr lang="en-GB"/>
          </a:p>
        </p:txBody>
      </p:sp>
    </p:spTree>
    <p:extLst>
      <p:ext uri="{BB962C8B-B14F-4D97-AF65-F5344CB8AC3E}">
        <p14:creationId xmlns:p14="http://schemas.microsoft.com/office/powerpoint/2010/main" val="138750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9</a:t>
            </a:fld>
            <a:endParaRPr lang="en-GB" altLang="en-US"/>
          </a:p>
        </p:txBody>
      </p:sp>
    </p:spTree>
    <p:extLst>
      <p:ext uri="{BB962C8B-B14F-4D97-AF65-F5344CB8AC3E}">
        <p14:creationId xmlns:p14="http://schemas.microsoft.com/office/powerpoint/2010/main" val="217716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20738" y="588963"/>
            <a:ext cx="5343525" cy="400843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s-ES" dirty="0"/>
          </a:p>
        </p:txBody>
      </p:sp>
    </p:spTree>
    <p:extLst>
      <p:ext uri="{BB962C8B-B14F-4D97-AF65-F5344CB8AC3E}">
        <p14:creationId xmlns:p14="http://schemas.microsoft.com/office/powerpoint/2010/main" val="136482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CC7E6F91-60CB-48B8-906B-B15C71CEDA91}" type="slidenum">
              <a:rPr lang="en-GB" smtClean="0"/>
              <a:t>15</a:t>
            </a:fld>
            <a:endParaRPr lang="en-GB"/>
          </a:p>
        </p:txBody>
      </p:sp>
    </p:spTree>
    <p:extLst>
      <p:ext uri="{BB962C8B-B14F-4D97-AF65-F5344CB8AC3E}">
        <p14:creationId xmlns:p14="http://schemas.microsoft.com/office/powerpoint/2010/main" val="638756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49780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64066" y="1122363"/>
            <a:ext cx="6224538" cy="2387600"/>
          </a:xfrm>
        </p:spPr>
        <p:txBody>
          <a:bodyPr anchor="b"/>
          <a:lstStyle>
            <a:lvl1pPr algn="ctr">
              <a:defRPr sz="6000"/>
            </a:lvl1pPr>
          </a:lstStyle>
          <a:p>
            <a:r>
              <a:rPr lang="it-IT"/>
              <a:t>Fare clic per modificare stile</a:t>
            </a:r>
            <a:endParaRPr lang="en-GB"/>
          </a:p>
        </p:txBody>
      </p:sp>
      <p:sp>
        <p:nvSpPr>
          <p:cNvPr id="3" name="Sottotitolo 2"/>
          <p:cNvSpPr>
            <a:spLocks noGrp="1"/>
          </p:cNvSpPr>
          <p:nvPr>
            <p:ph type="subTitle" idx="1"/>
          </p:nvPr>
        </p:nvSpPr>
        <p:spPr>
          <a:xfrm>
            <a:off x="2464066" y="3602038"/>
            <a:ext cx="62245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a:xfrm>
            <a:off x="3115577" y="6356349"/>
            <a:ext cx="3086100" cy="365125"/>
          </a:xfrm>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a:xfrm>
            <a:off x="6631204" y="6356349"/>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0468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348564" y="1157832"/>
            <a:ext cx="6166786" cy="1325563"/>
          </a:xfrm>
        </p:spPr>
        <p:txBody>
          <a:bodyPr/>
          <a:lstStyle/>
          <a:p>
            <a:r>
              <a:rPr lang="it-IT"/>
              <a:t>Fare clic per modificare stile</a:t>
            </a:r>
            <a:endParaRPr lang="en-GB"/>
          </a:p>
        </p:txBody>
      </p:sp>
      <p:sp>
        <p:nvSpPr>
          <p:cNvPr id="3" name="Segnaposto contenuto 2"/>
          <p:cNvSpPr>
            <a:spLocks noGrp="1"/>
          </p:cNvSpPr>
          <p:nvPr>
            <p:ph idx="1"/>
          </p:nvPr>
        </p:nvSpPr>
        <p:spPr>
          <a:xfrm>
            <a:off x="2348564" y="2720775"/>
            <a:ext cx="6166786" cy="2621247"/>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26408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686050" y="1106905"/>
            <a:ext cx="5824538" cy="1665271"/>
          </a:xfrm>
        </p:spPr>
        <p:txBody>
          <a:bodyPr anchor="b"/>
          <a:lstStyle>
            <a:lvl1pPr>
              <a:defRPr sz="6000"/>
            </a:lvl1pPr>
          </a:lstStyle>
          <a:p>
            <a:r>
              <a:rPr lang="it-IT"/>
              <a:t>Fare clic per modificare stile</a:t>
            </a:r>
            <a:endParaRPr lang="en-GB"/>
          </a:p>
        </p:txBody>
      </p:sp>
      <p:sp>
        <p:nvSpPr>
          <p:cNvPr id="3" name="Segnaposto testo 2"/>
          <p:cNvSpPr>
            <a:spLocks noGrp="1"/>
          </p:cNvSpPr>
          <p:nvPr>
            <p:ph type="body" idx="1"/>
          </p:nvPr>
        </p:nvSpPr>
        <p:spPr>
          <a:xfrm>
            <a:off x="2686050" y="2799164"/>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952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030930" y="962526"/>
            <a:ext cx="6670308" cy="728162"/>
          </a:xfrm>
        </p:spPr>
        <p:txBody>
          <a:bodyPr/>
          <a:lstStyle/>
          <a:p>
            <a:r>
              <a:rPr lang="it-IT"/>
              <a:t>Fare clic per modificare stile</a:t>
            </a:r>
            <a:endParaRPr lang="en-GB"/>
          </a:p>
        </p:txBody>
      </p:sp>
      <p:sp>
        <p:nvSpPr>
          <p:cNvPr id="3" name="Segnaposto testo 2"/>
          <p:cNvSpPr>
            <a:spLocks noGrp="1"/>
          </p:cNvSpPr>
          <p:nvPr>
            <p:ph type="body" idx="1"/>
          </p:nvPr>
        </p:nvSpPr>
        <p:spPr>
          <a:xfrm>
            <a:off x="2030930" y="1681163"/>
            <a:ext cx="6670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2030930" y="2505075"/>
            <a:ext cx="6670308" cy="368458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7" name="Segnaposto data 6"/>
          <p:cNvSpPr>
            <a:spLocks noGrp="1"/>
          </p:cNvSpPr>
          <p:nvPr>
            <p:ph type="dt" sz="half" idx="10"/>
          </p:nvPr>
        </p:nvSpPr>
        <p:spPr/>
        <p:txBody>
          <a:bodyPr/>
          <a:lstStyle/>
          <a:p>
            <a:r>
              <a:rPr lang="en-US"/>
              <a:t>www.eoscpilot.eu</a:t>
            </a:r>
            <a:endParaRPr lang="en-GB"/>
          </a:p>
        </p:txBody>
      </p:sp>
      <p:sp>
        <p:nvSpPr>
          <p:cNvPr id="8" name="Segnaposto piè di pagina 7"/>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9" name="Segnaposto numero diapositiva 8"/>
          <p:cNvSpPr>
            <a:spLocks noGrp="1"/>
          </p:cNvSpPr>
          <p:nvPr>
            <p:ph type="sldNum" sz="quarter" idx="12"/>
          </p:nvPr>
        </p:nvSpPr>
        <p:spPr>
          <a:xfrm>
            <a:off x="6643838" y="6331151"/>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40270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r>
              <a:rPr lang="en-US"/>
              <a:t>www.eoscpilot.eu</a:t>
            </a:r>
            <a:endParaRPr lang="en-GB"/>
          </a:p>
        </p:txBody>
      </p:sp>
      <p:sp>
        <p:nvSpPr>
          <p:cNvPr id="4" name="Segnaposto piè di pagina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5" name="Segnaposto numero diapositiva 4"/>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24127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276" y="987425"/>
            <a:ext cx="2949575" cy="969745"/>
          </a:xfrm>
        </p:spPr>
        <p:txBody>
          <a:bodyPr anchor="b"/>
          <a:lstStyle>
            <a:lvl1pPr>
              <a:defRPr sz="3200"/>
            </a:lvl1pPr>
          </a:lstStyle>
          <a:p>
            <a:r>
              <a:rPr lang="it-IT"/>
              <a:t>Fare clic per modificare stile</a:t>
            </a:r>
            <a:endParaRPr lang="en-GB"/>
          </a:p>
        </p:txBody>
      </p:sp>
      <p:sp>
        <p:nvSpPr>
          <p:cNvPr id="3" name="Segnaposto contenuto 2"/>
          <p:cNvSpPr>
            <a:spLocks noGrp="1"/>
          </p:cNvSpPr>
          <p:nvPr>
            <p:ph idx="1"/>
          </p:nvPr>
        </p:nvSpPr>
        <p:spPr>
          <a:xfrm>
            <a:off x="5130265" y="987425"/>
            <a:ext cx="3625715"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testo 3"/>
          <p:cNvSpPr>
            <a:spLocks noGrp="1"/>
          </p:cNvSpPr>
          <p:nvPr>
            <p:ph type="body" sz="half" idx="2"/>
          </p:nvPr>
        </p:nvSpPr>
        <p:spPr>
          <a:xfrm>
            <a:off x="2016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t>www.eoscpilot.eu</a:t>
            </a:r>
            <a:endParaRPr lang="en-GB"/>
          </a:p>
        </p:txBody>
      </p:sp>
      <p:sp>
        <p:nvSpPr>
          <p:cNvPr id="6" name="Segnaposto piè di pagina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egnaposto numero diapositiva 6"/>
          <p:cNvSpPr>
            <a:spLocks noGrp="1"/>
          </p:cNvSpPr>
          <p:nvPr>
            <p:ph type="sldNum" sz="quarter" idx="12"/>
          </p:nvPr>
        </p:nvSpPr>
        <p:spPr>
          <a:xfrm>
            <a:off x="6698581" y="6356350"/>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97101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64066" y="1122363"/>
            <a:ext cx="6224538" cy="2387600"/>
          </a:xfrm>
        </p:spPr>
        <p:txBody>
          <a:bodyPr anchor="b"/>
          <a:lstStyle>
            <a:lvl1pPr algn="ctr">
              <a:defRPr sz="6000"/>
            </a:lvl1pPr>
          </a:lstStyle>
          <a:p>
            <a:r>
              <a:rPr lang="it-IT"/>
              <a:t>Fare clic per modificare stile</a:t>
            </a:r>
            <a:endParaRPr lang="en-GB"/>
          </a:p>
        </p:txBody>
      </p:sp>
      <p:sp>
        <p:nvSpPr>
          <p:cNvPr id="3" name="Sottotitolo 2"/>
          <p:cNvSpPr>
            <a:spLocks noGrp="1"/>
          </p:cNvSpPr>
          <p:nvPr>
            <p:ph type="subTitle" idx="1"/>
          </p:nvPr>
        </p:nvSpPr>
        <p:spPr>
          <a:xfrm>
            <a:off x="2464066" y="3602037"/>
            <a:ext cx="6224538"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Segnaposto piè di pagina 4"/>
          <p:cNvSpPr>
            <a:spLocks noGrp="1"/>
          </p:cNvSpPr>
          <p:nvPr>
            <p:ph type="ftr" sz="quarter" idx="11"/>
          </p:nvPr>
        </p:nvSpPr>
        <p:spPr>
          <a:xfrm>
            <a:off x="3115577" y="6356350"/>
            <a:ext cx="3086100" cy="365125"/>
          </a:xfrm>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a:xfrm>
            <a:off x="6631204" y="6356350"/>
            <a:ext cx="2057400" cy="365125"/>
          </a:xfrm>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348564" y="1157833"/>
            <a:ext cx="6166786" cy="1325563"/>
          </a:xfrm>
        </p:spPr>
        <p:txBody>
          <a:bodyPr/>
          <a:lstStyle/>
          <a:p>
            <a:r>
              <a:rPr lang="it-IT"/>
              <a:t>Fare clic per modificare stile</a:t>
            </a:r>
            <a:endParaRPr lang="en-GB"/>
          </a:p>
        </p:txBody>
      </p:sp>
      <p:sp>
        <p:nvSpPr>
          <p:cNvPr id="3" name="Segnaposto contenuto 2"/>
          <p:cNvSpPr>
            <a:spLocks noGrp="1"/>
          </p:cNvSpPr>
          <p:nvPr>
            <p:ph idx="1"/>
          </p:nvPr>
        </p:nvSpPr>
        <p:spPr>
          <a:xfrm>
            <a:off x="2348564" y="2720777"/>
            <a:ext cx="6166786" cy="2621247"/>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Segnaposto piè di pagina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686050" y="1106906"/>
            <a:ext cx="5824538" cy="1665271"/>
          </a:xfrm>
        </p:spPr>
        <p:txBody>
          <a:bodyPr anchor="b"/>
          <a:lstStyle>
            <a:lvl1pPr>
              <a:defRPr sz="6000"/>
            </a:lvl1pPr>
          </a:lstStyle>
          <a:p>
            <a:r>
              <a:rPr lang="it-IT"/>
              <a:t>Fare clic per modificare stile</a:t>
            </a:r>
            <a:endParaRPr lang="en-GB"/>
          </a:p>
        </p:txBody>
      </p:sp>
      <p:sp>
        <p:nvSpPr>
          <p:cNvPr id="3" name="Segnaposto testo 2"/>
          <p:cNvSpPr>
            <a:spLocks noGrp="1"/>
          </p:cNvSpPr>
          <p:nvPr>
            <p:ph type="body" idx="1"/>
          </p:nvPr>
        </p:nvSpPr>
        <p:spPr>
          <a:xfrm>
            <a:off x="2686050" y="2799165"/>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5" name="Segnaposto piè di pagina 4"/>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030930" y="962525"/>
            <a:ext cx="6670308" cy="728163"/>
          </a:xfrm>
        </p:spPr>
        <p:txBody>
          <a:bodyPr/>
          <a:lstStyle/>
          <a:p>
            <a:r>
              <a:rPr lang="it-IT"/>
              <a:t>Fare clic per modificare stile</a:t>
            </a:r>
            <a:endParaRPr lang="en-GB"/>
          </a:p>
        </p:txBody>
      </p:sp>
      <p:sp>
        <p:nvSpPr>
          <p:cNvPr id="3" name="Segnaposto testo 2"/>
          <p:cNvSpPr>
            <a:spLocks noGrp="1"/>
          </p:cNvSpPr>
          <p:nvPr>
            <p:ph type="body" idx="1"/>
          </p:nvPr>
        </p:nvSpPr>
        <p:spPr>
          <a:xfrm>
            <a:off x="2030932" y="1681163"/>
            <a:ext cx="6670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2030930" y="2505075"/>
            <a:ext cx="6670308" cy="368458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7" name="Segnaposto data 6"/>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8" name="Segnaposto piè di pagina 7"/>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9" name="Segnaposto numero diapositiva 8"/>
          <p:cNvSpPr>
            <a:spLocks noGrp="1"/>
          </p:cNvSpPr>
          <p:nvPr>
            <p:ph type="sldNum" sz="quarter" idx="12"/>
          </p:nvPr>
        </p:nvSpPr>
        <p:spPr>
          <a:xfrm>
            <a:off x="6643838" y="6331152"/>
            <a:ext cx="2057400" cy="365125"/>
          </a:xfrm>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en-US"/>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169385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4" name="Segnaposto piè di pagina 3"/>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5" name="Segnaposto numero diapositiva 4"/>
          <p:cNvSpPr>
            <a:spLocks noGrp="1"/>
          </p:cNvSpPr>
          <p:nvPr>
            <p:ph type="sldNum" sz="quarter" idx="12"/>
          </p:nvPr>
        </p:nvSpPr>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278" y="987426"/>
            <a:ext cx="2949575" cy="969745"/>
          </a:xfrm>
        </p:spPr>
        <p:txBody>
          <a:bodyPr anchor="b"/>
          <a:lstStyle>
            <a:lvl1pPr>
              <a:defRPr sz="3200"/>
            </a:lvl1pPr>
          </a:lstStyle>
          <a:p>
            <a:r>
              <a:rPr lang="it-IT"/>
              <a:t>Fare clic per modificare stile</a:t>
            </a:r>
            <a:endParaRPr lang="en-GB"/>
          </a:p>
        </p:txBody>
      </p:sp>
      <p:sp>
        <p:nvSpPr>
          <p:cNvPr id="3" name="Segnaposto contenuto 2"/>
          <p:cNvSpPr>
            <a:spLocks noGrp="1"/>
          </p:cNvSpPr>
          <p:nvPr>
            <p:ph idx="1"/>
          </p:nvPr>
        </p:nvSpPr>
        <p:spPr>
          <a:xfrm>
            <a:off x="5130266" y="987426"/>
            <a:ext cx="3625715"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testo 3"/>
          <p:cNvSpPr>
            <a:spLocks noGrp="1"/>
          </p:cNvSpPr>
          <p:nvPr>
            <p:ph type="body" sz="half" idx="2"/>
          </p:nvPr>
        </p:nvSpPr>
        <p:spPr>
          <a:xfrm>
            <a:off x="2016278"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solidFill>
                  <a:prstClr val="black">
                    <a:tint val="75000"/>
                  </a:prstClr>
                </a:solidFill>
              </a:rPr>
              <a:t>www.eoscpilot.eu</a:t>
            </a:r>
            <a:endParaRPr lang="en-GB">
              <a:solidFill>
                <a:prstClr val="black">
                  <a:tint val="75000"/>
                </a:prstClr>
              </a:solidFill>
            </a:endParaRPr>
          </a:p>
        </p:txBody>
      </p:sp>
      <p:sp>
        <p:nvSpPr>
          <p:cNvPr id="6" name="Segnaposto piè di pagina 5"/>
          <p:cNvSpPr>
            <a:spLocks noGrp="1"/>
          </p:cNvSpPr>
          <p:nvPr>
            <p:ph type="ftr" sz="quarter" idx="11"/>
          </p:nvPr>
        </p:nvSpPr>
        <p:spPr/>
        <p:txBody>
          <a:body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7" name="Segnaposto numero diapositiva 6"/>
          <p:cNvSpPr>
            <a:spLocks noGrp="1"/>
          </p:cNvSpPr>
          <p:nvPr>
            <p:ph type="sldNum" sz="quarter" idx="12"/>
          </p:nvPr>
        </p:nvSpPr>
        <p:spPr>
          <a:xfrm>
            <a:off x="6698581" y="6356351"/>
            <a:ext cx="2057400" cy="365125"/>
          </a:xfrm>
        </p:spPr>
        <p:txBody>
          <a:body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680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7886700" cy="752476"/>
          </a:xfrm>
        </p:spPr>
        <p:txBody>
          <a:bodyPr>
            <a:normAutofit/>
          </a:bodyPr>
          <a:lstStyle>
            <a:lvl1pPr>
              <a:defRPr sz="3000" b="1" baseline="0"/>
            </a:lvl1pPr>
          </a:lstStyle>
          <a:p>
            <a:r>
              <a:rPr lang="en-US"/>
              <a:t>Click to edit Master title style</a:t>
            </a:r>
            <a:endParaRPr lang="en-US" dirty="0"/>
          </a:p>
        </p:txBody>
      </p:sp>
      <p:sp>
        <p:nvSpPr>
          <p:cNvPr id="3" name="Content Placeholder 2"/>
          <p:cNvSpPr>
            <a:spLocks noGrp="1"/>
          </p:cNvSpPr>
          <p:nvPr>
            <p:ph idx="1"/>
          </p:nvPr>
        </p:nvSpPr>
        <p:spPr>
          <a:xfrm>
            <a:off x="628650" y="2283491"/>
            <a:ext cx="7886700" cy="3051209"/>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80093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5981" y="279132"/>
            <a:ext cx="6152398" cy="500565"/>
          </a:xfrm>
        </p:spPr>
        <p:txBody>
          <a:bodyPr anchor="b">
            <a:normAutofit/>
          </a:bodyPr>
          <a:lstStyle>
            <a:lvl1pPr>
              <a:defRPr sz="3000" baseline="0"/>
            </a:lvl1pPr>
          </a:lstStyle>
          <a:p>
            <a:r>
              <a:rPr lang="en-US" dirty="0"/>
              <a:t>Click to edit Master title style</a:t>
            </a:r>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94148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2743201" y="129873"/>
            <a:ext cx="7886700" cy="752476"/>
          </a:xfrm>
        </p:spPr>
        <p:txBody>
          <a:bodyPr>
            <a:normAutofit/>
          </a:bodyPr>
          <a:lstStyle>
            <a:lvl1pPr>
              <a:defRPr sz="3000" baseline="0"/>
            </a:lvl1pPr>
          </a:lstStyle>
          <a:p>
            <a:r>
              <a:rPr lang="en-US"/>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85328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www.eoscpilot.eu</a:t>
            </a:r>
            <a:endParaRPr lang="en-GB"/>
          </a:p>
        </p:txBody>
      </p:sp>
      <p:sp>
        <p:nvSpPr>
          <p:cNvPr id="4" name="Footer Placeholder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a:t>
            </a:r>
            <a:r>
              <a:rPr lang="en-GB" dirty="0"/>
              <a:t>739563</a:t>
            </a:r>
          </a:p>
        </p:txBody>
      </p:sp>
      <p:sp>
        <p:nvSpPr>
          <p:cNvPr id="5" name="Slide Number Placeholder 4"/>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10428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www.eoscpilot.eu</a:t>
            </a:r>
            <a:endParaRPr lang="en-GB"/>
          </a:p>
        </p:txBody>
      </p:sp>
      <p:sp>
        <p:nvSpPr>
          <p:cNvPr id="3" name="Footer Placeholder 2"/>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99672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3728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7332" y="67377"/>
            <a:ext cx="6956057" cy="868297"/>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628650" y="1617044"/>
            <a:ext cx="7886700" cy="305120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13349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dirty="0"/>
          </a:p>
        </p:txBody>
      </p:sp>
      <p:sp>
        <p:nvSpPr>
          <p:cNvPr id="5" name="Footer Placeholder 4"/>
          <p:cNvSpPr>
            <a:spLocks noGrp="1"/>
          </p:cNvSpPr>
          <p:nvPr>
            <p:ph type="ftr" sz="quarter" idx="3"/>
          </p:nvPr>
        </p:nvSpPr>
        <p:spPr>
          <a:xfrm>
            <a:off x="2136808" y="6356351"/>
            <a:ext cx="523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a:t>
            </a:r>
            <a:r>
              <a:rPr lang="en-GB" dirty="0"/>
              <a:t>739563</a:t>
            </a:r>
          </a:p>
        </p:txBody>
      </p:sp>
      <p:sp>
        <p:nvSpPr>
          <p:cNvPr id="6" name="Slide Number Placeholder 5"/>
          <p:cNvSpPr>
            <a:spLocks noGrp="1"/>
          </p:cNvSpPr>
          <p:nvPr>
            <p:ph type="sldNum" sz="quarter" idx="4"/>
          </p:nvPr>
        </p:nvSpPr>
        <p:spPr>
          <a:xfrm>
            <a:off x="7372952" y="6356351"/>
            <a:ext cx="1142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t>‹#›</a:t>
            </a:fld>
            <a:endParaRPr lang="en-GB"/>
          </a:p>
        </p:txBody>
      </p:sp>
    </p:spTree>
    <p:extLst>
      <p:ext uri="{BB962C8B-B14F-4D97-AF65-F5344CB8AC3E}">
        <p14:creationId xmlns:p14="http://schemas.microsoft.com/office/powerpoint/2010/main" val="5809459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6" r:id="rId7"/>
    <p:sldLayoutId id="2147483667" r:id="rId8"/>
    <p:sldLayoutId id="2147483668"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348564" y="365125"/>
            <a:ext cx="6166786" cy="1325563"/>
          </a:xfrm>
          <a:prstGeom prst="rect">
            <a:avLst/>
          </a:prstGeom>
        </p:spPr>
        <p:txBody>
          <a:bodyPr vert="horz" lIns="91440" tIns="45720" rIns="91440" bIns="45720" rtlCol="0" anchor="ctr">
            <a:normAutofit/>
          </a:bodyPr>
          <a:lstStyle/>
          <a:p>
            <a:r>
              <a:rPr lang="it-IT"/>
              <a:t>Fare clic per modificare stile</a:t>
            </a:r>
            <a:endParaRPr lang="en-GB" dirty="0"/>
          </a:p>
        </p:txBody>
      </p:sp>
      <p:sp>
        <p:nvSpPr>
          <p:cNvPr id="3" name="Segnaposto testo 2"/>
          <p:cNvSpPr>
            <a:spLocks noGrp="1"/>
          </p:cNvSpPr>
          <p:nvPr>
            <p:ph type="body" idx="1"/>
          </p:nvPr>
        </p:nvSpPr>
        <p:spPr>
          <a:xfrm>
            <a:off x="2348564" y="1825625"/>
            <a:ext cx="61667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9125B-4164-B445-B5EA-FB5E25F89FC2}" type="slidenum">
              <a:rPr lang="en-GB" smtClean="0"/>
              <a:t>‹#›</a:t>
            </a:fld>
            <a:endParaRPr lang="en-GB"/>
          </a:p>
        </p:txBody>
      </p:sp>
    </p:spTree>
    <p:extLst>
      <p:ext uri="{BB962C8B-B14F-4D97-AF65-F5344CB8AC3E}">
        <p14:creationId xmlns:p14="http://schemas.microsoft.com/office/powerpoint/2010/main" val="1785137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2"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348564" y="365125"/>
            <a:ext cx="6166786" cy="1325563"/>
          </a:xfrm>
          <a:prstGeom prst="rect">
            <a:avLst/>
          </a:prstGeom>
        </p:spPr>
        <p:txBody>
          <a:bodyPr vert="horz" lIns="91440" tIns="45720" rIns="91440" bIns="45720" rtlCol="0" anchor="ctr">
            <a:normAutofit/>
          </a:bodyPr>
          <a:lstStyle/>
          <a:p>
            <a:r>
              <a:rPr lang="it-IT"/>
              <a:t>Fare clic per modificare stile</a:t>
            </a:r>
            <a:endParaRPr lang="en-GB" dirty="0"/>
          </a:p>
        </p:txBody>
      </p:sp>
      <p:sp>
        <p:nvSpPr>
          <p:cNvPr id="3" name="Segnaposto testo 2"/>
          <p:cNvSpPr>
            <a:spLocks noGrp="1"/>
          </p:cNvSpPr>
          <p:nvPr>
            <p:ph type="body" idx="1"/>
          </p:nvPr>
        </p:nvSpPr>
        <p:spPr>
          <a:xfrm>
            <a:off x="2348564" y="1825625"/>
            <a:ext cx="6166786" cy="435133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www.eoscpilot.eu</a:t>
            </a:r>
            <a:endParaRPr lang="en-GB">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9125B-4164-B445-B5EA-FB5E25F89F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08596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s://www.icann.org/news/multimedia/1563"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oscpilot.eu/user/register" TargetMode="External"/><Relationship Id="rId2" Type="http://schemas.openxmlformats.org/officeDocument/2006/relationships/hyperlink" Target="mailto:egdf-secretariat@eoscpilot.e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72025" y="3561865"/>
            <a:ext cx="4371975" cy="1655762"/>
          </a:xfrm>
        </p:spPr>
        <p:txBody>
          <a:bodyPr>
            <a:noAutofit/>
          </a:bodyPr>
          <a:lstStyle/>
          <a:p>
            <a:r>
              <a:rPr lang="en-GB" sz="2000" b="1" dirty="0"/>
              <a:t>EOSC Governance Development Forum</a:t>
            </a:r>
          </a:p>
          <a:p>
            <a:r>
              <a:rPr lang="en-GB" sz="2000" b="1" dirty="0"/>
              <a:t>EOSC Governance Framework</a:t>
            </a:r>
          </a:p>
          <a:p>
            <a:br>
              <a:rPr lang="en-GB" sz="1800" dirty="0"/>
            </a:br>
            <a:r>
              <a:rPr lang="en-GB" sz="1800" dirty="0"/>
              <a:t>Matthew Dovey, Jisc</a:t>
            </a:r>
            <a:br>
              <a:rPr lang="en-GB" sz="1800" dirty="0"/>
            </a:br>
            <a:r>
              <a:rPr lang="en-GB" sz="1800" dirty="0"/>
              <a:t>matthew.dovey@jisc.ac.uk</a:t>
            </a:r>
          </a:p>
          <a:p>
            <a:endParaRPr lang="en-GB" sz="1800" dirty="0"/>
          </a:p>
        </p:txBody>
      </p:sp>
    </p:spTree>
    <p:extLst>
      <p:ext uri="{BB962C8B-B14F-4D97-AF65-F5344CB8AC3E}">
        <p14:creationId xmlns:p14="http://schemas.microsoft.com/office/powerpoint/2010/main" val="2836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08727B-437E-45E6-B322-2D612C831362}"/>
              </a:ext>
            </a:extLst>
          </p:cNvPr>
          <p:cNvSpPr txBox="1">
            <a:spLocks/>
          </p:cNvSpPr>
          <p:nvPr/>
        </p:nvSpPr>
        <p:spPr>
          <a:xfrm>
            <a:off x="228600" y="1219200"/>
            <a:ext cx="8686440" cy="914400"/>
          </a:xfrm>
          <a:prstGeom prst="rect">
            <a:avLst/>
          </a:prstGeom>
          <a:noFill/>
          <a:ln>
            <a:noFill/>
          </a:ln>
        </p:spPr>
        <p:txBody>
          <a:bodyPr vert="horz" wrap="square" lIns="90000" tIns="45000" rIns="90000" bIns="45000" anchor="t"/>
          <a:lstStyle>
            <a:defPPr lvl="0">
              <a:buSzPct val="45000"/>
              <a:buFont typeface="StarSymbol"/>
              <a:buNone/>
              <a:defRPr/>
            </a:defPPr>
            <a:lvl1pPr marL="358920" marR="0" lvl="0" indent="0" algn="l" rtl="0" hangingPunct="1">
              <a:spcBef>
                <a:spcPts val="0"/>
              </a:spcBef>
              <a:spcAft>
                <a:spcPts val="0"/>
              </a:spcAft>
              <a:buSzPct val="45000"/>
              <a:buFont typeface="StarSymbol"/>
              <a:buChar char="●"/>
              <a:tabLst/>
              <a:defRPr lang="en-GB" sz="3000" b="1" i="0" u="none" strike="noStrike" kern="1200" spc="0">
                <a:ln>
                  <a:noFill/>
                </a:ln>
                <a:solidFill>
                  <a:srgbClr val="0F5494"/>
                </a:solidFill>
                <a:latin typeface="Verdana" pitchFamily="34"/>
                <a:ea typeface="Microsoft YaHei" pitchFamily="2"/>
                <a:cs typeface="Mangal"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ctr">
              <a:buFont typeface="StarSymbol"/>
              <a:buNone/>
            </a:pPr>
            <a:r>
              <a:rPr lang="en-GB" dirty="0">
                <a:latin typeface="EC Square Sans Pro Light" panose="020B0506000000020004" pitchFamily="34" charset="0"/>
                <a:ea typeface="Verdana" pitchFamily="1"/>
                <a:cs typeface="Verdana" pitchFamily="34"/>
              </a:rPr>
              <a:t>EOSC Governance structure </a:t>
            </a:r>
          </a:p>
        </p:txBody>
      </p:sp>
      <p:grpSp>
        <p:nvGrpSpPr>
          <p:cNvPr id="2" name="Group 1"/>
          <p:cNvGrpSpPr/>
          <p:nvPr/>
        </p:nvGrpSpPr>
        <p:grpSpPr>
          <a:xfrm>
            <a:off x="482824" y="2132856"/>
            <a:ext cx="4377208" cy="4226768"/>
            <a:chOff x="482824" y="2132856"/>
            <a:chExt cx="4377208" cy="4226768"/>
          </a:xfrm>
        </p:grpSpPr>
        <p:sp>
          <p:nvSpPr>
            <p:cNvPr id="4" name="Oval 3">
              <a:extLst>
                <a:ext uri="{FF2B5EF4-FFF2-40B4-BE49-F238E27FC236}">
                  <a16:creationId xmlns:a16="http://schemas.microsoft.com/office/drawing/2014/main" id="{AF838985-8252-4239-9A8E-5210990BFF0E}"/>
                </a:ext>
              </a:extLst>
            </p:cNvPr>
            <p:cNvSpPr/>
            <p:nvPr/>
          </p:nvSpPr>
          <p:spPr>
            <a:xfrm>
              <a:off x="2699792" y="3709865"/>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Stakeholders Forum</a:t>
              </a:r>
            </a:p>
          </p:txBody>
        </p:sp>
        <p:sp>
          <p:nvSpPr>
            <p:cNvPr id="5" name="Oval 4">
              <a:extLst>
                <a:ext uri="{FF2B5EF4-FFF2-40B4-BE49-F238E27FC236}">
                  <a16:creationId xmlns:a16="http://schemas.microsoft.com/office/drawing/2014/main" id="{5126E261-229E-463D-A150-520663C3FCE5}"/>
                </a:ext>
              </a:extLst>
            </p:cNvPr>
            <p:cNvSpPr/>
            <p:nvPr/>
          </p:nvSpPr>
          <p:spPr>
            <a:xfrm>
              <a:off x="2699792" y="2132856"/>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Governance Board</a:t>
              </a:r>
            </a:p>
            <a:p>
              <a:pPr algn="ctr" defTabSz="457200" fontAlgn="auto">
                <a:spcBef>
                  <a:spcPts val="0"/>
                </a:spcBef>
                <a:spcAft>
                  <a:spcPts val="0"/>
                </a:spcAft>
              </a:pPr>
              <a:r>
                <a:rPr lang="en-GB" sz="1600" b="0" dirty="0">
                  <a:solidFill>
                    <a:schemeClr val="bg1"/>
                  </a:solidFill>
                </a:rPr>
                <a:t>(Executive)</a:t>
              </a:r>
            </a:p>
          </p:txBody>
        </p:sp>
        <p:sp>
          <p:nvSpPr>
            <p:cNvPr id="8" name="Oval 7">
              <a:extLst>
                <a:ext uri="{FF2B5EF4-FFF2-40B4-BE49-F238E27FC236}">
                  <a16:creationId xmlns:a16="http://schemas.microsoft.com/office/drawing/2014/main" id="{39613CEB-E1E2-4E9F-A81C-BE527C5B1FF2}"/>
                </a:ext>
              </a:extLst>
            </p:cNvPr>
            <p:cNvSpPr/>
            <p:nvPr/>
          </p:nvSpPr>
          <p:spPr>
            <a:xfrm>
              <a:off x="893168" y="2924944"/>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Institutional funders </a:t>
              </a:r>
              <a:br>
                <a:rPr lang="en-GB" sz="1600" b="0" dirty="0">
                  <a:solidFill>
                    <a:schemeClr val="bg1"/>
                  </a:solidFill>
                </a:rPr>
              </a:br>
              <a:r>
                <a:rPr lang="en-GB" sz="1600" b="0" dirty="0">
                  <a:solidFill>
                    <a:schemeClr val="bg1"/>
                  </a:solidFill>
                </a:rPr>
                <a:t>(MS, EC)</a:t>
              </a:r>
            </a:p>
          </p:txBody>
        </p:sp>
        <p:sp>
          <p:nvSpPr>
            <p:cNvPr id="9" name="Rectangle 8">
              <a:extLst>
                <a:ext uri="{FF2B5EF4-FFF2-40B4-BE49-F238E27FC236}">
                  <a16:creationId xmlns:a16="http://schemas.microsoft.com/office/drawing/2014/main" id="{CA40C184-5968-4FAB-B714-6CF6A4A8C0C2}"/>
                </a:ext>
              </a:extLst>
            </p:cNvPr>
            <p:cNvSpPr/>
            <p:nvPr/>
          </p:nvSpPr>
          <p:spPr>
            <a:xfrm>
              <a:off x="482824" y="5445224"/>
              <a:ext cx="1490464" cy="914400"/>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b="0" dirty="0">
                  <a:solidFill>
                    <a:schemeClr val="tx1"/>
                  </a:solidFill>
                </a:rPr>
                <a:t>Roadmap, </a:t>
              </a:r>
              <a:r>
                <a:rPr lang="en-GB" sz="1400" b="0" i="1" dirty="0">
                  <a:solidFill>
                    <a:schemeClr val="tx1"/>
                  </a:solidFill>
                </a:rPr>
                <a:t>Council conclusions</a:t>
              </a:r>
            </a:p>
          </p:txBody>
        </p:sp>
        <p:cxnSp>
          <p:nvCxnSpPr>
            <p:cNvPr id="22" name="Straight Arrow Connector 21">
              <a:extLst>
                <a:ext uri="{FF2B5EF4-FFF2-40B4-BE49-F238E27FC236}">
                  <a16:creationId xmlns:a16="http://schemas.microsoft.com/office/drawing/2014/main" id="{C412A491-D528-4665-88F0-28CEC390AAD5}"/>
                </a:ext>
              </a:extLst>
            </p:cNvPr>
            <p:cNvCxnSpPr/>
            <p:nvPr/>
          </p:nvCxnSpPr>
          <p:spPr bwMode="auto">
            <a:xfrm flipV="1">
              <a:off x="893168" y="4933597"/>
              <a:ext cx="478904" cy="498444"/>
            </a:xfrm>
            <a:prstGeom prst="straightConnector1">
              <a:avLst/>
            </a:prstGeom>
            <a:noFill/>
            <a:ln w="9525" cap="flat" cmpd="sng" algn="ctr">
              <a:solidFill>
                <a:schemeClr val="tx1"/>
              </a:solidFill>
              <a:prstDash val="solid"/>
              <a:round/>
              <a:headEnd type="none" w="med" len="med"/>
              <a:tailEnd type="arrow"/>
            </a:ln>
            <a:effectLst/>
          </p:spPr>
        </p:cxnSp>
      </p:grpSp>
      <p:grpSp>
        <p:nvGrpSpPr>
          <p:cNvPr id="3" name="Group 2"/>
          <p:cNvGrpSpPr/>
          <p:nvPr/>
        </p:nvGrpSpPr>
        <p:grpSpPr>
          <a:xfrm>
            <a:off x="4874429" y="2132856"/>
            <a:ext cx="3492291" cy="4285051"/>
            <a:chOff x="4874429" y="2132856"/>
            <a:chExt cx="3492291" cy="4285051"/>
          </a:xfrm>
        </p:grpSpPr>
        <p:sp>
          <p:nvSpPr>
            <p:cNvPr id="10" name="Rectangle 9">
              <a:extLst>
                <a:ext uri="{FF2B5EF4-FFF2-40B4-BE49-F238E27FC236}">
                  <a16:creationId xmlns:a16="http://schemas.microsoft.com/office/drawing/2014/main" id="{79FAAC68-4541-4FA6-B3CD-5F111143FB2B}"/>
                </a:ext>
              </a:extLst>
            </p:cNvPr>
            <p:cNvSpPr/>
            <p:nvPr/>
          </p:nvSpPr>
          <p:spPr>
            <a:xfrm>
              <a:off x="5364088" y="2132856"/>
              <a:ext cx="1008112" cy="3744416"/>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tx1"/>
                  </a:solidFill>
                </a:rPr>
                <a:t>EOSC Co-ordination structure</a:t>
              </a:r>
              <a:endParaRPr lang="en-GB" sz="1200" b="0" i="1" dirty="0">
                <a:solidFill>
                  <a:schemeClr val="tx1"/>
                </a:solidFill>
              </a:endParaRPr>
            </a:p>
          </p:txBody>
        </p:sp>
        <p:sp>
          <p:nvSpPr>
            <p:cNvPr id="11" name="Rectangle 10">
              <a:extLst>
                <a:ext uri="{FF2B5EF4-FFF2-40B4-BE49-F238E27FC236}">
                  <a16:creationId xmlns:a16="http://schemas.microsoft.com/office/drawing/2014/main" id="{2B67C697-6CFC-4603-B613-34DB94F005C1}"/>
                </a:ext>
              </a:extLst>
            </p:cNvPr>
            <p:cNvSpPr/>
            <p:nvPr/>
          </p:nvSpPr>
          <p:spPr>
            <a:xfrm>
              <a:off x="6861855" y="2132856"/>
              <a:ext cx="1490464" cy="720080"/>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tx1"/>
                  </a:solidFill>
                </a:rPr>
                <a:t>Interfaces with relevant MS-led initiatives</a:t>
              </a:r>
              <a:endParaRPr lang="en-GB" sz="1200" b="0" i="1" dirty="0">
                <a:solidFill>
                  <a:schemeClr val="tx1"/>
                </a:solidFill>
              </a:endParaRPr>
            </a:p>
          </p:txBody>
        </p:sp>
        <p:sp>
          <p:nvSpPr>
            <p:cNvPr id="12" name="Rectangle 11">
              <a:extLst>
                <a:ext uri="{FF2B5EF4-FFF2-40B4-BE49-F238E27FC236}">
                  <a16:creationId xmlns:a16="http://schemas.microsoft.com/office/drawing/2014/main" id="{F81C5DEA-DDA0-4004-8D99-EAFAD11CB74E}"/>
                </a:ext>
              </a:extLst>
            </p:cNvPr>
            <p:cNvSpPr/>
            <p:nvPr/>
          </p:nvSpPr>
          <p:spPr>
            <a:xfrm>
              <a:off x="6876256" y="2996952"/>
              <a:ext cx="1490464" cy="720080"/>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tx1"/>
                  </a:solidFill>
                </a:rPr>
                <a:t>FAIR compliance mechanisms</a:t>
              </a:r>
              <a:endParaRPr lang="en-GB" sz="1200" b="0" i="1" dirty="0">
                <a:solidFill>
                  <a:schemeClr val="tx1"/>
                </a:solidFill>
              </a:endParaRPr>
            </a:p>
          </p:txBody>
        </p:sp>
        <p:sp>
          <p:nvSpPr>
            <p:cNvPr id="13" name="Rectangle 12">
              <a:extLst>
                <a:ext uri="{FF2B5EF4-FFF2-40B4-BE49-F238E27FC236}">
                  <a16:creationId xmlns:a16="http://schemas.microsoft.com/office/drawing/2014/main" id="{CE6F3074-9AD2-4D8C-BFFF-B6FAF93BCCBD}"/>
                </a:ext>
              </a:extLst>
            </p:cNvPr>
            <p:cNvSpPr/>
            <p:nvPr/>
          </p:nvSpPr>
          <p:spPr>
            <a:xfrm>
              <a:off x="6861855" y="3861048"/>
              <a:ext cx="1490464" cy="714468"/>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tx1"/>
                  </a:solidFill>
                </a:rPr>
                <a:t>EOSC access mechanisms</a:t>
              </a:r>
              <a:endParaRPr lang="en-GB" sz="1200" b="0" i="1" dirty="0">
                <a:solidFill>
                  <a:schemeClr val="tx1"/>
                </a:solidFill>
              </a:endParaRPr>
            </a:p>
          </p:txBody>
        </p:sp>
        <p:sp>
          <p:nvSpPr>
            <p:cNvPr id="14" name="Rectangle 13">
              <a:extLst>
                <a:ext uri="{FF2B5EF4-FFF2-40B4-BE49-F238E27FC236}">
                  <a16:creationId xmlns:a16="http://schemas.microsoft.com/office/drawing/2014/main" id="{3374B2EA-87DB-4117-B198-A5C2E0EDAB39}"/>
                </a:ext>
              </a:extLst>
            </p:cNvPr>
            <p:cNvSpPr/>
            <p:nvPr/>
          </p:nvSpPr>
          <p:spPr>
            <a:xfrm>
              <a:off x="6876256" y="4725144"/>
              <a:ext cx="1490464" cy="720080"/>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tx1"/>
                  </a:solidFill>
                </a:rPr>
                <a:t>Interfaces with discipline-based initiatives</a:t>
              </a:r>
              <a:endParaRPr lang="en-GB" sz="1200" b="0" i="1" dirty="0">
                <a:solidFill>
                  <a:schemeClr val="tx1"/>
                </a:solidFill>
              </a:endParaRPr>
            </a:p>
          </p:txBody>
        </p:sp>
        <p:sp>
          <p:nvSpPr>
            <p:cNvPr id="15" name="Rectangle 14">
              <a:extLst>
                <a:ext uri="{FF2B5EF4-FFF2-40B4-BE49-F238E27FC236}">
                  <a16:creationId xmlns:a16="http://schemas.microsoft.com/office/drawing/2014/main" id="{B8B3E533-5907-402D-B803-9A3525642AC0}"/>
                </a:ext>
              </a:extLst>
            </p:cNvPr>
            <p:cNvSpPr/>
            <p:nvPr/>
          </p:nvSpPr>
          <p:spPr>
            <a:xfrm>
              <a:off x="6876256" y="5733256"/>
              <a:ext cx="1490464" cy="684651"/>
            </a:xfrm>
            <a:prstGeom prst="rect">
              <a:avLst/>
            </a:prstGeom>
            <a:solidFill>
              <a:schemeClr val="bg1">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i="1" dirty="0">
                  <a:solidFill>
                    <a:schemeClr val="tx1"/>
                  </a:solidFill>
                </a:rPr>
                <a:t>Any other relevant/past project </a:t>
              </a:r>
            </a:p>
          </p:txBody>
        </p:sp>
        <p:cxnSp>
          <p:nvCxnSpPr>
            <p:cNvPr id="16" name="Straight Arrow Connector 15">
              <a:extLst>
                <a:ext uri="{FF2B5EF4-FFF2-40B4-BE49-F238E27FC236}">
                  <a16:creationId xmlns:a16="http://schemas.microsoft.com/office/drawing/2014/main" id="{78615604-1AEE-409E-A078-51A5482BC212}"/>
                </a:ext>
              </a:extLst>
            </p:cNvPr>
            <p:cNvCxnSpPr/>
            <p:nvPr/>
          </p:nvCxnSpPr>
          <p:spPr bwMode="auto">
            <a:xfrm>
              <a:off x="6372200" y="2492896"/>
              <a:ext cx="489655" cy="0"/>
            </a:xfrm>
            <a:prstGeom prst="straightConnector1">
              <a:avLst/>
            </a:prstGeom>
            <a:noFill/>
            <a:ln w="9525" cap="flat" cmpd="sng" algn="ctr">
              <a:solidFill>
                <a:schemeClr val="tx1"/>
              </a:solidFill>
              <a:prstDash val="solid"/>
              <a:round/>
              <a:headEnd type="arrow"/>
              <a:tailEnd type="arrow"/>
            </a:ln>
            <a:effectLst/>
          </p:spPr>
        </p:cxnSp>
        <p:cxnSp>
          <p:nvCxnSpPr>
            <p:cNvPr id="17" name="Straight Arrow Connector 16">
              <a:extLst>
                <a:ext uri="{FF2B5EF4-FFF2-40B4-BE49-F238E27FC236}">
                  <a16:creationId xmlns:a16="http://schemas.microsoft.com/office/drawing/2014/main" id="{E44FB78A-057A-42CC-9B71-8132FCF50D24}"/>
                </a:ext>
              </a:extLst>
            </p:cNvPr>
            <p:cNvCxnSpPr/>
            <p:nvPr/>
          </p:nvCxnSpPr>
          <p:spPr bwMode="auto">
            <a:xfrm>
              <a:off x="6386601" y="5110336"/>
              <a:ext cx="489655" cy="0"/>
            </a:xfrm>
            <a:prstGeom prst="straightConnector1">
              <a:avLst/>
            </a:prstGeom>
            <a:noFill/>
            <a:ln w="9525" cap="flat" cmpd="sng" algn="ctr">
              <a:solidFill>
                <a:schemeClr val="tx1"/>
              </a:solidFill>
              <a:prstDash val="solid"/>
              <a:round/>
              <a:headEnd type="arrow"/>
              <a:tailEnd type="arrow"/>
            </a:ln>
            <a:effectLst/>
          </p:spPr>
        </p:cxnSp>
        <p:cxnSp>
          <p:nvCxnSpPr>
            <p:cNvPr id="18" name="Straight Arrow Connector 17">
              <a:extLst>
                <a:ext uri="{FF2B5EF4-FFF2-40B4-BE49-F238E27FC236}">
                  <a16:creationId xmlns:a16="http://schemas.microsoft.com/office/drawing/2014/main" id="{A9DC3D76-B44D-4D0C-A272-0969D2CA2F8E}"/>
                </a:ext>
              </a:extLst>
            </p:cNvPr>
            <p:cNvCxnSpPr/>
            <p:nvPr/>
          </p:nvCxnSpPr>
          <p:spPr bwMode="auto">
            <a:xfrm>
              <a:off x="6366115" y="4218282"/>
              <a:ext cx="489655" cy="0"/>
            </a:xfrm>
            <a:prstGeom prst="straightConnector1">
              <a:avLst/>
            </a:prstGeom>
            <a:noFill/>
            <a:ln w="9525" cap="flat" cmpd="sng" algn="ctr">
              <a:solidFill>
                <a:schemeClr val="tx1"/>
              </a:solidFill>
              <a:prstDash val="solid"/>
              <a:round/>
              <a:headEnd type="arrow"/>
              <a:tailEnd type="arrow"/>
            </a:ln>
            <a:effectLst/>
          </p:spPr>
        </p:cxnSp>
        <p:cxnSp>
          <p:nvCxnSpPr>
            <p:cNvPr id="19" name="Straight Arrow Connector 18">
              <a:extLst>
                <a:ext uri="{FF2B5EF4-FFF2-40B4-BE49-F238E27FC236}">
                  <a16:creationId xmlns:a16="http://schemas.microsoft.com/office/drawing/2014/main" id="{E49E8ADA-E475-40C7-8418-83E7125E16A5}"/>
                </a:ext>
              </a:extLst>
            </p:cNvPr>
            <p:cNvCxnSpPr/>
            <p:nvPr/>
          </p:nvCxnSpPr>
          <p:spPr bwMode="auto">
            <a:xfrm>
              <a:off x="6386601" y="3356992"/>
              <a:ext cx="489655" cy="0"/>
            </a:xfrm>
            <a:prstGeom prst="straightConnector1">
              <a:avLst/>
            </a:prstGeom>
            <a:noFill/>
            <a:ln w="9525" cap="flat" cmpd="sng" algn="ctr">
              <a:solidFill>
                <a:schemeClr val="tx1"/>
              </a:solidFill>
              <a:prstDash val="solid"/>
              <a:round/>
              <a:headEnd type="arrow"/>
              <a:tailEnd type="arrow"/>
            </a:ln>
            <a:effectLst/>
          </p:spPr>
        </p:cxnSp>
        <p:cxnSp>
          <p:nvCxnSpPr>
            <p:cNvPr id="20" name="Straight Arrow Connector 19">
              <a:extLst>
                <a:ext uri="{FF2B5EF4-FFF2-40B4-BE49-F238E27FC236}">
                  <a16:creationId xmlns:a16="http://schemas.microsoft.com/office/drawing/2014/main" id="{B1E0AE61-973B-42E4-B288-06B67BA6CB4D}"/>
                </a:ext>
              </a:extLst>
            </p:cNvPr>
            <p:cNvCxnSpPr/>
            <p:nvPr/>
          </p:nvCxnSpPr>
          <p:spPr bwMode="auto">
            <a:xfrm>
              <a:off x="6386601" y="5805264"/>
              <a:ext cx="489655" cy="0"/>
            </a:xfrm>
            <a:prstGeom prst="straightConnector1">
              <a:avLst/>
            </a:prstGeom>
            <a:noFill/>
            <a:ln w="9525" cap="flat" cmpd="sng" algn="ctr">
              <a:solidFill>
                <a:schemeClr val="tx1"/>
              </a:solidFill>
              <a:prstDash val="solid"/>
              <a:round/>
              <a:headEnd type="arrow"/>
              <a:tailEnd type="arrow"/>
            </a:ln>
            <a:effectLst/>
          </p:spPr>
        </p:cxnSp>
        <p:cxnSp>
          <p:nvCxnSpPr>
            <p:cNvPr id="21" name="Straight Arrow Connector 20">
              <a:extLst>
                <a:ext uri="{FF2B5EF4-FFF2-40B4-BE49-F238E27FC236}">
                  <a16:creationId xmlns:a16="http://schemas.microsoft.com/office/drawing/2014/main" id="{3E0AD438-35DC-4E7E-914F-049659B1F237}"/>
                </a:ext>
              </a:extLst>
            </p:cNvPr>
            <p:cNvCxnSpPr/>
            <p:nvPr/>
          </p:nvCxnSpPr>
          <p:spPr bwMode="auto">
            <a:xfrm>
              <a:off x="4874430" y="3284984"/>
              <a:ext cx="489655" cy="0"/>
            </a:xfrm>
            <a:prstGeom prst="straightConnector1">
              <a:avLst/>
            </a:prstGeom>
            <a:noFill/>
            <a:ln w="25400" cap="flat" cmpd="sng" algn="ctr">
              <a:solidFill>
                <a:schemeClr val="tx1"/>
              </a:solidFill>
              <a:prstDash val="solid"/>
              <a:round/>
              <a:headEnd type="arrow"/>
              <a:tailEnd type="arrow"/>
            </a:ln>
            <a:effectLst/>
          </p:spPr>
        </p:cxnSp>
        <p:cxnSp>
          <p:nvCxnSpPr>
            <p:cNvPr id="23" name="Straight Arrow Connector 22">
              <a:extLst>
                <a:ext uri="{FF2B5EF4-FFF2-40B4-BE49-F238E27FC236}">
                  <a16:creationId xmlns:a16="http://schemas.microsoft.com/office/drawing/2014/main" id="{55FF9A69-E722-4014-96D0-D452AC0502AF}"/>
                </a:ext>
              </a:extLst>
            </p:cNvPr>
            <p:cNvCxnSpPr/>
            <p:nvPr/>
          </p:nvCxnSpPr>
          <p:spPr bwMode="auto">
            <a:xfrm>
              <a:off x="4874429" y="4797152"/>
              <a:ext cx="489655" cy="0"/>
            </a:xfrm>
            <a:prstGeom prst="straightConnector1">
              <a:avLst/>
            </a:prstGeom>
            <a:noFill/>
            <a:ln w="254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5984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Governance Models</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11</a:t>
            </a:fld>
            <a:endParaRPr lang="en-GB" dirty="0"/>
          </a:p>
        </p:txBody>
      </p:sp>
      <p:pic>
        <p:nvPicPr>
          <p:cNvPr id="8" name="Picture 7"/>
          <p:cNvPicPr>
            <a:picLocks noChangeAspect="1"/>
          </p:cNvPicPr>
          <p:nvPr/>
        </p:nvPicPr>
        <p:blipFill>
          <a:blip r:embed="rId2"/>
          <a:stretch>
            <a:fillRect/>
          </a:stretch>
        </p:blipFill>
        <p:spPr>
          <a:xfrm>
            <a:off x="2163652" y="1455407"/>
            <a:ext cx="4326368" cy="3655035"/>
          </a:xfrm>
          <a:prstGeom prst="rect">
            <a:avLst/>
          </a:prstGeom>
        </p:spPr>
      </p:pic>
      <p:sp>
        <p:nvSpPr>
          <p:cNvPr id="9" name="TextBox 8"/>
          <p:cNvSpPr txBox="1"/>
          <p:nvPr/>
        </p:nvSpPr>
        <p:spPr>
          <a:xfrm>
            <a:off x="1215957" y="5418306"/>
            <a:ext cx="7185108" cy="369332"/>
          </a:xfrm>
          <a:prstGeom prst="rect">
            <a:avLst/>
          </a:prstGeom>
          <a:noFill/>
        </p:spPr>
        <p:txBody>
          <a:bodyPr wrap="none" rtlCol="0">
            <a:spAutoFit/>
          </a:bodyPr>
          <a:lstStyle/>
          <a:p>
            <a:r>
              <a:rPr lang="en-GB" dirty="0"/>
              <a:t>http://www.rtmteam.net/page.php?pageID=25&amp;section=overview_of_ecg</a:t>
            </a:r>
          </a:p>
        </p:txBody>
      </p:sp>
      <p:grpSp>
        <p:nvGrpSpPr>
          <p:cNvPr id="10" name="Group 9"/>
          <p:cNvGrpSpPr/>
          <p:nvPr/>
        </p:nvGrpSpPr>
        <p:grpSpPr>
          <a:xfrm rot="12569793">
            <a:off x="2978146" y="2152588"/>
            <a:ext cx="3330036" cy="3194580"/>
            <a:chOff x="893168" y="2132856"/>
            <a:chExt cx="4109391" cy="3661332"/>
          </a:xfrm>
        </p:grpSpPr>
        <p:sp>
          <p:nvSpPr>
            <p:cNvPr id="11" name="Oval 10">
              <a:extLst/>
            </p:cNvPr>
            <p:cNvSpPr/>
            <p:nvPr/>
          </p:nvSpPr>
          <p:spPr>
            <a:xfrm>
              <a:off x="2842319" y="3633948"/>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Stakeholders Forum</a:t>
              </a:r>
            </a:p>
          </p:txBody>
        </p:sp>
        <p:sp>
          <p:nvSpPr>
            <p:cNvPr id="12" name="Oval 11">
              <a:extLst/>
            </p:cNvPr>
            <p:cNvSpPr/>
            <p:nvPr/>
          </p:nvSpPr>
          <p:spPr>
            <a:xfrm>
              <a:off x="2699792" y="2132856"/>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Governance Board</a:t>
              </a:r>
            </a:p>
            <a:p>
              <a:pPr algn="ctr" defTabSz="457200" fontAlgn="auto">
                <a:spcBef>
                  <a:spcPts val="0"/>
                </a:spcBef>
                <a:spcAft>
                  <a:spcPts val="0"/>
                </a:spcAft>
              </a:pPr>
              <a:r>
                <a:rPr lang="en-GB" sz="1600" b="0" dirty="0">
                  <a:solidFill>
                    <a:schemeClr val="bg1"/>
                  </a:solidFill>
                </a:rPr>
                <a:t>(Executive)</a:t>
              </a:r>
            </a:p>
          </p:txBody>
        </p:sp>
        <p:sp>
          <p:nvSpPr>
            <p:cNvPr id="13" name="Oval 12">
              <a:extLst/>
            </p:cNvPr>
            <p:cNvSpPr/>
            <p:nvPr/>
          </p:nvSpPr>
          <p:spPr>
            <a:xfrm>
              <a:off x="893168" y="2924944"/>
              <a:ext cx="2160240" cy="2160240"/>
            </a:xfrm>
            <a:prstGeom prst="ellipse">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b="0" dirty="0">
                  <a:solidFill>
                    <a:schemeClr val="bg1"/>
                  </a:solidFill>
                </a:rPr>
                <a:t>Institutional funders </a:t>
              </a:r>
              <a:br>
                <a:rPr lang="en-GB" sz="1600" b="0" dirty="0">
                  <a:solidFill>
                    <a:schemeClr val="bg1"/>
                  </a:solidFill>
                </a:rPr>
              </a:br>
              <a:r>
                <a:rPr lang="en-GB" sz="1600" b="0" dirty="0">
                  <a:solidFill>
                    <a:schemeClr val="bg1"/>
                  </a:solidFill>
                </a:rPr>
                <a:t>(MS, EC)</a:t>
              </a:r>
            </a:p>
          </p:txBody>
        </p:sp>
      </p:grpSp>
      <p:sp>
        <p:nvSpPr>
          <p:cNvPr id="3" name="TextBox 2"/>
          <p:cNvSpPr txBox="1"/>
          <p:nvPr/>
        </p:nvSpPr>
        <p:spPr>
          <a:xfrm>
            <a:off x="6574241" y="2214694"/>
            <a:ext cx="2371171" cy="2492990"/>
          </a:xfrm>
          <a:prstGeom prst="rect">
            <a:avLst/>
          </a:prstGeom>
          <a:noFill/>
        </p:spPr>
        <p:txBody>
          <a:bodyPr wrap="square" rtlCol="0">
            <a:spAutoFit/>
          </a:bodyPr>
          <a:lstStyle/>
          <a:p>
            <a:r>
              <a:rPr lang="en-GB" sz="1200" b="1" dirty="0"/>
              <a:t>1 Community Problems Solving:</a:t>
            </a:r>
            <a:r>
              <a:rPr lang="en-GB" sz="1200" dirty="0"/>
              <a:t> Aligns “Engaging Citizens” and “Getting Things Done.”</a:t>
            </a:r>
          </a:p>
          <a:p>
            <a:r>
              <a:rPr lang="en-GB" sz="1200" b="1" dirty="0"/>
              <a:t>2 Organizations Managing for Results:</a:t>
            </a:r>
            <a:r>
              <a:rPr lang="en-GB" sz="1200" dirty="0"/>
              <a:t> Aligns “Measuring Results” and “Getting Things Done.”</a:t>
            </a:r>
          </a:p>
          <a:p>
            <a:r>
              <a:rPr lang="en-GB" sz="1200" b="1" dirty="0"/>
              <a:t>3 Citizens Reaching for Results: </a:t>
            </a:r>
            <a:r>
              <a:rPr lang="en-GB" sz="1200" dirty="0"/>
              <a:t>Aligns “Engaging Citizens” and “Measuring Results.”</a:t>
            </a:r>
          </a:p>
          <a:p>
            <a:r>
              <a:rPr lang="en-GB" sz="1200" b="1" dirty="0"/>
              <a:t>4 Communities Governing for Results: </a:t>
            </a:r>
            <a:r>
              <a:rPr lang="en-GB" sz="1200" dirty="0"/>
              <a:t>Aligns all three core skills.</a:t>
            </a:r>
          </a:p>
          <a:p>
            <a:endParaRPr lang="en-GB" sz="1200" dirty="0"/>
          </a:p>
        </p:txBody>
      </p:sp>
    </p:spTree>
    <p:extLst>
      <p:ext uri="{BB962C8B-B14F-4D97-AF65-F5344CB8AC3E}">
        <p14:creationId xmlns:p14="http://schemas.microsoft.com/office/powerpoint/2010/main" val="27261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10"/>
                                        </p:tgtEl>
                                        <p:attrNameLst>
                                          <p:attrName>style.opacity</p:attrName>
                                        </p:attrNameLst>
                                      </p:cBhvr>
                                      <p:to>
                                        <p:strVal val="0.75"/>
                                      </p:to>
                                    </p:set>
                                    <p:animEffect filter="image" prLst="opacity: 0.75">
                                      <p:cBhvr rctx="IE">
                                        <p:cTn id="1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t>EOSCPilot</a:t>
            </a:r>
            <a:r>
              <a:rPr lang="en-GB" sz="2800" dirty="0"/>
              <a:t> Governance Framework</a:t>
            </a:r>
          </a:p>
        </p:txBody>
      </p:sp>
      <p:sp>
        <p:nvSpPr>
          <p:cNvPr id="3" name="Content Placeholder 2"/>
          <p:cNvSpPr>
            <a:spLocks noGrp="1"/>
          </p:cNvSpPr>
          <p:nvPr>
            <p:ph idx="1"/>
          </p:nvPr>
        </p:nvSpPr>
        <p:spPr>
          <a:xfrm>
            <a:off x="628650" y="2009157"/>
            <a:ext cx="7886700" cy="2807843"/>
          </a:xfrm>
        </p:spPr>
        <p:txBody>
          <a:bodyPr>
            <a:normAutofit/>
          </a:bodyPr>
          <a:lstStyle/>
          <a:p>
            <a:r>
              <a:rPr lang="en-GB" dirty="0"/>
              <a:t>Multi-layered</a:t>
            </a:r>
          </a:p>
          <a:p>
            <a:r>
              <a:rPr lang="en-GB" dirty="0"/>
              <a:t>Multi-</a:t>
            </a:r>
            <a:r>
              <a:rPr lang="en-GB" dirty="0" err="1"/>
              <a:t>actored</a:t>
            </a:r>
            <a:endParaRPr lang="en-GB" dirty="0"/>
          </a:p>
          <a:p>
            <a:r>
              <a:rPr lang="en-GB" dirty="0"/>
              <a:t>Top-down and bottom up depending on context</a:t>
            </a:r>
          </a:p>
          <a:p>
            <a:r>
              <a:rPr lang="en-GB" dirty="0"/>
              <a:t>Believed consistent with EOSC Declaration</a:t>
            </a:r>
            <a:endParaRPr lang="en-GB" sz="2400"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12</a:t>
            </a:fld>
            <a:endParaRPr lang="en-GB" dirty="0"/>
          </a:p>
        </p:txBody>
      </p:sp>
    </p:spTree>
    <p:extLst>
      <p:ext uri="{BB962C8B-B14F-4D97-AF65-F5344CB8AC3E}">
        <p14:creationId xmlns:p14="http://schemas.microsoft.com/office/powerpoint/2010/main" val="177854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vert="horz" lIns="91440" tIns="45720" rIns="91440" bIns="45720" rtlCol="0" anchor="ctr">
            <a:normAutofit fontScale="90000"/>
          </a:bodyPr>
          <a:lstStyle/>
          <a:p>
            <a:r>
              <a:rPr lang="en-GB" sz="4400" dirty="0"/>
              <a:t>Digital Governance Ecosystem</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13</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6694"/>
            <a:ext cx="9144000" cy="5499912"/>
          </a:xfrm>
          <a:prstGeom prst="rect">
            <a:avLst/>
          </a:prstGeom>
        </p:spPr>
      </p:pic>
      <p:pic>
        <p:nvPicPr>
          <p:cNvPr id="7" name="Picture 6"/>
          <p:cNvPicPr>
            <a:picLocks noChangeAspect="1"/>
          </p:cNvPicPr>
          <p:nvPr/>
        </p:nvPicPr>
        <p:blipFill>
          <a:blip r:embed="rId3"/>
          <a:stretch>
            <a:fillRect/>
          </a:stretch>
        </p:blipFill>
        <p:spPr>
          <a:xfrm>
            <a:off x="234950" y="1426615"/>
            <a:ext cx="8674100" cy="800100"/>
          </a:xfrm>
          <a:prstGeom prst="rect">
            <a:avLst/>
          </a:prstGeom>
          <a:solidFill>
            <a:schemeClr val="bg1"/>
          </a:solidFill>
          <a:ln>
            <a:solidFill>
              <a:schemeClr val="bg1">
                <a:lumMod val="75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894487"/>
            <a:ext cx="2209800"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300" y="3185655"/>
            <a:ext cx="2133600" cy="2959100"/>
          </a:xfrm>
          <a:prstGeom prst="rect">
            <a:avLst/>
          </a:prstGeom>
        </p:spPr>
      </p:pic>
      <p:sp>
        <p:nvSpPr>
          <p:cNvPr id="10" name="TextBox 9"/>
          <p:cNvSpPr txBox="1"/>
          <p:nvPr/>
        </p:nvSpPr>
        <p:spPr>
          <a:xfrm>
            <a:off x="4918839" y="6046087"/>
            <a:ext cx="4166782" cy="338554"/>
          </a:xfrm>
          <a:prstGeom prst="rect">
            <a:avLst/>
          </a:prstGeom>
          <a:noFill/>
        </p:spPr>
        <p:txBody>
          <a:bodyPr wrap="none" rtlCol="0">
            <a:spAutoFit/>
          </a:bodyPr>
          <a:lstStyle/>
          <a:p>
            <a:r>
              <a:rPr lang="en-GB" sz="1600" dirty="0">
                <a:hlinkClick r:id="rId6"/>
              </a:rPr>
              <a:t>https://www.icann.org/news/multimedia/1563</a:t>
            </a:r>
            <a:r>
              <a:rPr lang="en-GB" sz="1600" dirty="0"/>
              <a:t> </a:t>
            </a:r>
          </a:p>
        </p:txBody>
      </p:sp>
    </p:spTree>
    <p:extLst>
      <p:ext uri="{BB962C8B-B14F-4D97-AF65-F5344CB8AC3E}">
        <p14:creationId xmlns:p14="http://schemas.microsoft.com/office/powerpoint/2010/main" val="17940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vert="horz" lIns="91440" tIns="45720" rIns="91440" bIns="45720" rtlCol="0" anchor="ctr">
            <a:normAutofit fontScale="90000"/>
          </a:bodyPr>
          <a:lstStyle/>
          <a:p>
            <a:r>
              <a:rPr lang="en-GB" sz="4400" dirty="0"/>
              <a:t>EOSC Governance Ecosystem</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14</a:t>
            </a:fld>
            <a:endParaRPr lang="en-GB" dirty="0"/>
          </a:p>
        </p:txBody>
      </p:sp>
      <p:sp>
        <p:nvSpPr>
          <p:cNvPr id="8" name="TextBox 7"/>
          <p:cNvSpPr txBox="1"/>
          <p:nvPr/>
        </p:nvSpPr>
        <p:spPr>
          <a:xfrm>
            <a:off x="274757" y="3531765"/>
            <a:ext cx="523220" cy="1233182"/>
          </a:xfrm>
          <a:prstGeom prst="rect">
            <a:avLst/>
          </a:prstGeom>
          <a:solidFill>
            <a:schemeClr val="accent2"/>
          </a:solidFill>
        </p:spPr>
        <p:txBody>
          <a:bodyPr vert="vert270" wrap="square" rtlCol="0">
            <a:spAutoFit/>
          </a:bodyPr>
          <a:lstStyle/>
          <a:p>
            <a:pPr algn="ctr"/>
            <a:r>
              <a:rPr lang="en-GB" sz="1100" b="1" dirty="0">
                <a:solidFill>
                  <a:schemeClr val="bg1"/>
                </a:solidFill>
              </a:rPr>
              <a:t>Data and Content Layer</a:t>
            </a:r>
          </a:p>
        </p:txBody>
      </p:sp>
      <p:sp>
        <p:nvSpPr>
          <p:cNvPr id="9" name="TextBox 8"/>
          <p:cNvSpPr txBox="1"/>
          <p:nvPr/>
        </p:nvSpPr>
        <p:spPr>
          <a:xfrm>
            <a:off x="274760" y="4764946"/>
            <a:ext cx="523220" cy="1409350"/>
          </a:xfrm>
          <a:prstGeom prst="rect">
            <a:avLst/>
          </a:prstGeom>
          <a:solidFill>
            <a:schemeClr val="accent6"/>
          </a:solidFill>
        </p:spPr>
        <p:txBody>
          <a:bodyPr vert="vert270" wrap="square" rtlCol="0">
            <a:spAutoFit/>
          </a:bodyPr>
          <a:lstStyle/>
          <a:p>
            <a:pPr algn="ctr"/>
            <a:r>
              <a:rPr lang="en-GB" sz="1100" b="1" dirty="0">
                <a:solidFill>
                  <a:schemeClr val="bg1"/>
                </a:solidFill>
              </a:rPr>
              <a:t>e-Infrastructure Layer</a:t>
            </a:r>
          </a:p>
          <a:p>
            <a:pPr algn="ctr"/>
            <a:endParaRPr lang="en-GB" sz="1100" b="1" dirty="0">
              <a:solidFill>
                <a:schemeClr val="bg1"/>
              </a:solidFill>
            </a:endParaRPr>
          </a:p>
        </p:txBody>
      </p:sp>
      <p:sp>
        <p:nvSpPr>
          <p:cNvPr id="11" name="TextBox 10"/>
          <p:cNvSpPr txBox="1"/>
          <p:nvPr/>
        </p:nvSpPr>
        <p:spPr>
          <a:xfrm>
            <a:off x="6887372" y="3531765"/>
            <a:ext cx="1948658" cy="1233182"/>
          </a:xfrm>
          <a:prstGeom prst="rect">
            <a:avLst/>
          </a:prstGeom>
          <a:solidFill>
            <a:schemeClr val="accent2"/>
          </a:solidFill>
        </p:spPr>
        <p:txBody>
          <a:bodyPr vert="horz" wrap="square" rtlCol="0">
            <a:noAutofit/>
          </a:bodyPr>
          <a:lstStyle/>
          <a:p>
            <a:pPr algn="ctr"/>
            <a:r>
              <a:rPr lang="en-GB" sz="1000" b="1" dirty="0">
                <a:solidFill>
                  <a:schemeClr val="bg1"/>
                </a:solidFill>
              </a:rPr>
              <a:t>Key Governance Agency</a:t>
            </a:r>
          </a:p>
        </p:txBody>
      </p:sp>
      <p:sp>
        <p:nvSpPr>
          <p:cNvPr id="12" name="TextBox 11"/>
          <p:cNvSpPr txBox="1"/>
          <p:nvPr/>
        </p:nvSpPr>
        <p:spPr>
          <a:xfrm>
            <a:off x="6887373" y="4764947"/>
            <a:ext cx="1948658" cy="1409350"/>
          </a:xfrm>
          <a:prstGeom prst="rect">
            <a:avLst/>
          </a:prstGeom>
          <a:solidFill>
            <a:schemeClr val="accent6"/>
          </a:solidFill>
        </p:spPr>
        <p:txBody>
          <a:bodyPr vert="horz" wrap="square" rtlCol="0">
            <a:noAutofit/>
          </a:bodyPr>
          <a:lstStyle/>
          <a:p>
            <a:pPr algn="ctr"/>
            <a:r>
              <a:rPr lang="en-GB" sz="1000" b="1" dirty="0">
                <a:solidFill>
                  <a:schemeClr val="bg1"/>
                </a:solidFill>
              </a:rPr>
              <a:t>Key Governance Agency</a:t>
            </a:r>
          </a:p>
        </p:txBody>
      </p:sp>
      <p:sp>
        <p:nvSpPr>
          <p:cNvPr id="14" name="Rectangle 13"/>
          <p:cNvSpPr/>
          <p:nvPr/>
        </p:nvSpPr>
        <p:spPr>
          <a:xfrm>
            <a:off x="797980" y="3531765"/>
            <a:ext cx="6089393" cy="12331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7976" y="4764946"/>
            <a:ext cx="6089393" cy="140935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74755" y="1065403"/>
            <a:ext cx="523220" cy="1233181"/>
          </a:xfrm>
          <a:prstGeom prst="rect">
            <a:avLst/>
          </a:prstGeom>
          <a:solidFill>
            <a:schemeClr val="accent1"/>
          </a:solidFill>
        </p:spPr>
        <p:txBody>
          <a:bodyPr vert="vert270" wrap="square" rtlCol="0">
            <a:spAutoFit/>
          </a:bodyPr>
          <a:lstStyle/>
          <a:p>
            <a:pPr algn="ctr"/>
            <a:r>
              <a:rPr lang="en-GB" sz="1100" b="1" dirty="0">
                <a:solidFill>
                  <a:schemeClr val="bg1"/>
                </a:solidFill>
              </a:rPr>
              <a:t>Research Community Layer</a:t>
            </a:r>
          </a:p>
        </p:txBody>
      </p:sp>
      <p:sp>
        <p:nvSpPr>
          <p:cNvPr id="17" name="TextBox 16"/>
          <p:cNvSpPr txBox="1"/>
          <p:nvPr/>
        </p:nvSpPr>
        <p:spPr>
          <a:xfrm>
            <a:off x="6887368" y="1065403"/>
            <a:ext cx="1948659" cy="1233181"/>
          </a:xfrm>
          <a:prstGeom prst="rect">
            <a:avLst/>
          </a:prstGeom>
          <a:solidFill>
            <a:schemeClr val="accent1"/>
          </a:solidFill>
        </p:spPr>
        <p:txBody>
          <a:bodyPr vert="horz" wrap="square" rtlCol="0">
            <a:noAutofit/>
          </a:bodyPr>
          <a:lstStyle/>
          <a:p>
            <a:pPr algn="ctr"/>
            <a:r>
              <a:rPr lang="en-GB" sz="1000" b="1" dirty="0">
                <a:solidFill>
                  <a:schemeClr val="bg1"/>
                </a:solidFill>
              </a:rPr>
              <a:t>Key Governance Agency</a:t>
            </a:r>
          </a:p>
        </p:txBody>
      </p:sp>
      <p:sp>
        <p:nvSpPr>
          <p:cNvPr id="18" name="Rectangle 17"/>
          <p:cNvSpPr/>
          <p:nvPr/>
        </p:nvSpPr>
        <p:spPr>
          <a:xfrm>
            <a:off x="797974" y="1065403"/>
            <a:ext cx="6089393" cy="12331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74749" y="2298584"/>
            <a:ext cx="523220" cy="1233182"/>
          </a:xfrm>
          <a:prstGeom prst="rect">
            <a:avLst/>
          </a:prstGeom>
          <a:solidFill>
            <a:srgbClr val="FFC000"/>
          </a:solidFill>
        </p:spPr>
        <p:txBody>
          <a:bodyPr vert="vert270" wrap="square" rtlCol="0">
            <a:spAutoFit/>
          </a:bodyPr>
          <a:lstStyle/>
          <a:p>
            <a:pPr algn="ctr"/>
            <a:r>
              <a:rPr lang="en-GB" sz="1100" b="1" dirty="0">
                <a:solidFill>
                  <a:schemeClr val="bg1"/>
                </a:solidFill>
              </a:rPr>
              <a:t>Thematic Service Layer</a:t>
            </a:r>
          </a:p>
        </p:txBody>
      </p:sp>
      <p:sp>
        <p:nvSpPr>
          <p:cNvPr id="20" name="TextBox 19"/>
          <p:cNvSpPr txBox="1"/>
          <p:nvPr/>
        </p:nvSpPr>
        <p:spPr>
          <a:xfrm>
            <a:off x="6887364" y="2298584"/>
            <a:ext cx="1948658" cy="1233182"/>
          </a:xfrm>
          <a:prstGeom prst="rect">
            <a:avLst/>
          </a:prstGeom>
          <a:solidFill>
            <a:srgbClr val="FFC000"/>
          </a:solidFill>
        </p:spPr>
        <p:txBody>
          <a:bodyPr vert="horz" wrap="square" rtlCol="0">
            <a:noAutofit/>
          </a:bodyPr>
          <a:lstStyle/>
          <a:p>
            <a:pPr algn="ctr"/>
            <a:r>
              <a:rPr lang="en-GB" sz="1000" b="1" dirty="0">
                <a:solidFill>
                  <a:schemeClr val="bg1"/>
                </a:solidFill>
              </a:rPr>
              <a:t>Key Governance Agency</a:t>
            </a:r>
          </a:p>
        </p:txBody>
      </p:sp>
      <p:sp>
        <p:nvSpPr>
          <p:cNvPr id="21" name="Rectangle 20"/>
          <p:cNvSpPr/>
          <p:nvPr/>
        </p:nvSpPr>
        <p:spPr>
          <a:xfrm>
            <a:off x="797972" y="2298584"/>
            <a:ext cx="6089393" cy="12331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rot="19950404">
            <a:off x="1277555" y="2408380"/>
            <a:ext cx="5395907" cy="2246769"/>
          </a:xfrm>
          <a:prstGeom prst="rect">
            <a:avLst/>
          </a:prstGeom>
          <a:solidFill>
            <a:schemeClr val="tx2">
              <a:lumMod val="40000"/>
              <a:lumOff val="60000"/>
            </a:schemeClr>
          </a:solidFill>
          <a:ln>
            <a:solidFill>
              <a:schemeClr val="bg2"/>
            </a:solidFill>
          </a:ln>
        </p:spPr>
        <p:txBody>
          <a:bodyPr wrap="square" rtlCol="0">
            <a:spAutoFit/>
          </a:bodyPr>
          <a:lstStyle/>
          <a:p>
            <a:pPr algn="ctr"/>
            <a:r>
              <a:rPr lang="en-GB" sz="2000" b="1" dirty="0"/>
              <a:t>Issues</a:t>
            </a:r>
          </a:p>
          <a:p>
            <a:pPr algn="ctr"/>
            <a:endParaRPr lang="en-GB" sz="2000" b="1" dirty="0"/>
          </a:p>
          <a:p>
            <a:pPr marL="342900" indent="-342900">
              <a:buFont typeface="Arial" panose="020B0604020202020204" pitchFamily="34" charset="0"/>
              <a:buChar char="•"/>
            </a:pPr>
            <a:r>
              <a:rPr lang="en-GB" sz="2000" b="1" dirty="0"/>
              <a:t>Potentially useful view\infographic but…</a:t>
            </a:r>
          </a:p>
          <a:p>
            <a:pPr marL="342900" indent="-342900">
              <a:buFont typeface="Arial" panose="020B0604020202020204" pitchFamily="34" charset="0"/>
              <a:buChar char="•"/>
            </a:pPr>
            <a:r>
              <a:rPr lang="en-GB" sz="2000" b="1" dirty="0"/>
              <a:t>Service centric not user driven</a:t>
            </a:r>
          </a:p>
          <a:p>
            <a:pPr marL="342900" indent="-342900">
              <a:buFont typeface="Arial" panose="020B0604020202020204" pitchFamily="34" charset="0"/>
              <a:buChar char="•"/>
            </a:pPr>
            <a:r>
              <a:rPr lang="en-GB" sz="2000" b="1" dirty="0"/>
              <a:t>Assumes static roles – stakeholder play multiple roles</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0297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743196" y="120209"/>
            <a:ext cx="6391747" cy="75247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dirty="0"/>
              <a:t>Governance Framework Grammar </a:t>
            </a:r>
          </a:p>
        </p:txBody>
      </p:sp>
      <p:sp>
        <p:nvSpPr>
          <p:cNvPr id="10" name="Title 1"/>
          <p:cNvSpPr>
            <a:spLocks noGrp="1"/>
          </p:cNvSpPr>
          <p:nvPr>
            <p:ph type="title"/>
          </p:nvPr>
        </p:nvSpPr>
        <p:spPr>
          <a:xfrm>
            <a:off x="543266" y="1070914"/>
            <a:ext cx="2462579" cy="313932"/>
          </a:xfrm>
        </p:spPr>
        <p:txBody>
          <a:bodyPr wrap="square" anchor="t" anchorCtr="0">
            <a:spAutoFit/>
          </a:bodyPr>
          <a:lstStyle/>
          <a:p>
            <a:r>
              <a:rPr lang="en-GB" sz="1600" b="0" dirty="0"/>
              <a:t>The </a:t>
            </a:r>
            <a:r>
              <a:rPr lang="en-GB" sz="1600" dirty="0"/>
              <a:t>Governance Framework</a:t>
            </a:r>
            <a:endParaRPr lang="en-GB" sz="1600" b="0" dirty="0"/>
          </a:p>
        </p:txBody>
      </p:sp>
      <p:graphicFrame>
        <p:nvGraphicFramePr>
          <p:cNvPr id="4" name="Table 3"/>
          <p:cNvGraphicFramePr>
            <a:graphicFrameLocks noGrp="1"/>
          </p:cNvGraphicFramePr>
          <p:nvPr>
            <p:extLst/>
          </p:nvPr>
        </p:nvGraphicFramePr>
        <p:xfrm>
          <a:off x="95795" y="1818999"/>
          <a:ext cx="1672285" cy="3622040"/>
        </p:xfrm>
        <a:graphic>
          <a:graphicData uri="http://schemas.openxmlformats.org/drawingml/2006/table">
            <a:tbl>
              <a:tblPr firstRow="1" bandRow="1">
                <a:tableStyleId>{5C22544A-7EE6-4342-B048-85BDC9FD1C3A}</a:tableStyleId>
              </a:tblPr>
              <a:tblGrid>
                <a:gridCol w="1672285">
                  <a:extLst>
                    <a:ext uri="{9D8B030D-6E8A-4147-A177-3AD203B41FA5}">
                      <a16:colId xmlns:a16="http://schemas.microsoft.com/office/drawing/2014/main" val="2941650605"/>
                    </a:ext>
                  </a:extLst>
                </a:gridCol>
              </a:tblGrid>
              <a:tr h="370840">
                <a:tc>
                  <a:txBody>
                    <a:bodyPr/>
                    <a:lstStyle/>
                    <a:p>
                      <a:r>
                        <a:rPr lang="en-GB" sz="1200" dirty="0"/>
                        <a:t>EOSC Stakeholders</a:t>
                      </a:r>
                    </a:p>
                  </a:txBody>
                  <a:tcPr/>
                </a:tc>
                <a:extLst>
                  <a:ext uri="{0D108BD9-81ED-4DB2-BD59-A6C34878D82A}">
                    <a16:rowId xmlns:a16="http://schemas.microsoft.com/office/drawing/2014/main" val="2160926404"/>
                  </a:ext>
                </a:extLst>
              </a:tr>
              <a:tr h="370840">
                <a:tc>
                  <a:txBody>
                    <a:bodyPr/>
                    <a:lstStyle/>
                    <a:p>
                      <a:r>
                        <a:rPr lang="en-GB" sz="1200" b="0" kern="1200" dirty="0">
                          <a:solidFill>
                            <a:schemeClr val="tx1"/>
                          </a:solidFill>
                          <a:effectLst/>
                          <a:latin typeface="+mn-lt"/>
                          <a:ea typeface="+mn-ea"/>
                          <a:cs typeface="+mn-cs"/>
                        </a:rPr>
                        <a:t>European e-Infrastructures</a:t>
                      </a:r>
                    </a:p>
                  </a:txBody>
                  <a:tcPr marL="22860" marR="22860" marT="15240" marB="15240" anchor="b"/>
                </a:tc>
                <a:extLst>
                  <a:ext uri="{0D108BD9-81ED-4DB2-BD59-A6C34878D82A}">
                    <a16:rowId xmlns:a16="http://schemas.microsoft.com/office/drawing/2014/main" val="2748119586"/>
                  </a:ext>
                </a:extLst>
              </a:tr>
              <a:tr h="370840">
                <a:tc>
                  <a:txBody>
                    <a:bodyPr/>
                    <a:lstStyle/>
                    <a:p>
                      <a:r>
                        <a:rPr lang="en-GB" sz="1200" b="0" kern="1200" dirty="0">
                          <a:solidFill>
                            <a:schemeClr val="tx1"/>
                          </a:solidFill>
                          <a:effectLst/>
                          <a:latin typeface="+mn-lt"/>
                          <a:ea typeface="+mn-ea"/>
                          <a:cs typeface="+mn-cs"/>
                        </a:rPr>
                        <a:t>Data/Research Initiatives</a:t>
                      </a:r>
                    </a:p>
                  </a:txBody>
                  <a:tcPr marL="22860" marR="22860" marT="15240" marB="15240" anchor="b"/>
                </a:tc>
                <a:extLst>
                  <a:ext uri="{0D108BD9-81ED-4DB2-BD59-A6C34878D82A}">
                    <a16:rowId xmlns:a16="http://schemas.microsoft.com/office/drawing/2014/main" val="2835775215"/>
                  </a:ext>
                </a:extLst>
              </a:tr>
              <a:tr h="370840">
                <a:tc>
                  <a:txBody>
                    <a:bodyPr/>
                    <a:lstStyle/>
                    <a:p>
                      <a:r>
                        <a:rPr lang="en-GB" sz="1200" b="0" kern="1200" dirty="0">
                          <a:solidFill>
                            <a:schemeClr val="tx1"/>
                          </a:solidFill>
                          <a:effectLst/>
                          <a:latin typeface="+mn-lt"/>
                          <a:ea typeface="+mn-ea"/>
                          <a:cs typeface="+mn-cs"/>
                        </a:rPr>
                        <a:t>Cloud providers</a:t>
                      </a:r>
                    </a:p>
                  </a:txBody>
                  <a:tcPr marL="22860" marR="22860" marT="15240" marB="15240" anchor="b"/>
                </a:tc>
                <a:extLst>
                  <a:ext uri="{0D108BD9-81ED-4DB2-BD59-A6C34878D82A}">
                    <a16:rowId xmlns:a16="http://schemas.microsoft.com/office/drawing/2014/main" val="13357315"/>
                  </a:ext>
                </a:extLst>
              </a:tr>
              <a:tr h="370840">
                <a:tc>
                  <a:txBody>
                    <a:bodyPr/>
                    <a:lstStyle/>
                    <a:p>
                      <a:r>
                        <a:rPr lang="en-GB" sz="1200" b="0" kern="1200" dirty="0">
                          <a:solidFill>
                            <a:schemeClr val="tx1"/>
                          </a:solidFill>
                          <a:effectLst/>
                          <a:latin typeface="+mn-lt"/>
                          <a:ea typeface="+mn-ea"/>
                          <a:cs typeface="+mn-cs"/>
                        </a:rPr>
                        <a:t>Research funders</a:t>
                      </a:r>
                    </a:p>
                  </a:txBody>
                  <a:tcPr marL="22860" marR="22860" marT="15240" marB="15240" anchor="b"/>
                </a:tc>
                <a:extLst>
                  <a:ext uri="{0D108BD9-81ED-4DB2-BD59-A6C34878D82A}">
                    <a16:rowId xmlns:a16="http://schemas.microsoft.com/office/drawing/2014/main" val="2755790691"/>
                  </a:ext>
                </a:extLst>
              </a:tr>
              <a:tr h="370840">
                <a:tc>
                  <a:txBody>
                    <a:bodyPr/>
                    <a:lstStyle/>
                    <a:p>
                      <a:r>
                        <a:rPr lang="en-GB" sz="1200" b="0" kern="1200" dirty="0">
                          <a:solidFill>
                            <a:schemeClr val="tx1"/>
                          </a:solidFill>
                          <a:effectLst/>
                          <a:latin typeface="+mn-lt"/>
                          <a:ea typeface="+mn-ea"/>
                          <a:cs typeface="+mn-cs"/>
                        </a:rPr>
                        <a:t>Cloud community</a:t>
                      </a:r>
                    </a:p>
                  </a:txBody>
                  <a:tcPr marL="22860" marR="22860" marT="15240" marB="15240" anchor="b"/>
                </a:tc>
                <a:extLst>
                  <a:ext uri="{0D108BD9-81ED-4DB2-BD59-A6C34878D82A}">
                    <a16:rowId xmlns:a16="http://schemas.microsoft.com/office/drawing/2014/main" val="3107325863"/>
                  </a:ext>
                </a:extLst>
              </a:tr>
              <a:tr h="370840">
                <a:tc>
                  <a:txBody>
                    <a:bodyPr/>
                    <a:lstStyle/>
                    <a:p>
                      <a:r>
                        <a:rPr lang="en-GB" sz="1200" b="0" kern="1200" dirty="0">
                          <a:solidFill>
                            <a:schemeClr val="tx1"/>
                          </a:solidFill>
                          <a:effectLst/>
                          <a:latin typeface="+mn-lt"/>
                          <a:ea typeface="+mn-ea"/>
                          <a:cs typeface="+mn-cs"/>
                        </a:rPr>
                        <a:t>Research Communities and Institutions</a:t>
                      </a:r>
                    </a:p>
                  </a:txBody>
                  <a:tcPr marL="22860" marR="22860" marT="15240" marB="15240" anchor="b"/>
                </a:tc>
                <a:extLst>
                  <a:ext uri="{0D108BD9-81ED-4DB2-BD59-A6C34878D82A}">
                    <a16:rowId xmlns:a16="http://schemas.microsoft.com/office/drawing/2014/main" val="1508912388"/>
                  </a:ext>
                </a:extLst>
              </a:tr>
              <a:tr h="370840">
                <a:tc>
                  <a:txBody>
                    <a:bodyPr/>
                    <a:lstStyle/>
                    <a:p>
                      <a:r>
                        <a:rPr lang="en-GB" sz="1200" b="0" kern="1200" dirty="0">
                          <a:solidFill>
                            <a:schemeClr val="tx1"/>
                          </a:solidFill>
                          <a:effectLst/>
                          <a:latin typeface="+mn-lt"/>
                          <a:ea typeface="+mn-ea"/>
                          <a:cs typeface="+mn-cs"/>
                        </a:rPr>
                        <a:t>Research Infrastructures (RIs)</a:t>
                      </a:r>
                    </a:p>
                    <a:p>
                      <a:endParaRPr lang="en-GB" sz="1200" dirty="0"/>
                    </a:p>
                  </a:txBody>
                  <a:tcPr marL="22860" marR="22860" marT="15240" marB="15240" anchor="b"/>
                </a:tc>
                <a:extLst>
                  <a:ext uri="{0D108BD9-81ED-4DB2-BD59-A6C34878D82A}">
                    <a16:rowId xmlns:a16="http://schemas.microsoft.com/office/drawing/2014/main" val="273886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Policy makers</a:t>
                      </a:r>
                      <a:endParaRPr lang="en-GB" sz="1200" b="0" dirty="0"/>
                    </a:p>
                    <a:p>
                      <a:endParaRPr lang="en-GB" sz="1200" dirty="0"/>
                    </a:p>
                  </a:txBody>
                  <a:tcPr marL="22860" marR="22860" marT="15240" marB="15240" anchor="b"/>
                </a:tc>
                <a:extLst>
                  <a:ext uri="{0D108BD9-81ED-4DB2-BD59-A6C34878D82A}">
                    <a16:rowId xmlns:a16="http://schemas.microsoft.com/office/drawing/2014/main" val="23038296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98767910"/>
              </p:ext>
            </p:extLst>
          </p:nvPr>
        </p:nvGraphicFramePr>
        <p:xfrm>
          <a:off x="1909295" y="1930526"/>
          <a:ext cx="1672285" cy="2225040"/>
        </p:xfrm>
        <a:graphic>
          <a:graphicData uri="http://schemas.openxmlformats.org/drawingml/2006/table">
            <a:tbl>
              <a:tblPr firstRow="1" bandRow="1">
                <a:tableStyleId>{5C22544A-7EE6-4342-B048-85BDC9FD1C3A}</a:tableStyleId>
              </a:tblPr>
              <a:tblGrid>
                <a:gridCol w="1672285">
                  <a:extLst>
                    <a:ext uri="{9D8B030D-6E8A-4147-A177-3AD203B41FA5}">
                      <a16:colId xmlns:a16="http://schemas.microsoft.com/office/drawing/2014/main" val="506688223"/>
                    </a:ext>
                  </a:extLst>
                </a:gridCol>
              </a:tblGrid>
              <a:tr h="370840">
                <a:tc>
                  <a:txBody>
                    <a:bodyPr/>
                    <a:lstStyle/>
                    <a:p>
                      <a:r>
                        <a:rPr lang="en-GB" sz="1200" dirty="0"/>
                        <a:t>Supply Chain Roles</a:t>
                      </a:r>
                    </a:p>
                  </a:txBody>
                  <a:tcPr>
                    <a:solidFill>
                      <a:schemeClr val="accent2"/>
                    </a:solidFill>
                  </a:tcPr>
                </a:tc>
                <a:extLst>
                  <a:ext uri="{0D108BD9-81ED-4DB2-BD59-A6C34878D82A}">
                    <a16:rowId xmlns:a16="http://schemas.microsoft.com/office/drawing/2014/main" val="2819468260"/>
                  </a:ext>
                </a:extLst>
              </a:tr>
              <a:tr h="370840">
                <a:tc>
                  <a:txBody>
                    <a:bodyPr/>
                    <a:lstStyle/>
                    <a:p>
                      <a:pPr rtl="0" fontAlgn="b"/>
                      <a:r>
                        <a:rPr lang="en-GB" sz="1200" dirty="0">
                          <a:effectLst/>
                        </a:rPr>
                        <a:t>Consumer\Researcher</a:t>
                      </a:r>
                    </a:p>
                  </a:txBody>
                  <a:tcPr marL="22860" marR="22860" marT="15240" marB="15240" anchor="b">
                    <a:solidFill>
                      <a:schemeClr val="accent2">
                        <a:lumMod val="40000"/>
                        <a:lumOff val="60000"/>
                      </a:schemeClr>
                    </a:solidFill>
                  </a:tcPr>
                </a:tc>
                <a:extLst>
                  <a:ext uri="{0D108BD9-81ED-4DB2-BD59-A6C34878D82A}">
                    <a16:rowId xmlns:a16="http://schemas.microsoft.com/office/drawing/2014/main" val="3800500930"/>
                  </a:ext>
                </a:extLst>
              </a:tr>
              <a:tr h="370840">
                <a:tc>
                  <a:txBody>
                    <a:bodyPr/>
                    <a:lstStyle/>
                    <a:p>
                      <a:pPr rtl="0" fontAlgn="b"/>
                      <a:r>
                        <a:rPr lang="en-GB" sz="1200" dirty="0">
                          <a:effectLst/>
                        </a:rPr>
                        <a:t>Intermediary\Aggregator</a:t>
                      </a:r>
                    </a:p>
                  </a:txBody>
                  <a:tcPr marL="22860" marR="22860" marT="15240" marB="15240" anchor="b">
                    <a:solidFill>
                      <a:schemeClr val="accent2">
                        <a:lumMod val="20000"/>
                        <a:lumOff val="80000"/>
                      </a:schemeClr>
                    </a:solidFill>
                  </a:tcPr>
                </a:tc>
                <a:extLst>
                  <a:ext uri="{0D108BD9-81ED-4DB2-BD59-A6C34878D82A}">
                    <a16:rowId xmlns:a16="http://schemas.microsoft.com/office/drawing/2014/main" val="3513128127"/>
                  </a:ext>
                </a:extLst>
              </a:tr>
              <a:tr h="370840">
                <a:tc>
                  <a:txBody>
                    <a:bodyPr/>
                    <a:lstStyle/>
                    <a:p>
                      <a:pPr rtl="0" fontAlgn="b"/>
                      <a:r>
                        <a:rPr lang="en-GB" sz="1200" dirty="0">
                          <a:effectLst/>
                        </a:rPr>
                        <a:t>Provider</a:t>
                      </a:r>
                    </a:p>
                  </a:txBody>
                  <a:tcPr marL="22860" marR="22860" marT="15240" marB="15240" anchor="b">
                    <a:solidFill>
                      <a:schemeClr val="accent2">
                        <a:lumMod val="40000"/>
                        <a:lumOff val="60000"/>
                      </a:schemeClr>
                    </a:solidFill>
                  </a:tcPr>
                </a:tc>
                <a:extLst>
                  <a:ext uri="{0D108BD9-81ED-4DB2-BD59-A6C34878D82A}">
                    <a16:rowId xmlns:a16="http://schemas.microsoft.com/office/drawing/2014/main" val="3916192277"/>
                  </a:ext>
                </a:extLst>
              </a:tr>
              <a:tr h="370840">
                <a:tc>
                  <a:txBody>
                    <a:bodyPr/>
                    <a:lstStyle/>
                    <a:p>
                      <a:pPr rtl="0" fontAlgn="b"/>
                      <a:r>
                        <a:rPr lang="en-GB" sz="1200" dirty="0">
                          <a:effectLst/>
                        </a:rPr>
                        <a:t>Funder</a:t>
                      </a:r>
                    </a:p>
                  </a:txBody>
                  <a:tcPr marL="22860" marR="22860" marT="15240" marB="15240" anchor="b">
                    <a:solidFill>
                      <a:schemeClr val="accent2">
                        <a:lumMod val="20000"/>
                        <a:lumOff val="80000"/>
                      </a:schemeClr>
                    </a:solidFill>
                  </a:tcPr>
                </a:tc>
                <a:extLst>
                  <a:ext uri="{0D108BD9-81ED-4DB2-BD59-A6C34878D82A}">
                    <a16:rowId xmlns:a16="http://schemas.microsoft.com/office/drawing/2014/main" val="5786399"/>
                  </a:ext>
                </a:extLst>
              </a:tr>
              <a:tr h="370840">
                <a:tc>
                  <a:txBody>
                    <a:bodyPr/>
                    <a:lstStyle/>
                    <a:p>
                      <a:pPr rtl="0" fontAlgn="b"/>
                      <a:r>
                        <a:rPr lang="en-GB" sz="1200" dirty="0">
                          <a:effectLst/>
                        </a:rPr>
                        <a:t>Policy/Regulatory</a:t>
                      </a:r>
                    </a:p>
                  </a:txBody>
                  <a:tcPr marL="22860" marR="22860" marT="15240" marB="15240" anchor="b">
                    <a:solidFill>
                      <a:schemeClr val="accent2">
                        <a:lumMod val="40000"/>
                        <a:lumOff val="60000"/>
                      </a:schemeClr>
                    </a:solidFill>
                  </a:tcPr>
                </a:tc>
                <a:extLst>
                  <a:ext uri="{0D108BD9-81ED-4DB2-BD59-A6C34878D82A}">
                    <a16:rowId xmlns:a16="http://schemas.microsoft.com/office/drawing/2014/main" val="2172015225"/>
                  </a:ext>
                </a:extLst>
              </a:tr>
            </a:tbl>
          </a:graphicData>
        </a:graphic>
      </p:graphicFrame>
      <p:graphicFrame>
        <p:nvGraphicFramePr>
          <p:cNvPr id="7" name="Table 6"/>
          <p:cNvGraphicFramePr>
            <a:graphicFrameLocks noGrp="1"/>
          </p:cNvGraphicFramePr>
          <p:nvPr>
            <p:extLst/>
          </p:nvPr>
        </p:nvGraphicFramePr>
        <p:xfrm>
          <a:off x="3722795" y="2069201"/>
          <a:ext cx="1672285" cy="3733800"/>
        </p:xfrm>
        <a:graphic>
          <a:graphicData uri="http://schemas.openxmlformats.org/drawingml/2006/table">
            <a:tbl>
              <a:tblPr firstRow="1" bandRow="1">
                <a:tableStyleId>{5C22544A-7EE6-4342-B048-85BDC9FD1C3A}</a:tableStyleId>
              </a:tblPr>
              <a:tblGrid>
                <a:gridCol w="1672285">
                  <a:extLst>
                    <a:ext uri="{9D8B030D-6E8A-4147-A177-3AD203B41FA5}">
                      <a16:colId xmlns:a16="http://schemas.microsoft.com/office/drawing/2014/main" val="88368125"/>
                    </a:ext>
                  </a:extLst>
                </a:gridCol>
              </a:tblGrid>
              <a:tr h="370840">
                <a:tc>
                  <a:txBody>
                    <a:bodyPr/>
                    <a:lstStyle/>
                    <a:p>
                      <a:r>
                        <a:rPr lang="en-GB" sz="1200" dirty="0"/>
                        <a:t>Engagement Contexts</a:t>
                      </a:r>
                    </a:p>
                  </a:txBody>
                  <a:tcPr>
                    <a:solidFill>
                      <a:schemeClr val="accent3"/>
                    </a:solidFill>
                  </a:tcPr>
                </a:tc>
                <a:extLst>
                  <a:ext uri="{0D108BD9-81ED-4DB2-BD59-A6C34878D82A}">
                    <a16:rowId xmlns:a16="http://schemas.microsoft.com/office/drawing/2014/main" val="1976605988"/>
                  </a:ext>
                </a:extLst>
              </a:tr>
              <a:tr h="370840">
                <a:tc>
                  <a:txBody>
                    <a:bodyPr/>
                    <a:lstStyle/>
                    <a:p>
                      <a:pPr rtl="0" fontAlgn="b"/>
                      <a:r>
                        <a:rPr lang="en-GB" sz="1200" dirty="0">
                          <a:solidFill>
                            <a:srgbClr val="000000"/>
                          </a:solidFill>
                          <a:effectLst/>
                          <a:latin typeface="Calibri" panose="020F0502020204030204" pitchFamily="34" charset="0"/>
                        </a:rPr>
                        <a:t>Legal\Policy</a:t>
                      </a:r>
                    </a:p>
                  </a:txBody>
                  <a:tcPr marL="22860" marR="22860" marT="15240" marB="15240" anchor="b">
                    <a:solidFill>
                      <a:schemeClr val="accent3">
                        <a:lumMod val="40000"/>
                        <a:lumOff val="60000"/>
                      </a:schemeClr>
                    </a:solidFill>
                  </a:tcPr>
                </a:tc>
                <a:extLst>
                  <a:ext uri="{0D108BD9-81ED-4DB2-BD59-A6C34878D82A}">
                    <a16:rowId xmlns:a16="http://schemas.microsoft.com/office/drawing/2014/main" val="2477892054"/>
                  </a:ext>
                </a:extLst>
              </a:tr>
              <a:tr h="370840">
                <a:tc>
                  <a:txBody>
                    <a:bodyPr/>
                    <a:lstStyle/>
                    <a:p>
                      <a:pPr rtl="0" fontAlgn="b"/>
                      <a:r>
                        <a:rPr lang="en-GB" sz="1200" dirty="0">
                          <a:solidFill>
                            <a:srgbClr val="000000"/>
                          </a:solidFill>
                          <a:effectLst/>
                          <a:latin typeface="Calibri" panose="020F0502020204030204" pitchFamily="34" charset="0"/>
                        </a:rPr>
                        <a:t>Organisational</a:t>
                      </a:r>
                    </a:p>
                  </a:txBody>
                  <a:tcPr marL="22860" marR="22860" marT="15240" marB="15240" anchor="b">
                    <a:solidFill>
                      <a:schemeClr val="accent3">
                        <a:lumMod val="20000"/>
                        <a:lumOff val="80000"/>
                      </a:schemeClr>
                    </a:solidFill>
                  </a:tcPr>
                </a:tc>
                <a:extLst>
                  <a:ext uri="{0D108BD9-81ED-4DB2-BD59-A6C34878D82A}">
                    <a16:rowId xmlns:a16="http://schemas.microsoft.com/office/drawing/2014/main" val="2044750199"/>
                  </a:ext>
                </a:extLst>
              </a:tr>
              <a:tr h="370840">
                <a:tc>
                  <a:txBody>
                    <a:bodyPr/>
                    <a:lstStyle/>
                    <a:p>
                      <a:pPr rtl="0" fontAlgn="b"/>
                      <a:r>
                        <a:rPr lang="en-GB" sz="1200" dirty="0">
                          <a:solidFill>
                            <a:srgbClr val="000000"/>
                          </a:solidFill>
                          <a:effectLst/>
                          <a:latin typeface="Calibri" panose="020F0502020204030204" pitchFamily="34" charset="0"/>
                        </a:rPr>
                        <a:t>Operational</a:t>
                      </a:r>
                    </a:p>
                  </a:txBody>
                  <a:tcPr marL="22860" marR="22860" marT="15240" marB="15240" anchor="b">
                    <a:solidFill>
                      <a:schemeClr val="accent3">
                        <a:lumMod val="40000"/>
                        <a:lumOff val="60000"/>
                      </a:schemeClr>
                    </a:solidFill>
                  </a:tcPr>
                </a:tc>
                <a:extLst>
                  <a:ext uri="{0D108BD9-81ED-4DB2-BD59-A6C34878D82A}">
                    <a16:rowId xmlns:a16="http://schemas.microsoft.com/office/drawing/2014/main" val="1571608338"/>
                  </a:ext>
                </a:extLst>
              </a:tr>
              <a:tr h="370840">
                <a:tc>
                  <a:txBody>
                    <a:bodyPr/>
                    <a:lstStyle/>
                    <a:p>
                      <a:pPr rtl="0" fontAlgn="b"/>
                      <a:r>
                        <a:rPr lang="en-GB" sz="1200" dirty="0">
                          <a:solidFill>
                            <a:srgbClr val="000000"/>
                          </a:solidFill>
                          <a:effectLst/>
                          <a:latin typeface="Calibri" panose="020F0502020204030204" pitchFamily="34" charset="0"/>
                        </a:rPr>
                        <a:t>Technical</a:t>
                      </a:r>
                    </a:p>
                  </a:txBody>
                  <a:tcPr marL="22860" marR="22860" marT="15240" marB="15240" anchor="b">
                    <a:solidFill>
                      <a:schemeClr val="accent3">
                        <a:lumMod val="20000"/>
                        <a:lumOff val="80000"/>
                      </a:schemeClr>
                    </a:solidFill>
                  </a:tcPr>
                </a:tc>
                <a:extLst>
                  <a:ext uri="{0D108BD9-81ED-4DB2-BD59-A6C34878D82A}">
                    <a16:rowId xmlns:a16="http://schemas.microsoft.com/office/drawing/2014/main" val="1400332636"/>
                  </a:ext>
                </a:extLst>
              </a:tr>
              <a:tr h="370840">
                <a:tc>
                  <a:txBody>
                    <a:bodyPr/>
                    <a:lstStyle/>
                    <a:p>
                      <a:pPr rtl="0" fontAlgn="b"/>
                      <a:r>
                        <a:rPr lang="en-GB" sz="1200" dirty="0">
                          <a:solidFill>
                            <a:srgbClr val="000000"/>
                          </a:solidFill>
                          <a:effectLst/>
                          <a:latin typeface="Calibri" panose="020F0502020204030204" pitchFamily="34" charset="0"/>
                        </a:rPr>
                        <a:t>Data\Information</a:t>
                      </a:r>
                    </a:p>
                  </a:txBody>
                  <a:tcPr marL="22860" marR="22860" marT="15240" marB="15240" anchor="b">
                    <a:solidFill>
                      <a:schemeClr val="accent3">
                        <a:lumMod val="40000"/>
                        <a:lumOff val="60000"/>
                      </a:schemeClr>
                    </a:solidFill>
                  </a:tcPr>
                </a:tc>
                <a:extLst>
                  <a:ext uri="{0D108BD9-81ED-4DB2-BD59-A6C34878D82A}">
                    <a16:rowId xmlns:a16="http://schemas.microsoft.com/office/drawing/2014/main" val="2870741214"/>
                  </a:ext>
                </a:extLst>
              </a:tr>
              <a:tr h="370840">
                <a:tc>
                  <a:txBody>
                    <a:bodyPr/>
                    <a:lstStyle/>
                    <a:p>
                      <a:pPr rtl="0" fontAlgn="b"/>
                      <a:r>
                        <a:rPr lang="en-GB" sz="1200" dirty="0">
                          <a:solidFill>
                            <a:srgbClr val="000000"/>
                          </a:solidFill>
                          <a:effectLst/>
                          <a:latin typeface="Calibri" panose="020F0502020204030204" pitchFamily="34" charset="0"/>
                        </a:rPr>
                        <a:t>Skills</a:t>
                      </a:r>
                    </a:p>
                  </a:txBody>
                  <a:tcPr marL="22860" marR="22860" marT="15240" marB="15240" anchor="b">
                    <a:solidFill>
                      <a:schemeClr val="accent3">
                        <a:lumMod val="20000"/>
                        <a:lumOff val="80000"/>
                      </a:schemeClr>
                    </a:solidFill>
                  </a:tcPr>
                </a:tc>
                <a:extLst>
                  <a:ext uri="{0D108BD9-81ED-4DB2-BD59-A6C34878D82A}">
                    <a16:rowId xmlns:a16="http://schemas.microsoft.com/office/drawing/2014/main" val="537832626"/>
                  </a:ext>
                </a:extLst>
              </a:tr>
              <a:tr h="370840">
                <a:tc>
                  <a:txBody>
                    <a:bodyPr/>
                    <a:lstStyle/>
                    <a:p>
                      <a:pPr rtl="0" fontAlgn="b"/>
                      <a:r>
                        <a:rPr lang="en-GB" sz="1200" dirty="0">
                          <a:solidFill>
                            <a:srgbClr val="000000"/>
                          </a:solidFill>
                          <a:effectLst/>
                          <a:latin typeface="Calibri" panose="020F0502020204030204" pitchFamily="34" charset="0"/>
                        </a:rPr>
                        <a:t>Research challenges\agenda</a:t>
                      </a:r>
                    </a:p>
                  </a:txBody>
                  <a:tcPr marL="22860" marR="22860" marT="15240" marB="15240" anchor="b">
                    <a:solidFill>
                      <a:schemeClr val="accent3">
                        <a:lumMod val="40000"/>
                        <a:lumOff val="60000"/>
                      </a:schemeClr>
                    </a:solidFill>
                  </a:tcPr>
                </a:tc>
                <a:extLst>
                  <a:ext uri="{0D108BD9-81ED-4DB2-BD59-A6C34878D82A}">
                    <a16:rowId xmlns:a16="http://schemas.microsoft.com/office/drawing/2014/main" val="4053321630"/>
                  </a:ext>
                </a:extLst>
              </a:tr>
              <a:tr h="370840">
                <a:tc>
                  <a:txBody>
                    <a:bodyPr/>
                    <a:lstStyle/>
                    <a:p>
                      <a:pPr rtl="0" fontAlgn="b"/>
                      <a:r>
                        <a:rPr lang="en-GB" sz="1200" dirty="0">
                          <a:solidFill>
                            <a:srgbClr val="000000"/>
                          </a:solidFill>
                          <a:effectLst/>
                          <a:latin typeface="Calibri" panose="020F0502020204030204" pitchFamily="34" charset="0"/>
                        </a:rPr>
                        <a:t>Financial</a:t>
                      </a:r>
                    </a:p>
                  </a:txBody>
                  <a:tcPr marL="22860" marR="22860" marT="15240" marB="15240" anchor="b">
                    <a:solidFill>
                      <a:schemeClr val="accent3">
                        <a:lumMod val="20000"/>
                        <a:lumOff val="80000"/>
                      </a:schemeClr>
                    </a:solidFill>
                  </a:tcPr>
                </a:tc>
                <a:extLst>
                  <a:ext uri="{0D108BD9-81ED-4DB2-BD59-A6C34878D82A}">
                    <a16:rowId xmlns:a16="http://schemas.microsoft.com/office/drawing/2014/main" val="1149123328"/>
                  </a:ext>
                </a:extLst>
              </a:tr>
              <a:tr h="370840">
                <a:tc>
                  <a:txBody>
                    <a:bodyPr/>
                    <a:lstStyle/>
                    <a:p>
                      <a:pPr rtl="0" fontAlgn="b"/>
                      <a:r>
                        <a:rPr lang="en-GB" sz="1200" dirty="0">
                          <a:effectLst/>
                        </a:rPr>
                        <a:t>Political</a:t>
                      </a:r>
                    </a:p>
                  </a:txBody>
                  <a:tcPr marL="22860" marR="22860" marT="15240" marB="15240" anchor="b">
                    <a:solidFill>
                      <a:schemeClr val="accent3">
                        <a:lumMod val="40000"/>
                        <a:lumOff val="60000"/>
                      </a:schemeClr>
                    </a:solidFill>
                  </a:tcPr>
                </a:tc>
                <a:extLst>
                  <a:ext uri="{0D108BD9-81ED-4DB2-BD59-A6C34878D82A}">
                    <a16:rowId xmlns:a16="http://schemas.microsoft.com/office/drawing/2014/main" val="2624041703"/>
                  </a:ext>
                </a:extLst>
              </a:tr>
            </a:tbl>
          </a:graphicData>
        </a:graphic>
      </p:graphicFrame>
      <p:graphicFrame>
        <p:nvGraphicFramePr>
          <p:cNvPr id="8" name="Table 7"/>
          <p:cNvGraphicFramePr>
            <a:graphicFrameLocks noGrp="1"/>
          </p:cNvGraphicFramePr>
          <p:nvPr>
            <p:extLst/>
          </p:nvPr>
        </p:nvGraphicFramePr>
        <p:xfrm>
          <a:off x="5536295" y="2211869"/>
          <a:ext cx="1672285" cy="2595880"/>
        </p:xfrm>
        <a:graphic>
          <a:graphicData uri="http://schemas.openxmlformats.org/drawingml/2006/table">
            <a:tbl>
              <a:tblPr firstRow="1" bandRow="1">
                <a:tableStyleId>{5C22544A-7EE6-4342-B048-85BDC9FD1C3A}</a:tableStyleId>
              </a:tblPr>
              <a:tblGrid>
                <a:gridCol w="1672285">
                  <a:extLst>
                    <a:ext uri="{9D8B030D-6E8A-4147-A177-3AD203B41FA5}">
                      <a16:colId xmlns:a16="http://schemas.microsoft.com/office/drawing/2014/main" val="1679590710"/>
                    </a:ext>
                  </a:extLst>
                </a:gridCol>
              </a:tblGrid>
              <a:tr h="370840">
                <a:tc>
                  <a:txBody>
                    <a:bodyPr/>
                    <a:lstStyle/>
                    <a:p>
                      <a:r>
                        <a:rPr lang="en-GB" sz="1200" dirty="0"/>
                        <a:t>Engagement Aspects</a:t>
                      </a:r>
                    </a:p>
                  </a:txBody>
                  <a:tcPr>
                    <a:solidFill>
                      <a:schemeClr val="accent4"/>
                    </a:solidFill>
                  </a:tcPr>
                </a:tc>
                <a:extLst>
                  <a:ext uri="{0D108BD9-81ED-4DB2-BD59-A6C34878D82A}">
                    <a16:rowId xmlns:a16="http://schemas.microsoft.com/office/drawing/2014/main" val="1622032172"/>
                  </a:ext>
                </a:extLst>
              </a:tr>
              <a:tr h="370840">
                <a:tc>
                  <a:txBody>
                    <a:bodyPr/>
                    <a:lstStyle/>
                    <a:p>
                      <a:pPr rtl="0" fontAlgn="b"/>
                      <a:r>
                        <a:rPr lang="en-GB" sz="1200" dirty="0">
                          <a:effectLst/>
                        </a:rPr>
                        <a:t>Responsibility</a:t>
                      </a:r>
                    </a:p>
                  </a:txBody>
                  <a:tcPr marL="22860" marR="22860" marT="15240" marB="15240" anchor="b">
                    <a:solidFill>
                      <a:schemeClr val="accent4">
                        <a:lumMod val="40000"/>
                        <a:lumOff val="60000"/>
                      </a:schemeClr>
                    </a:solidFill>
                  </a:tcPr>
                </a:tc>
                <a:extLst>
                  <a:ext uri="{0D108BD9-81ED-4DB2-BD59-A6C34878D82A}">
                    <a16:rowId xmlns:a16="http://schemas.microsoft.com/office/drawing/2014/main" val="301744120"/>
                  </a:ext>
                </a:extLst>
              </a:tr>
              <a:tr h="370840">
                <a:tc>
                  <a:txBody>
                    <a:bodyPr/>
                    <a:lstStyle/>
                    <a:p>
                      <a:pPr rtl="0" fontAlgn="b"/>
                      <a:r>
                        <a:rPr lang="en-GB" sz="1200" dirty="0">
                          <a:effectLst/>
                        </a:rPr>
                        <a:t>Strategy</a:t>
                      </a:r>
                    </a:p>
                  </a:txBody>
                  <a:tcPr marL="22860" marR="22860" marT="15240" marB="15240" anchor="b">
                    <a:solidFill>
                      <a:schemeClr val="accent4">
                        <a:lumMod val="20000"/>
                        <a:lumOff val="80000"/>
                      </a:schemeClr>
                    </a:solidFill>
                  </a:tcPr>
                </a:tc>
                <a:extLst>
                  <a:ext uri="{0D108BD9-81ED-4DB2-BD59-A6C34878D82A}">
                    <a16:rowId xmlns:a16="http://schemas.microsoft.com/office/drawing/2014/main" val="824847583"/>
                  </a:ext>
                </a:extLst>
              </a:tr>
              <a:tr h="370840">
                <a:tc>
                  <a:txBody>
                    <a:bodyPr/>
                    <a:lstStyle/>
                    <a:p>
                      <a:pPr rtl="0" fontAlgn="b"/>
                      <a:r>
                        <a:rPr lang="en-GB" sz="1200" dirty="0">
                          <a:effectLst/>
                        </a:rPr>
                        <a:t>Acquisition</a:t>
                      </a:r>
                    </a:p>
                  </a:txBody>
                  <a:tcPr marL="22860" marR="22860" marT="15240" marB="15240" anchor="b">
                    <a:solidFill>
                      <a:schemeClr val="accent4">
                        <a:lumMod val="40000"/>
                        <a:lumOff val="60000"/>
                      </a:schemeClr>
                    </a:solidFill>
                  </a:tcPr>
                </a:tc>
                <a:extLst>
                  <a:ext uri="{0D108BD9-81ED-4DB2-BD59-A6C34878D82A}">
                    <a16:rowId xmlns:a16="http://schemas.microsoft.com/office/drawing/2014/main" val="3940704257"/>
                  </a:ext>
                </a:extLst>
              </a:tr>
              <a:tr h="370840">
                <a:tc>
                  <a:txBody>
                    <a:bodyPr/>
                    <a:lstStyle/>
                    <a:p>
                      <a:pPr rtl="0" fontAlgn="b"/>
                      <a:r>
                        <a:rPr lang="en-GB" sz="1200" dirty="0">
                          <a:effectLst/>
                        </a:rPr>
                        <a:t>Performance</a:t>
                      </a:r>
                    </a:p>
                  </a:txBody>
                  <a:tcPr marL="22860" marR="22860" marT="15240" marB="15240" anchor="b">
                    <a:solidFill>
                      <a:schemeClr val="accent4">
                        <a:lumMod val="20000"/>
                        <a:lumOff val="80000"/>
                      </a:schemeClr>
                    </a:solidFill>
                  </a:tcPr>
                </a:tc>
                <a:extLst>
                  <a:ext uri="{0D108BD9-81ED-4DB2-BD59-A6C34878D82A}">
                    <a16:rowId xmlns:a16="http://schemas.microsoft.com/office/drawing/2014/main" val="3441626513"/>
                  </a:ext>
                </a:extLst>
              </a:tr>
              <a:tr h="370840">
                <a:tc>
                  <a:txBody>
                    <a:bodyPr/>
                    <a:lstStyle/>
                    <a:p>
                      <a:pPr rtl="0" fontAlgn="b"/>
                      <a:r>
                        <a:rPr lang="en-GB" sz="1200" dirty="0">
                          <a:effectLst/>
                        </a:rPr>
                        <a:t>Conformance</a:t>
                      </a:r>
                    </a:p>
                  </a:txBody>
                  <a:tcPr marL="22860" marR="22860" marT="15240" marB="15240" anchor="b">
                    <a:solidFill>
                      <a:schemeClr val="accent4">
                        <a:lumMod val="40000"/>
                        <a:lumOff val="60000"/>
                      </a:schemeClr>
                    </a:solidFill>
                  </a:tcPr>
                </a:tc>
                <a:extLst>
                  <a:ext uri="{0D108BD9-81ED-4DB2-BD59-A6C34878D82A}">
                    <a16:rowId xmlns:a16="http://schemas.microsoft.com/office/drawing/2014/main" val="2859580686"/>
                  </a:ext>
                </a:extLst>
              </a:tr>
              <a:tr h="370840">
                <a:tc>
                  <a:txBody>
                    <a:bodyPr/>
                    <a:lstStyle/>
                    <a:p>
                      <a:pPr rtl="0" fontAlgn="b"/>
                      <a:r>
                        <a:rPr lang="en-GB" sz="1200" dirty="0">
                          <a:effectLst/>
                        </a:rPr>
                        <a:t>Human behaviour</a:t>
                      </a:r>
                    </a:p>
                  </a:txBody>
                  <a:tcPr marL="22860" marR="22860" marT="15240" marB="15240" anchor="b">
                    <a:solidFill>
                      <a:schemeClr val="accent4">
                        <a:lumMod val="20000"/>
                        <a:lumOff val="80000"/>
                      </a:schemeClr>
                    </a:solidFill>
                  </a:tcPr>
                </a:tc>
                <a:extLst>
                  <a:ext uri="{0D108BD9-81ED-4DB2-BD59-A6C34878D82A}">
                    <a16:rowId xmlns:a16="http://schemas.microsoft.com/office/drawing/2014/main" val="4216160491"/>
                  </a:ext>
                </a:extLst>
              </a:tr>
            </a:tbl>
          </a:graphicData>
        </a:graphic>
      </p:graphicFrame>
      <p:sp>
        <p:nvSpPr>
          <p:cNvPr id="3" name="TextBox 2"/>
          <p:cNvSpPr txBox="1"/>
          <p:nvPr/>
        </p:nvSpPr>
        <p:spPr>
          <a:xfrm>
            <a:off x="47897" y="5887444"/>
            <a:ext cx="1801904" cy="338554"/>
          </a:xfrm>
          <a:prstGeom prst="rect">
            <a:avLst/>
          </a:prstGeom>
          <a:noFill/>
        </p:spPr>
        <p:txBody>
          <a:bodyPr wrap="none" rtlCol="0">
            <a:spAutoFit/>
          </a:bodyPr>
          <a:lstStyle/>
          <a:p>
            <a:r>
              <a:rPr lang="en-GB" sz="1600" dirty="0">
                <a:latin typeface="+mj-lt"/>
              </a:rPr>
              <a:t>A </a:t>
            </a:r>
            <a:r>
              <a:rPr lang="en-GB" sz="1600" b="1" dirty="0">
                <a:latin typeface="+mj-lt"/>
              </a:rPr>
              <a:t>Governance Actor</a:t>
            </a:r>
          </a:p>
        </p:txBody>
      </p:sp>
      <p:grpSp>
        <p:nvGrpSpPr>
          <p:cNvPr id="24" name="Group 23"/>
          <p:cNvGrpSpPr/>
          <p:nvPr/>
        </p:nvGrpSpPr>
        <p:grpSpPr>
          <a:xfrm>
            <a:off x="2846450" y="1077534"/>
            <a:ext cx="6175630" cy="3583842"/>
            <a:chOff x="2846450" y="1077534"/>
            <a:chExt cx="6175630" cy="3583842"/>
          </a:xfrm>
        </p:grpSpPr>
        <p:graphicFrame>
          <p:nvGraphicFramePr>
            <p:cNvPr id="11" name="Content Placeholder 1"/>
            <p:cNvGraphicFramePr>
              <a:graphicFrameLocks/>
            </p:cNvGraphicFramePr>
            <p:nvPr>
              <p:extLst/>
            </p:nvPr>
          </p:nvGraphicFramePr>
          <p:xfrm>
            <a:off x="7349795" y="2349976"/>
            <a:ext cx="1672285" cy="2311400"/>
          </p:xfrm>
          <a:graphic>
            <a:graphicData uri="http://schemas.openxmlformats.org/drawingml/2006/table">
              <a:tbl>
                <a:tblPr firstRow="1" bandRow="1">
                  <a:tableStyleId>{5C22544A-7EE6-4342-B048-85BDC9FD1C3A}</a:tableStyleId>
                </a:tblPr>
                <a:tblGrid>
                  <a:gridCol w="1672285">
                    <a:extLst>
                      <a:ext uri="{9D8B030D-6E8A-4147-A177-3AD203B41FA5}">
                        <a16:colId xmlns:a16="http://schemas.microsoft.com/office/drawing/2014/main" val="2810583764"/>
                      </a:ext>
                    </a:extLst>
                  </a:gridCol>
                </a:tblGrid>
                <a:tr h="370840">
                  <a:tc>
                    <a:txBody>
                      <a:bodyPr/>
                      <a:lstStyle/>
                      <a:p>
                        <a:r>
                          <a:rPr lang="en-GB" sz="1200" dirty="0"/>
                          <a:t>Engagement Mechanisms</a:t>
                        </a:r>
                      </a:p>
                    </a:txBody>
                    <a:tcPr>
                      <a:solidFill>
                        <a:schemeClr val="accent6"/>
                      </a:solidFill>
                    </a:tcPr>
                  </a:tc>
                  <a:extLst>
                    <a:ext uri="{0D108BD9-81ED-4DB2-BD59-A6C34878D82A}">
                      <a16:rowId xmlns:a16="http://schemas.microsoft.com/office/drawing/2014/main" val="3056898414"/>
                    </a:ext>
                  </a:extLst>
                </a:tr>
                <a:tr h="370840">
                  <a:tc>
                    <a:txBody>
                      <a:bodyPr/>
                      <a:lstStyle/>
                      <a:p>
                        <a:pPr rtl="0" fontAlgn="b"/>
                        <a:r>
                          <a:rPr lang="en-GB" sz="1200" dirty="0">
                            <a:effectLst/>
                          </a:rPr>
                          <a:t>Expert Group</a:t>
                        </a:r>
                      </a:p>
                    </a:txBody>
                    <a:tcPr marL="22860" marR="22860" marT="15240" marB="15240" anchor="b">
                      <a:solidFill>
                        <a:schemeClr val="accent6">
                          <a:lumMod val="40000"/>
                          <a:lumOff val="60000"/>
                        </a:schemeClr>
                      </a:solidFill>
                    </a:tcPr>
                  </a:tc>
                  <a:extLst>
                    <a:ext uri="{0D108BD9-81ED-4DB2-BD59-A6C34878D82A}">
                      <a16:rowId xmlns:a16="http://schemas.microsoft.com/office/drawing/2014/main" val="2623382728"/>
                    </a:ext>
                  </a:extLst>
                </a:tr>
                <a:tr h="370840">
                  <a:tc>
                    <a:txBody>
                      <a:bodyPr/>
                      <a:lstStyle/>
                      <a:p>
                        <a:pPr rtl="0" fontAlgn="b"/>
                        <a:r>
                          <a:rPr lang="en-GB" sz="1200" dirty="0">
                            <a:effectLst/>
                          </a:rPr>
                          <a:t>Forum</a:t>
                        </a:r>
                      </a:p>
                    </a:txBody>
                    <a:tcPr marL="22860" marR="22860" marT="15240" marB="15240" anchor="b">
                      <a:solidFill>
                        <a:schemeClr val="accent6">
                          <a:lumMod val="20000"/>
                          <a:lumOff val="80000"/>
                        </a:schemeClr>
                      </a:solidFill>
                    </a:tcPr>
                  </a:tc>
                  <a:extLst>
                    <a:ext uri="{0D108BD9-81ED-4DB2-BD59-A6C34878D82A}">
                      <a16:rowId xmlns:a16="http://schemas.microsoft.com/office/drawing/2014/main" val="1580532227"/>
                    </a:ext>
                  </a:extLst>
                </a:tr>
                <a:tr h="370840">
                  <a:tc>
                    <a:txBody>
                      <a:bodyPr/>
                      <a:lstStyle/>
                      <a:p>
                        <a:pPr rtl="0" fontAlgn="b"/>
                        <a:r>
                          <a:rPr lang="en-GB" sz="1200" dirty="0">
                            <a:effectLst/>
                          </a:rPr>
                          <a:t>Council</a:t>
                        </a:r>
                      </a:p>
                    </a:txBody>
                    <a:tcPr marL="22860" marR="22860" marT="15240" marB="15240" anchor="b">
                      <a:solidFill>
                        <a:schemeClr val="accent6">
                          <a:lumMod val="40000"/>
                          <a:lumOff val="60000"/>
                        </a:schemeClr>
                      </a:solidFill>
                    </a:tcPr>
                  </a:tc>
                  <a:extLst>
                    <a:ext uri="{0D108BD9-81ED-4DB2-BD59-A6C34878D82A}">
                      <a16:rowId xmlns:a16="http://schemas.microsoft.com/office/drawing/2014/main" val="1873727246"/>
                    </a:ext>
                  </a:extLst>
                </a:tr>
                <a:tr h="370840">
                  <a:tc>
                    <a:txBody>
                      <a:bodyPr/>
                      <a:lstStyle/>
                      <a:p>
                        <a:pPr rtl="0" fontAlgn="b"/>
                        <a:r>
                          <a:rPr lang="en-GB" sz="1200" dirty="0">
                            <a:effectLst/>
                          </a:rPr>
                          <a:t>Board</a:t>
                        </a:r>
                      </a:p>
                    </a:txBody>
                    <a:tcPr marL="22860" marR="22860" marT="15240" marB="15240" anchor="b">
                      <a:solidFill>
                        <a:schemeClr val="accent6">
                          <a:lumMod val="20000"/>
                          <a:lumOff val="80000"/>
                        </a:schemeClr>
                      </a:solidFill>
                    </a:tcPr>
                  </a:tc>
                  <a:extLst>
                    <a:ext uri="{0D108BD9-81ED-4DB2-BD59-A6C34878D82A}">
                      <a16:rowId xmlns:a16="http://schemas.microsoft.com/office/drawing/2014/main" val="911810786"/>
                    </a:ext>
                  </a:extLst>
                </a:tr>
                <a:tr h="370840">
                  <a:tc>
                    <a:txBody>
                      <a:bodyPr/>
                      <a:lstStyle/>
                      <a:p>
                        <a:pPr rtl="0" fontAlgn="b"/>
                        <a:r>
                          <a:rPr lang="en-GB" sz="1200" dirty="0">
                            <a:effectLst/>
                          </a:rPr>
                          <a:t>Legal Structure</a:t>
                        </a:r>
                      </a:p>
                    </a:txBody>
                    <a:tcPr marL="22860" marR="22860" marT="15240" marB="15240" anchor="b">
                      <a:solidFill>
                        <a:schemeClr val="accent6">
                          <a:lumMod val="40000"/>
                          <a:lumOff val="60000"/>
                        </a:schemeClr>
                      </a:solidFill>
                    </a:tcPr>
                  </a:tc>
                  <a:extLst>
                    <a:ext uri="{0D108BD9-81ED-4DB2-BD59-A6C34878D82A}">
                      <a16:rowId xmlns:a16="http://schemas.microsoft.com/office/drawing/2014/main" val="1700557806"/>
                    </a:ext>
                  </a:extLst>
                </a:tr>
              </a:tbl>
            </a:graphicData>
          </a:graphic>
        </p:graphicFrame>
        <p:sp>
          <p:nvSpPr>
            <p:cNvPr id="36" name="Title 1"/>
            <p:cNvSpPr txBox="1">
              <a:spLocks/>
            </p:cNvSpPr>
            <p:nvPr/>
          </p:nvSpPr>
          <p:spPr>
            <a:xfrm>
              <a:off x="2846450" y="1077534"/>
              <a:ext cx="3223607"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outlines </a:t>
              </a:r>
              <a:r>
                <a:rPr lang="en-GB" sz="1600" dirty="0">
                  <a:solidFill>
                    <a:schemeClr val="accent6"/>
                  </a:solidFill>
                </a:rPr>
                <a:t>Engagement Mechanisms</a:t>
              </a:r>
              <a:endParaRPr lang="en-GB" sz="1600" b="0" dirty="0"/>
            </a:p>
          </p:txBody>
        </p:sp>
      </p:grpSp>
      <p:sp>
        <p:nvSpPr>
          <p:cNvPr id="37" name="Title 1"/>
          <p:cNvSpPr txBox="1">
            <a:spLocks/>
          </p:cNvSpPr>
          <p:nvPr/>
        </p:nvSpPr>
        <p:spPr>
          <a:xfrm>
            <a:off x="5612361" y="1072968"/>
            <a:ext cx="3219237"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needed to enable </a:t>
            </a:r>
            <a:r>
              <a:rPr lang="en-GB" sz="1600" dirty="0">
                <a:solidFill>
                  <a:schemeClr val="accent1"/>
                </a:solidFill>
              </a:rPr>
              <a:t>EOSC Stakeholders</a:t>
            </a:r>
            <a:endParaRPr lang="en-GB" sz="1600" b="0" dirty="0"/>
          </a:p>
        </p:txBody>
      </p:sp>
      <p:sp>
        <p:nvSpPr>
          <p:cNvPr id="38" name="Title 1"/>
          <p:cNvSpPr txBox="1">
            <a:spLocks/>
          </p:cNvSpPr>
          <p:nvPr/>
        </p:nvSpPr>
        <p:spPr>
          <a:xfrm>
            <a:off x="125838" y="1294568"/>
            <a:ext cx="3405304"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to co-ordinate the </a:t>
            </a:r>
            <a:r>
              <a:rPr lang="en-GB" sz="1600" dirty="0">
                <a:solidFill>
                  <a:schemeClr val="accent4"/>
                </a:solidFill>
              </a:rPr>
              <a:t>Engagement Aspects</a:t>
            </a:r>
            <a:endParaRPr lang="en-GB" sz="1600" b="0" dirty="0"/>
          </a:p>
        </p:txBody>
      </p:sp>
      <p:sp>
        <p:nvSpPr>
          <p:cNvPr id="39" name="Title 1"/>
          <p:cNvSpPr txBox="1">
            <a:spLocks/>
          </p:cNvSpPr>
          <p:nvPr/>
        </p:nvSpPr>
        <p:spPr>
          <a:xfrm>
            <a:off x="3321122" y="1300967"/>
            <a:ext cx="6046614"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required to ensure interoperability within the </a:t>
            </a:r>
            <a:r>
              <a:rPr lang="en-GB" sz="1600" dirty="0">
                <a:solidFill>
                  <a:schemeClr val="accent3"/>
                </a:solidFill>
              </a:rPr>
              <a:t>Engagement Contexts</a:t>
            </a:r>
            <a:r>
              <a:rPr lang="en-GB" sz="1600" dirty="0"/>
              <a:t>,</a:t>
            </a:r>
            <a:endParaRPr lang="en-GB" sz="1600" b="0" dirty="0"/>
          </a:p>
        </p:txBody>
      </p:sp>
      <p:sp>
        <p:nvSpPr>
          <p:cNvPr id="40" name="Title 1"/>
          <p:cNvSpPr txBox="1">
            <a:spLocks/>
          </p:cNvSpPr>
          <p:nvPr/>
        </p:nvSpPr>
        <p:spPr>
          <a:xfrm>
            <a:off x="125837" y="1518738"/>
            <a:ext cx="4697951"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according to the </a:t>
            </a:r>
            <a:r>
              <a:rPr lang="en-GB" sz="1600" dirty="0">
                <a:solidFill>
                  <a:schemeClr val="accent2"/>
                </a:solidFill>
              </a:rPr>
              <a:t>Actors’ Roles within the Supply Chain</a:t>
            </a:r>
            <a:r>
              <a:rPr lang="en-GB" sz="1600" dirty="0"/>
              <a:t>.</a:t>
            </a:r>
          </a:p>
        </p:txBody>
      </p:sp>
      <p:grpSp>
        <p:nvGrpSpPr>
          <p:cNvPr id="41" name="Group 40"/>
          <p:cNvGrpSpPr/>
          <p:nvPr/>
        </p:nvGrpSpPr>
        <p:grpSpPr>
          <a:xfrm>
            <a:off x="1859156" y="2943678"/>
            <a:ext cx="7216537" cy="3277654"/>
            <a:chOff x="1859156" y="2943678"/>
            <a:chExt cx="7216537" cy="3277654"/>
          </a:xfrm>
        </p:grpSpPr>
        <p:sp>
          <p:nvSpPr>
            <p:cNvPr id="34" name="TextBox 33"/>
            <p:cNvSpPr txBox="1"/>
            <p:nvPr/>
          </p:nvSpPr>
          <p:spPr>
            <a:xfrm>
              <a:off x="1859156" y="5882778"/>
              <a:ext cx="4092595" cy="338554"/>
            </a:xfrm>
            <a:prstGeom prst="rect">
              <a:avLst/>
            </a:prstGeom>
            <a:noFill/>
          </p:spPr>
          <p:txBody>
            <a:bodyPr wrap="none" rtlCol="0">
              <a:spAutoFit/>
            </a:bodyPr>
            <a:lstStyle/>
            <a:p>
              <a:r>
                <a:rPr lang="en-GB" sz="1600" dirty="0">
                  <a:latin typeface="+mj-lt"/>
                </a:rPr>
                <a:t>is an implementation of a </a:t>
              </a:r>
              <a:r>
                <a:rPr lang="en-GB" sz="1600" b="1" dirty="0">
                  <a:solidFill>
                    <a:schemeClr val="tx2">
                      <a:lumMod val="75000"/>
                    </a:schemeClr>
                  </a:solidFill>
                  <a:latin typeface="+mj-lt"/>
                </a:rPr>
                <a:t>Governance Structure</a:t>
              </a:r>
            </a:p>
          </p:txBody>
        </p:sp>
        <p:grpSp>
          <p:nvGrpSpPr>
            <p:cNvPr id="42" name="Group 41"/>
            <p:cNvGrpSpPr/>
            <p:nvPr/>
          </p:nvGrpSpPr>
          <p:grpSpPr>
            <a:xfrm>
              <a:off x="5463231" y="2943678"/>
              <a:ext cx="3612462" cy="2908481"/>
              <a:chOff x="5463231" y="3228904"/>
              <a:chExt cx="3612462" cy="2908481"/>
            </a:xfrm>
          </p:grpSpPr>
          <p:grpSp>
            <p:nvGrpSpPr>
              <p:cNvPr id="26" name="Group 25"/>
              <p:cNvGrpSpPr/>
              <p:nvPr/>
            </p:nvGrpSpPr>
            <p:grpSpPr>
              <a:xfrm>
                <a:off x="5470817" y="3228904"/>
                <a:ext cx="3604876" cy="1368263"/>
                <a:chOff x="5470817" y="3228904"/>
                <a:chExt cx="3604876" cy="1368263"/>
              </a:xfrm>
            </p:grpSpPr>
            <p:sp>
              <p:nvSpPr>
                <p:cNvPr id="20" name="Rectangle: Rounded Corners 19"/>
                <p:cNvSpPr/>
                <p:nvPr/>
              </p:nvSpPr>
              <p:spPr>
                <a:xfrm>
                  <a:off x="5470817" y="3228904"/>
                  <a:ext cx="1771319" cy="403893"/>
                </a:xfrm>
                <a:prstGeom prst="round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p:cNvSpPr/>
                <p:nvPr/>
              </p:nvSpPr>
              <p:spPr>
                <a:xfrm>
                  <a:off x="7276731" y="4206082"/>
                  <a:ext cx="1798962" cy="391085"/>
                </a:xfrm>
                <a:prstGeom prst="round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1" idx="0"/>
                  <a:endCxn id="20" idx="3"/>
                </p:cNvCxnSpPr>
                <p:nvPr/>
              </p:nvCxnSpPr>
              <p:spPr>
                <a:xfrm flipH="1" flipV="1">
                  <a:off x="7242136" y="3430851"/>
                  <a:ext cx="934076" cy="775231"/>
                </a:xfrm>
                <a:prstGeom prst="line">
                  <a:avLst/>
                </a:prstGeom>
                <a:ln w="63500" cap="rnd">
                  <a:solidFill>
                    <a:schemeClr val="tx2">
                      <a:lumMod val="60000"/>
                      <a:lumOff val="40000"/>
                      <a:alpha val="50000"/>
                    </a:schemeClr>
                  </a:solidFill>
                  <a:round/>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513652" y="5121722"/>
                <a:ext cx="1672285" cy="1015663"/>
              </a:xfrm>
              <a:prstGeom prst="rect">
                <a:avLst/>
              </a:prstGeom>
              <a:noFill/>
            </p:spPr>
            <p:txBody>
              <a:bodyPr wrap="square" rtlCol="0">
                <a:spAutoFit/>
              </a:bodyPr>
              <a:lstStyle/>
              <a:p>
                <a:pPr algn="ctr"/>
                <a:r>
                  <a:rPr lang="en-GB" sz="1200" b="1" dirty="0">
                    <a:solidFill>
                      <a:schemeClr val="tx2">
                        <a:lumMod val="75000"/>
                      </a:schemeClr>
                    </a:solidFill>
                  </a:rPr>
                  <a:t>Governance Structure</a:t>
                </a:r>
              </a:p>
              <a:p>
                <a:pPr algn="ctr"/>
                <a:endParaRPr lang="en-GB" sz="1200" b="1" dirty="0">
                  <a:solidFill>
                    <a:schemeClr val="tx2">
                      <a:lumMod val="75000"/>
                    </a:schemeClr>
                  </a:solidFill>
                </a:endParaRPr>
              </a:p>
              <a:p>
                <a:pPr algn="ctr"/>
                <a:r>
                  <a:rPr lang="en-GB" sz="1200" dirty="0">
                    <a:solidFill>
                      <a:schemeClr val="tx2">
                        <a:lumMod val="75000"/>
                      </a:schemeClr>
                    </a:solidFill>
                  </a:rPr>
                  <a:t>“Duplet” defines what needs to be achieved and how</a:t>
                </a:r>
              </a:p>
            </p:txBody>
          </p:sp>
          <p:sp>
            <p:nvSpPr>
              <p:cNvPr id="28" name="Rectangle: Rounded Corners 27"/>
              <p:cNvSpPr/>
              <p:nvPr/>
            </p:nvSpPr>
            <p:spPr>
              <a:xfrm>
                <a:off x="5463231" y="3984771"/>
                <a:ext cx="1771319" cy="369115"/>
              </a:xfrm>
              <a:prstGeom prst="roundRect">
                <a:avLst/>
              </a:prstGeom>
              <a:solidFill>
                <a:schemeClr val="tx2">
                  <a:lumMod val="60000"/>
                  <a:lumOff val="40000"/>
                  <a:alpha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a:stCxn id="28" idx="3"/>
                <a:endCxn id="21" idx="0"/>
              </p:cNvCxnSpPr>
              <p:nvPr/>
            </p:nvCxnSpPr>
            <p:spPr>
              <a:xfrm>
                <a:off x="7234550" y="4169329"/>
                <a:ext cx="941662" cy="36753"/>
              </a:xfrm>
              <a:prstGeom prst="line">
                <a:avLst/>
              </a:prstGeom>
              <a:ln w="63500" cap="rnd">
                <a:solidFill>
                  <a:schemeClr val="tx2">
                    <a:lumMod val="60000"/>
                    <a:lumOff val="40000"/>
                    <a:alpha val="50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47897" y="3364349"/>
            <a:ext cx="9086375" cy="2856983"/>
            <a:chOff x="47897" y="3364349"/>
            <a:chExt cx="9086375" cy="2856983"/>
          </a:xfrm>
        </p:grpSpPr>
        <p:grpSp>
          <p:nvGrpSpPr>
            <p:cNvPr id="19" name="Group 18"/>
            <p:cNvGrpSpPr/>
            <p:nvPr/>
          </p:nvGrpSpPr>
          <p:grpSpPr>
            <a:xfrm>
              <a:off x="47897" y="3364349"/>
              <a:ext cx="5389364" cy="2133273"/>
              <a:chOff x="47897" y="3649575"/>
              <a:chExt cx="5389364" cy="2133273"/>
            </a:xfrm>
          </p:grpSpPr>
          <p:sp>
            <p:nvSpPr>
              <p:cNvPr id="2" name="Rectangle: Rounded Corners 1"/>
              <p:cNvSpPr/>
              <p:nvPr/>
            </p:nvSpPr>
            <p:spPr>
              <a:xfrm>
                <a:off x="47897" y="5285064"/>
                <a:ext cx="1768080" cy="497784"/>
              </a:xfrm>
              <a:prstGeom prst="roundRect">
                <a:avLst/>
              </a:prstGeom>
              <a:solidFill>
                <a:schemeClr val="tx2">
                  <a:lumMod val="60000"/>
                  <a:lumOff val="40000"/>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1859156" y="3649575"/>
                <a:ext cx="1768080" cy="497784"/>
              </a:xfrm>
              <a:prstGeom prst="roundRect">
                <a:avLst/>
              </a:prstGeom>
              <a:solidFill>
                <a:schemeClr val="tx2">
                  <a:lumMod val="60000"/>
                  <a:lumOff val="40000"/>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p:cNvSpPr/>
              <p:nvPr/>
            </p:nvSpPr>
            <p:spPr>
              <a:xfrm>
                <a:off x="3669181" y="4904657"/>
                <a:ext cx="1768080" cy="497784"/>
              </a:xfrm>
              <a:prstGeom prst="roundRect">
                <a:avLst/>
              </a:prstGeom>
              <a:solidFill>
                <a:schemeClr val="tx2">
                  <a:lumMod val="60000"/>
                  <a:lumOff val="40000"/>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a:stCxn id="2" idx="0"/>
                <a:endCxn id="12" idx="1"/>
              </p:cNvCxnSpPr>
              <p:nvPr/>
            </p:nvCxnSpPr>
            <p:spPr>
              <a:xfrm flipV="1">
                <a:off x="931937" y="3898467"/>
                <a:ext cx="927219" cy="1386597"/>
              </a:xfrm>
              <a:prstGeom prst="line">
                <a:avLst/>
              </a:prstGeom>
              <a:ln w="63500" cap="rnd">
                <a:solidFill>
                  <a:schemeClr val="tx2">
                    <a:lumMod val="60000"/>
                    <a:lumOff val="40000"/>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0"/>
                <a:endCxn id="12" idx="3"/>
              </p:cNvCxnSpPr>
              <p:nvPr/>
            </p:nvCxnSpPr>
            <p:spPr>
              <a:xfrm flipH="1" flipV="1">
                <a:off x="3627236" y="3898467"/>
                <a:ext cx="925985" cy="1006190"/>
              </a:xfrm>
              <a:prstGeom prst="line">
                <a:avLst/>
              </a:prstGeom>
              <a:ln w="63500" cap="rnd">
                <a:solidFill>
                  <a:schemeClr val="tx2">
                    <a:lumMod val="60000"/>
                    <a:lumOff val="40000"/>
                    <a:alpha val="50000"/>
                  </a:schemeClr>
                </a:solidFill>
                <a:roun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1101" y="4597167"/>
                <a:ext cx="1672285" cy="830997"/>
              </a:xfrm>
              <a:prstGeom prst="rect">
                <a:avLst/>
              </a:prstGeom>
              <a:noFill/>
            </p:spPr>
            <p:txBody>
              <a:bodyPr wrap="square" rtlCol="0">
                <a:spAutoFit/>
              </a:bodyPr>
              <a:lstStyle/>
              <a:p>
                <a:pPr algn="ctr"/>
                <a:r>
                  <a:rPr lang="en-GB" sz="1200" b="1">
                    <a:solidFill>
                      <a:schemeClr val="tx2">
                        <a:lumMod val="60000"/>
                        <a:lumOff val="40000"/>
                      </a:schemeClr>
                    </a:solidFill>
                  </a:rPr>
                  <a:t>Governance Intent</a:t>
                </a:r>
                <a:endParaRPr lang="en-GB" sz="1200" b="1" dirty="0">
                  <a:solidFill>
                    <a:schemeClr val="tx2">
                      <a:lumMod val="60000"/>
                      <a:lumOff val="40000"/>
                    </a:schemeClr>
                  </a:solidFill>
                </a:endParaRPr>
              </a:p>
              <a:p>
                <a:pPr algn="ctr"/>
                <a:endParaRPr lang="en-GB" sz="1200" b="1" dirty="0">
                  <a:solidFill>
                    <a:schemeClr val="tx2">
                      <a:lumMod val="60000"/>
                      <a:lumOff val="40000"/>
                    </a:schemeClr>
                  </a:solidFill>
                </a:endParaRPr>
              </a:p>
              <a:p>
                <a:pPr algn="ctr"/>
                <a:r>
                  <a:rPr lang="en-GB" sz="1200" dirty="0">
                    <a:solidFill>
                      <a:schemeClr val="tx2">
                        <a:lumMod val="60000"/>
                        <a:lumOff val="40000"/>
                      </a:schemeClr>
                    </a:solidFill>
                  </a:rPr>
                  <a:t>Triplet defines who and their objective</a:t>
                </a:r>
              </a:p>
            </p:txBody>
          </p:sp>
        </p:grpSp>
        <p:sp>
          <p:nvSpPr>
            <p:cNvPr id="35" name="TextBox 34"/>
            <p:cNvSpPr txBox="1"/>
            <p:nvPr/>
          </p:nvSpPr>
          <p:spPr>
            <a:xfrm>
              <a:off x="5803488" y="5882778"/>
              <a:ext cx="3330784" cy="338554"/>
            </a:xfrm>
            <a:prstGeom prst="rect">
              <a:avLst/>
            </a:prstGeom>
            <a:noFill/>
          </p:spPr>
          <p:txBody>
            <a:bodyPr wrap="none" rtlCol="0">
              <a:spAutoFit/>
            </a:bodyPr>
            <a:lstStyle/>
            <a:p>
              <a:r>
                <a:rPr lang="en-GB" sz="1600" dirty="0">
                  <a:latin typeface="+mj-lt"/>
                </a:rPr>
                <a:t>in order to meet an </a:t>
              </a:r>
              <a:r>
                <a:rPr lang="en-GB" sz="1600" b="1" dirty="0">
                  <a:solidFill>
                    <a:schemeClr val="tx2">
                      <a:lumMod val="60000"/>
                      <a:lumOff val="40000"/>
                    </a:schemeClr>
                  </a:solidFill>
                  <a:latin typeface="+mj-lt"/>
                </a:rPr>
                <a:t>Governance Intent</a:t>
              </a:r>
            </a:p>
          </p:txBody>
        </p:sp>
      </p:grpSp>
      <p:sp>
        <p:nvSpPr>
          <p:cNvPr id="44" name="Title 1"/>
          <p:cNvSpPr txBox="1">
            <a:spLocks/>
          </p:cNvSpPr>
          <p:nvPr/>
        </p:nvSpPr>
        <p:spPr>
          <a:xfrm>
            <a:off x="4553221" y="1534640"/>
            <a:ext cx="4697951" cy="3139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000" b="1" kern="1200" baseline="0">
                <a:solidFill>
                  <a:schemeClr val="tx1"/>
                </a:solidFill>
                <a:latin typeface="+mj-lt"/>
                <a:ea typeface="+mj-ea"/>
                <a:cs typeface="+mj-cs"/>
              </a:defRPr>
            </a:lvl1pPr>
          </a:lstStyle>
          <a:p>
            <a:r>
              <a:rPr lang="en-GB" sz="1600" dirty="0"/>
              <a:t>An </a:t>
            </a:r>
            <a:r>
              <a:rPr lang="en-GB" sz="1600" dirty="0">
                <a:solidFill>
                  <a:schemeClr val="bg1">
                    <a:lumMod val="65000"/>
                  </a:schemeClr>
                </a:solidFill>
              </a:rPr>
              <a:t>Engagement Context </a:t>
            </a:r>
            <a:r>
              <a:rPr lang="en-GB" sz="1600" dirty="0"/>
              <a:t>governs multiple </a:t>
            </a:r>
            <a:r>
              <a:rPr lang="en-GB" sz="1600" dirty="0">
                <a:solidFill>
                  <a:srgbClr val="7030A0"/>
                </a:solidFill>
              </a:rPr>
              <a:t>Processes</a:t>
            </a:r>
          </a:p>
        </p:txBody>
      </p:sp>
    </p:spTree>
    <p:extLst>
      <p:ext uri="{BB962C8B-B14F-4D97-AF65-F5344CB8AC3E}">
        <p14:creationId xmlns:p14="http://schemas.microsoft.com/office/powerpoint/2010/main" val="1925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37" grpId="0"/>
      <p:bldP spid="38" grpId="0"/>
      <p:bldP spid="39" grpId="0"/>
      <p:bldP spid="40"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p:cNvSpPr/>
          <p:nvPr/>
        </p:nvSpPr>
        <p:spPr>
          <a:xfrm rot="5400000">
            <a:off x="3017649" y="3043095"/>
            <a:ext cx="2758044" cy="836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2" name="Title 1"/>
          <p:cNvSpPr>
            <a:spLocks noGrp="1"/>
          </p:cNvSpPr>
          <p:nvPr>
            <p:ph type="title"/>
          </p:nvPr>
        </p:nvSpPr>
        <p:spPr/>
        <p:txBody>
          <a:bodyPr/>
          <a:lstStyle/>
          <a:p>
            <a:r>
              <a:rPr lang="en-GB" dirty="0"/>
              <a:t>User Driven or User Agile</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16</a:t>
            </a:fld>
            <a:endParaRPr lang="en-GB" dirty="0"/>
          </a:p>
        </p:txBody>
      </p:sp>
      <p:sp>
        <p:nvSpPr>
          <p:cNvPr id="7" name="Rectangle 6"/>
          <p:cNvSpPr/>
          <p:nvPr/>
        </p:nvSpPr>
        <p:spPr>
          <a:xfrm>
            <a:off x="3373763" y="1166965"/>
            <a:ext cx="2045817" cy="90467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Researcher</a:t>
            </a:r>
          </a:p>
        </p:txBody>
      </p:sp>
      <p:sp>
        <p:nvSpPr>
          <p:cNvPr id="9" name="Rectangle 8"/>
          <p:cNvSpPr/>
          <p:nvPr/>
        </p:nvSpPr>
        <p:spPr>
          <a:xfrm>
            <a:off x="3467647" y="3023223"/>
            <a:ext cx="1835520" cy="84630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Aggregator</a:t>
            </a:r>
          </a:p>
        </p:txBody>
      </p:sp>
      <p:sp>
        <p:nvSpPr>
          <p:cNvPr id="10" name="Rectangle 9"/>
          <p:cNvSpPr/>
          <p:nvPr/>
        </p:nvSpPr>
        <p:spPr>
          <a:xfrm>
            <a:off x="3478911" y="4867620"/>
            <a:ext cx="1835520" cy="84630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Provider</a:t>
            </a:r>
          </a:p>
        </p:txBody>
      </p:sp>
      <p:sp>
        <p:nvSpPr>
          <p:cNvPr id="11" name="Rectangle 10"/>
          <p:cNvSpPr/>
          <p:nvPr/>
        </p:nvSpPr>
        <p:spPr>
          <a:xfrm>
            <a:off x="1070060" y="4565784"/>
            <a:ext cx="1835520" cy="84630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Provider</a:t>
            </a:r>
          </a:p>
        </p:txBody>
      </p:sp>
      <p:sp>
        <p:nvSpPr>
          <p:cNvPr id="12" name="Rectangle 11"/>
          <p:cNvSpPr/>
          <p:nvPr/>
        </p:nvSpPr>
        <p:spPr>
          <a:xfrm>
            <a:off x="5677466" y="4636284"/>
            <a:ext cx="1835520" cy="84630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Provider</a:t>
            </a:r>
          </a:p>
        </p:txBody>
      </p:sp>
      <p:sp>
        <p:nvSpPr>
          <p:cNvPr id="13" name="Rectangle 12"/>
          <p:cNvSpPr/>
          <p:nvPr/>
        </p:nvSpPr>
        <p:spPr>
          <a:xfrm>
            <a:off x="6689558" y="2852775"/>
            <a:ext cx="1835520" cy="8463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Funder</a:t>
            </a:r>
          </a:p>
        </p:txBody>
      </p:sp>
      <p:sp>
        <p:nvSpPr>
          <p:cNvPr id="14" name="Rectangle 13"/>
          <p:cNvSpPr/>
          <p:nvPr/>
        </p:nvSpPr>
        <p:spPr>
          <a:xfrm>
            <a:off x="470745" y="2775217"/>
            <a:ext cx="1835520" cy="8463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Regulator</a:t>
            </a:r>
          </a:p>
        </p:txBody>
      </p:sp>
      <p:sp>
        <p:nvSpPr>
          <p:cNvPr id="3" name="Arrow: Right 2"/>
          <p:cNvSpPr/>
          <p:nvPr/>
        </p:nvSpPr>
        <p:spPr>
          <a:xfrm rot="5400000">
            <a:off x="3926120" y="2136703"/>
            <a:ext cx="941102" cy="836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15" name="Arrow: Right 14"/>
          <p:cNvSpPr/>
          <p:nvPr/>
        </p:nvSpPr>
        <p:spPr>
          <a:xfrm rot="5400000">
            <a:off x="3914856" y="3951566"/>
            <a:ext cx="941102" cy="836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17" name="Arrow: Right 16"/>
          <p:cNvSpPr/>
          <p:nvPr/>
        </p:nvSpPr>
        <p:spPr>
          <a:xfrm rot="3577663">
            <a:off x="4403592" y="2974826"/>
            <a:ext cx="2758044" cy="836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18" name="Arrow: Right 17"/>
          <p:cNvSpPr/>
          <p:nvPr/>
        </p:nvSpPr>
        <p:spPr>
          <a:xfrm rot="18022337" flipH="1">
            <a:off x="1594535" y="2955467"/>
            <a:ext cx="2758044" cy="836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19" name="Arrow: Right 18"/>
          <p:cNvSpPr/>
          <p:nvPr/>
        </p:nvSpPr>
        <p:spPr>
          <a:xfrm rot="2106774">
            <a:off x="5444153" y="1746146"/>
            <a:ext cx="1693798" cy="836096"/>
          </a:xfrm>
          <a:prstGeom prst="rightArrow">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20" name="Arrow: Right 19"/>
          <p:cNvSpPr/>
          <p:nvPr/>
        </p:nvSpPr>
        <p:spPr>
          <a:xfrm rot="19493226" flipH="1">
            <a:off x="1646812" y="1649918"/>
            <a:ext cx="1693798" cy="836096"/>
          </a:xfrm>
          <a:prstGeom prst="rightArrow">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Needs</a:t>
            </a:r>
          </a:p>
        </p:txBody>
      </p:sp>
      <p:sp>
        <p:nvSpPr>
          <p:cNvPr id="21" name="Arrow: Right 20"/>
          <p:cNvSpPr/>
          <p:nvPr/>
        </p:nvSpPr>
        <p:spPr>
          <a:xfrm rot="979929">
            <a:off x="2139518" y="2925179"/>
            <a:ext cx="1621489" cy="836096"/>
          </a:xfrm>
          <a:prstGeom prst="rightArrow">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Define &amp; Monitor Policies</a:t>
            </a:r>
          </a:p>
        </p:txBody>
      </p:sp>
      <p:sp>
        <p:nvSpPr>
          <p:cNvPr id="22" name="Arrow: Right 21"/>
          <p:cNvSpPr/>
          <p:nvPr/>
        </p:nvSpPr>
        <p:spPr>
          <a:xfrm rot="20620071" flipH="1">
            <a:off x="5257017" y="2913374"/>
            <a:ext cx="1621489" cy="836096"/>
          </a:xfrm>
          <a:prstGeom prst="rightArrow">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Incentivise &amp; Compensate</a:t>
            </a:r>
          </a:p>
        </p:txBody>
      </p:sp>
    </p:spTree>
    <p:extLst>
      <p:ext uri="{BB962C8B-B14F-4D97-AF65-F5344CB8AC3E}">
        <p14:creationId xmlns:p14="http://schemas.microsoft.com/office/powerpoint/2010/main" val="31521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5"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Model - Overview</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17</a:t>
            </a:fld>
            <a:endParaRPr lang="en-GB" dirty="0"/>
          </a:p>
        </p:txBody>
      </p:sp>
      <p:sp>
        <p:nvSpPr>
          <p:cNvPr id="3" name="Rectangle 2"/>
          <p:cNvSpPr/>
          <p:nvPr/>
        </p:nvSpPr>
        <p:spPr>
          <a:xfrm>
            <a:off x="6741271" y="3501965"/>
            <a:ext cx="2383278" cy="1332689"/>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GB" dirty="0"/>
              <a:t>“EOSC Managed Resources”</a:t>
            </a:r>
          </a:p>
        </p:txBody>
      </p:sp>
      <p:sp>
        <p:nvSpPr>
          <p:cNvPr id="7" name="Rectangle 6"/>
          <p:cNvSpPr/>
          <p:nvPr/>
        </p:nvSpPr>
        <p:spPr>
          <a:xfrm>
            <a:off x="4620638" y="3501964"/>
            <a:ext cx="2120633" cy="1332689"/>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GB"/>
              <a:t>“EOSC Compliant Resources”</a:t>
            </a:r>
            <a:endParaRPr lang="en-GB" dirty="0"/>
          </a:p>
        </p:txBody>
      </p:sp>
      <p:sp>
        <p:nvSpPr>
          <p:cNvPr id="8" name="Rectangle 7"/>
          <p:cNvSpPr/>
          <p:nvPr/>
        </p:nvSpPr>
        <p:spPr>
          <a:xfrm>
            <a:off x="2332321" y="3501965"/>
            <a:ext cx="2208179" cy="1332689"/>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GB" dirty="0"/>
              <a:t>“EOSC Compatible Resources”</a:t>
            </a:r>
          </a:p>
        </p:txBody>
      </p:sp>
      <p:sp>
        <p:nvSpPr>
          <p:cNvPr id="9" name="Rectangle 8"/>
          <p:cNvSpPr/>
          <p:nvPr/>
        </p:nvSpPr>
        <p:spPr>
          <a:xfrm>
            <a:off x="-19452" y="3501963"/>
            <a:ext cx="2276272" cy="1332689"/>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GB" dirty="0"/>
              <a:t>“Other Resources”</a:t>
            </a:r>
          </a:p>
        </p:txBody>
      </p:sp>
      <p:sp>
        <p:nvSpPr>
          <p:cNvPr id="10" name="Rectangle 9"/>
          <p:cNvSpPr/>
          <p:nvPr/>
        </p:nvSpPr>
        <p:spPr>
          <a:xfrm>
            <a:off x="2256820" y="4954778"/>
            <a:ext cx="6867729" cy="104085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“Advisory” = Governance Ecosystem = Community</a:t>
            </a:r>
          </a:p>
        </p:txBody>
      </p:sp>
      <p:sp>
        <p:nvSpPr>
          <p:cNvPr id="11" name="Rectangle 10"/>
          <p:cNvSpPr/>
          <p:nvPr/>
        </p:nvSpPr>
        <p:spPr>
          <a:xfrm>
            <a:off x="6741271" y="2769105"/>
            <a:ext cx="2383278" cy="61126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Executive</a:t>
            </a:r>
          </a:p>
        </p:txBody>
      </p:sp>
      <p:sp>
        <p:nvSpPr>
          <p:cNvPr id="12" name="Rectangle 11"/>
          <p:cNvSpPr/>
          <p:nvPr/>
        </p:nvSpPr>
        <p:spPr>
          <a:xfrm>
            <a:off x="6741271" y="2029005"/>
            <a:ext cx="2383278" cy="6185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Institutional</a:t>
            </a:r>
          </a:p>
        </p:txBody>
      </p:sp>
      <p:sp>
        <p:nvSpPr>
          <p:cNvPr id="13" name="Rectangle 12"/>
          <p:cNvSpPr/>
          <p:nvPr/>
        </p:nvSpPr>
        <p:spPr>
          <a:xfrm>
            <a:off x="0" y="1157591"/>
            <a:ext cx="9124549" cy="68093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Member States</a:t>
            </a:r>
          </a:p>
        </p:txBody>
      </p:sp>
      <p:sp>
        <p:nvSpPr>
          <p:cNvPr id="14" name="Rectangle: Rounded Corners 13"/>
          <p:cNvSpPr/>
          <p:nvPr/>
        </p:nvSpPr>
        <p:spPr>
          <a:xfrm>
            <a:off x="7636211" y="4221804"/>
            <a:ext cx="1383651" cy="52529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“Core Resources”</a:t>
            </a:r>
          </a:p>
        </p:txBody>
      </p:sp>
      <p:sp>
        <p:nvSpPr>
          <p:cNvPr id="15" name="Rectangle: Rounded Corners 14"/>
          <p:cNvSpPr/>
          <p:nvPr/>
        </p:nvSpPr>
        <p:spPr>
          <a:xfrm>
            <a:off x="7558391" y="2480553"/>
            <a:ext cx="1566158" cy="235410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solidFill>
                  <a:schemeClr val="tx1"/>
                </a:solidFill>
              </a:rPr>
              <a:t>Monopolistic</a:t>
            </a:r>
          </a:p>
        </p:txBody>
      </p:sp>
      <p:sp>
        <p:nvSpPr>
          <p:cNvPr id="16" name="Rectangle: Rounded Corners 15"/>
          <p:cNvSpPr/>
          <p:nvPr/>
        </p:nvSpPr>
        <p:spPr>
          <a:xfrm>
            <a:off x="5768501" y="2480551"/>
            <a:ext cx="1728280" cy="235410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solidFill>
                  <a:schemeClr val="tx1"/>
                </a:solidFill>
              </a:rPr>
              <a:t>Interventionist</a:t>
            </a:r>
          </a:p>
        </p:txBody>
      </p:sp>
      <p:sp>
        <p:nvSpPr>
          <p:cNvPr id="17" name="Rectangle: Rounded Corners 16"/>
          <p:cNvSpPr/>
          <p:nvPr/>
        </p:nvSpPr>
        <p:spPr>
          <a:xfrm>
            <a:off x="1731523" y="2480550"/>
            <a:ext cx="3986024" cy="235410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solidFill>
                  <a:schemeClr val="tx1"/>
                </a:solidFill>
              </a:rPr>
              <a:t>Market-driven</a:t>
            </a:r>
          </a:p>
        </p:txBody>
      </p:sp>
    </p:spTree>
    <p:extLst>
      <p:ext uri="{BB962C8B-B14F-4D97-AF65-F5344CB8AC3E}">
        <p14:creationId xmlns:p14="http://schemas.microsoft.com/office/powerpoint/2010/main" val="40616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Model – Structures and Actors</a:t>
            </a:r>
          </a:p>
        </p:txBody>
      </p:sp>
      <p:sp>
        <p:nvSpPr>
          <p:cNvPr id="4" name="Date Placeholder 3"/>
          <p:cNvSpPr>
            <a:spLocks noGrp="1"/>
          </p:cNvSpPr>
          <p:nvPr>
            <p:ph type="dt" sz="half" idx="10"/>
          </p:nvPr>
        </p:nvSpPr>
        <p:spPr>
          <a:xfrm>
            <a:off x="119106" y="6356351"/>
            <a:ext cx="1356575" cy="365125"/>
          </a:xfrm>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a:xfrm>
            <a:off x="8006642" y="6278527"/>
            <a:ext cx="547620" cy="365125"/>
          </a:xfrm>
        </p:spPr>
        <p:txBody>
          <a:bodyPr/>
          <a:lstStyle/>
          <a:p>
            <a:fld id="{154E5F24-684F-EB47-903B-D0BF2D59DFAF}" type="slidenum">
              <a:rPr lang="en-GB" smtClean="0"/>
              <a:pPr/>
              <a:t>18</a:t>
            </a:fld>
            <a:endParaRPr lang="en-GB" dirty="0"/>
          </a:p>
        </p:txBody>
      </p:sp>
      <p:sp>
        <p:nvSpPr>
          <p:cNvPr id="8" name="Rectangle: Rounded Corners 7"/>
          <p:cNvSpPr/>
          <p:nvPr/>
        </p:nvSpPr>
        <p:spPr>
          <a:xfrm>
            <a:off x="30787" y="1494308"/>
            <a:ext cx="2715422" cy="4286774"/>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lstStyle/>
          <a:p>
            <a:pPr algn="ctr"/>
            <a:r>
              <a:rPr lang="en-GB" dirty="0"/>
              <a:t>Community Forums</a:t>
            </a:r>
          </a:p>
        </p:txBody>
      </p:sp>
      <p:sp>
        <p:nvSpPr>
          <p:cNvPr id="9" name="Rectangle: Rounded Corners 8"/>
          <p:cNvSpPr/>
          <p:nvPr/>
        </p:nvSpPr>
        <p:spPr>
          <a:xfrm>
            <a:off x="128508" y="2354983"/>
            <a:ext cx="2499919" cy="981512"/>
          </a:xfrm>
          <a:prstGeom prst="round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Research Community Forums</a:t>
            </a:r>
          </a:p>
        </p:txBody>
      </p:sp>
      <p:sp>
        <p:nvSpPr>
          <p:cNvPr id="10" name="Rectangle: Rounded Corners 9"/>
          <p:cNvSpPr/>
          <p:nvPr/>
        </p:nvSpPr>
        <p:spPr>
          <a:xfrm>
            <a:off x="128507" y="3832844"/>
            <a:ext cx="2499919" cy="981512"/>
          </a:xfrm>
          <a:prstGeom prst="round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Provider Forums</a:t>
            </a:r>
          </a:p>
        </p:txBody>
      </p:sp>
      <p:sp>
        <p:nvSpPr>
          <p:cNvPr id="11" name="Rectangle: Rounded Corners 10"/>
          <p:cNvSpPr/>
          <p:nvPr/>
        </p:nvSpPr>
        <p:spPr>
          <a:xfrm>
            <a:off x="5855163" y="1457073"/>
            <a:ext cx="3222545" cy="1950440"/>
          </a:xfrm>
          <a:prstGeom prst="roundRect">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n-GB" dirty="0"/>
              <a:t>Funder Forums</a:t>
            </a:r>
          </a:p>
        </p:txBody>
      </p:sp>
      <p:sp>
        <p:nvSpPr>
          <p:cNvPr id="12" name="Rectangle: Rounded Corners 11"/>
          <p:cNvSpPr/>
          <p:nvPr/>
        </p:nvSpPr>
        <p:spPr>
          <a:xfrm>
            <a:off x="5788978" y="3890615"/>
            <a:ext cx="3318215" cy="19504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t"/>
          <a:lstStyle/>
          <a:p>
            <a:pPr algn="ctr"/>
            <a:r>
              <a:rPr lang="en-GB" dirty="0"/>
              <a:t>Regulatory and Compliance</a:t>
            </a:r>
          </a:p>
        </p:txBody>
      </p:sp>
      <p:sp>
        <p:nvSpPr>
          <p:cNvPr id="13" name="Rectangle: Rounded Corners 12"/>
          <p:cNvSpPr/>
          <p:nvPr/>
        </p:nvSpPr>
        <p:spPr>
          <a:xfrm>
            <a:off x="5969930" y="2131493"/>
            <a:ext cx="1501630" cy="1068817"/>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Member States – Institutional Forum</a:t>
            </a:r>
          </a:p>
        </p:txBody>
      </p:sp>
      <p:sp>
        <p:nvSpPr>
          <p:cNvPr id="14" name="Rectangle: Rounded Corners 13"/>
          <p:cNvSpPr/>
          <p:nvPr/>
        </p:nvSpPr>
        <p:spPr>
          <a:xfrm>
            <a:off x="7553602" y="2131494"/>
            <a:ext cx="1426129" cy="1068816"/>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External Funders Forums?</a:t>
            </a:r>
          </a:p>
        </p:txBody>
      </p:sp>
      <p:sp>
        <p:nvSpPr>
          <p:cNvPr id="15" name="Rectangle: Rounded Corners 14"/>
          <p:cNvSpPr/>
          <p:nvPr/>
        </p:nvSpPr>
        <p:spPr>
          <a:xfrm>
            <a:off x="5894075" y="4649819"/>
            <a:ext cx="1635853" cy="763398"/>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Executive Board</a:t>
            </a:r>
          </a:p>
        </p:txBody>
      </p:sp>
      <p:sp>
        <p:nvSpPr>
          <p:cNvPr id="16" name="Rectangle: Rounded Corners 15"/>
          <p:cNvSpPr/>
          <p:nvPr/>
        </p:nvSpPr>
        <p:spPr>
          <a:xfrm>
            <a:off x="7600224" y="4628550"/>
            <a:ext cx="1426129" cy="780177"/>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Others?</a:t>
            </a:r>
          </a:p>
        </p:txBody>
      </p:sp>
      <p:sp>
        <p:nvSpPr>
          <p:cNvPr id="3" name="Rectangle: Rounded Corners 2"/>
          <p:cNvSpPr/>
          <p:nvPr/>
        </p:nvSpPr>
        <p:spPr>
          <a:xfrm>
            <a:off x="3550598" y="1556425"/>
            <a:ext cx="1381328" cy="34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en-GB" dirty="0"/>
              <a:t>EOSC</a:t>
            </a:r>
          </a:p>
        </p:txBody>
      </p:sp>
      <p:sp>
        <p:nvSpPr>
          <p:cNvPr id="7" name="Rectangle: Rounded Corners 6"/>
          <p:cNvSpPr/>
          <p:nvPr/>
        </p:nvSpPr>
        <p:spPr>
          <a:xfrm>
            <a:off x="3686783" y="2013620"/>
            <a:ext cx="1118681" cy="642025"/>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t>Core</a:t>
            </a:r>
          </a:p>
        </p:txBody>
      </p:sp>
      <p:sp>
        <p:nvSpPr>
          <p:cNvPr id="17" name="Rectangle: Rounded Corners 16"/>
          <p:cNvSpPr/>
          <p:nvPr/>
        </p:nvSpPr>
        <p:spPr>
          <a:xfrm>
            <a:off x="3681085" y="2665896"/>
            <a:ext cx="1118681" cy="642025"/>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t>Managed</a:t>
            </a:r>
          </a:p>
        </p:txBody>
      </p:sp>
      <p:sp>
        <p:nvSpPr>
          <p:cNvPr id="18" name="Rectangle: Rounded Corners 17"/>
          <p:cNvSpPr/>
          <p:nvPr/>
        </p:nvSpPr>
        <p:spPr>
          <a:xfrm>
            <a:off x="3681084" y="3455926"/>
            <a:ext cx="1118681" cy="642025"/>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t>Compliant</a:t>
            </a:r>
          </a:p>
        </p:txBody>
      </p:sp>
      <p:sp>
        <p:nvSpPr>
          <p:cNvPr id="19" name="Rectangle: Rounded Corners 18"/>
          <p:cNvSpPr/>
          <p:nvPr/>
        </p:nvSpPr>
        <p:spPr>
          <a:xfrm>
            <a:off x="3686783" y="4214410"/>
            <a:ext cx="1118681" cy="642025"/>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t>Compatible</a:t>
            </a:r>
          </a:p>
        </p:txBody>
      </p:sp>
      <p:sp>
        <p:nvSpPr>
          <p:cNvPr id="20" name="Rectangle: Rounded Corners 19"/>
          <p:cNvSpPr/>
          <p:nvPr/>
        </p:nvSpPr>
        <p:spPr>
          <a:xfrm>
            <a:off x="3681083" y="5097020"/>
            <a:ext cx="1118681" cy="642025"/>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t>External</a:t>
            </a:r>
            <a:endParaRPr lang="en-GB" dirty="0"/>
          </a:p>
        </p:txBody>
      </p:sp>
      <p:cxnSp>
        <p:nvCxnSpPr>
          <p:cNvPr id="40" name="Straight Arrow Connector 39"/>
          <p:cNvCxnSpPr>
            <a:stCxn id="9" idx="3"/>
            <a:endCxn id="7" idx="1"/>
          </p:cNvCxnSpPr>
          <p:nvPr/>
        </p:nvCxnSpPr>
        <p:spPr>
          <a:xfrm flipV="1">
            <a:off x="2628427" y="2334633"/>
            <a:ext cx="1058356" cy="51110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9" idx="3"/>
            <a:endCxn id="17" idx="1"/>
          </p:cNvCxnSpPr>
          <p:nvPr/>
        </p:nvCxnSpPr>
        <p:spPr>
          <a:xfrm>
            <a:off x="2628427" y="2845739"/>
            <a:ext cx="1052658" cy="14117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9" idx="3"/>
            <a:endCxn id="18" idx="1"/>
          </p:cNvCxnSpPr>
          <p:nvPr/>
        </p:nvCxnSpPr>
        <p:spPr>
          <a:xfrm>
            <a:off x="2628427" y="2845739"/>
            <a:ext cx="1052657" cy="9312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9" idx="3"/>
            <a:endCxn id="19" idx="1"/>
          </p:cNvCxnSpPr>
          <p:nvPr/>
        </p:nvCxnSpPr>
        <p:spPr>
          <a:xfrm>
            <a:off x="2628427" y="2845739"/>
            <a:ext cx="1058356" cy="168968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a:stCxn id="9" idx="3"/>
            <a:endCxn id="20" idx="1"/>
          </p:cNvCxnSpPr>
          <p:nvPr/>
        </p:nvCxnSpPr>
        <p:spPr>
          <a:xfrm>
            <a:off x="2628427" y="2845739"/>
            <a:ext cx="1052656" cy="257229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10" idx="3"/>
            <a:endCxn id="7" idx="1"/>
          </p:cNvCxnSpPr>
          <p:nvPr/>
        </p:nvCxnSpPr>
        <p:spPr>
          <a:xfrm flipV="1">
            <a:off x="2628426" y="2334633"/>
            <a:ext cx="1058357" cy="198896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a:endCxn id="17" idx="1"/>
          </p:cNvCxnSpPr>
          <p:nvPr/>
        </p:nvCxnSpPr>
        <p:spPr>
          <a:xfrm flipV="1">
            <a:off x="2628427" y="2986909"/>
            <a:ext cx="1052658" cy="13442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10" idx="3"/>
            <a:endCxn id="18" idx="1"/>
          </p:cNvCxnSpPr>
          <p:nvPr/>
        </p:nvCxnSpPr>
        <p:spPr>
          <a:xfrm flipV="1">
            <a:off x="2628426" y="3776939"/>
            <a:ext cx="1052658" cy="54666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10" idx="3"/>
            <a:endCxn id="19" idx="1"/>
          </p:cNvCxnSpPr>
          <p:nvPr/>
        </p:nvCxnSpPr>
        <p:spPr>
          <a:xfrm>
            <a:off x="2628426" y="4323600"/>
            <a:ext cx="1058357" cy="211823"/>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10" idx="3"/>
            <a:endCxn id="20" idx="1"/>
          </p:cNvCxnSpPr>
          <p:nvPr/>
        </p:nvCxnSpPr>
        <p:spPr>
          <a:xfrm>
            <a:off x="2628426" y="4323600"/>
            <a:ext cx="1052657" cy="1094433"/>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a:stCxn id="11" idx="1"/>
            <a:endCxn id="7" idx="3"/>
          </p:cNvCxnSpPr>
          <p:nvPr/>
        </p:nvCxnSpPr>
        <p:spPr>
          <a:xfrm flipH="1" flipV="1">
            <a:off x="4805464" y="2334633"/>
            <a:ext cx="1049699" cy="9766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a:stCxn id="11" idx="1"/>
            <a:endCxn id="17" idx="3"/>
          </p:cNvCxnSpPr>
          <p:nvPr/>
        </p:nvCxnSpPr>
        <p:spPr>
          <a:xfrm flipH="1">
            <a:off x="4799766" y="2432293"/>
            <a:ext cx="1055397" cy="55461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a:stCxn id="11" idx="1"/>
            <a:endCxn id="18" idx="3"/>
          </p:cNvCxnSpPr>
          <p:nvPr/>
        </p:nvCxnSpPr>
        <p:spPr>
          <a:xfrm flipH="1">
            <a:off x="4799765" y="2432293"/>
            <a:ext cx="1055398" cy="1344646"/>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2" name="Connector: Curved 71"/>
          <p:cNvCxnSpPr>
            <a:stCxn id="8" idx="0"/>
            <a:endCxn id="11" idx="0"/>
          </p:cNvCxnSpPr>
          <p:nvPr/>
        </p:nvCxnSpPr>
        <p:spPr>
          <a:xfrm rot="5400000" flipH="1" flipV="1">
            <a:off x="4408850" y="-1563278"/>
            <a:ext cx="37235" cy="6077938"/>
          </a:xfrm>
          <a:prstGeom prst="curvedConnector3">
            <a:avLst>
              <a:gd name="adj1" fmla="val 713938"/>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4" name="Connector: Curved 73"/>
          <p:cNvCxnSpPr>
            <a:stCxn id="8" idx="2"/>
            <a:endCxn id="12" idx="2"/>
          </p:cNvCxnSpPr>
          <p:nvPr/>
        </p:nvCxnSpPr>
        <p:spPr>
          <a:xfrm rot="16200000" flipH="1">
            <a:off x="4388306" y="2781274"/>
            <a:ext cx="59973" cy="6059588"/>
          </a:xfrm>
          <a:prstGeom prst="curvedConnector3">
            <a:avLst>
              <a:gd name="adj1" fmla="val 481172"/>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75"/>
          <p:cNvCxnSpPr>
            <a:stCxn id="12" idx="1"/>
            <a:endCxn id="7" idx="3"/>
          </p:cNvCxnSpPr>
          <p:nvPr/>
        </p:nvCxnSpPr>
        <p:spPr>
          <a:xfrm flipH="1" flipV="1">
            <a:off x="4805464" y="2334633"/>
            <a:ext cx="983514" cy="25312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8" name="Straight Arrow Connector 77"/>
          <p:cNvCxnSpPr>
            <a:stCxn id="12" idx="1"/>
            <a:endCxn id="17" idx="3"/>
          </p:cNvCxnSpPr>
          <p:nvPr/>
        </p:nvCxnSpPr>
        <p:spPr>
          <a:xfrm flipH="1" flipV="1">
            <a:off x="4799766" y="2986909"/>
            <a:ext cx="989212" cy="187892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p:cNvCxnSpPr>
            <a:stCxn id="12" idx="1"/>
            <a:endCxn id="18" idx="3"/>
          </p:cNvCxnSpPr>
          <p:nvPr/>
        </p:nvCxnSpPr>
        <p:spPr>
          <a:xfrm flipH="1" flipV="1">
            <a:off x="4799765" y="3776939"/>
            <a:ext cx="989213" cy="108889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p:cNvCxnSpPr>
            <a:stCxn id="12" idx="1"/>
            <a:endCxn id="19" idx="3"/>
          </p:cNvCxnSpPr>
          <p:nvPr/>
        </p:nvCxnSpPr>
        <p:spPr>
          <a:xfrm flipH="1" flipV="1">
            <a:off x="4805464" y="4535423"/>
            <a:ext cx="983514" cy="330412"/>
          </a:xfrm>
          <a:prstGeom prst="straightConnector1">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47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par>
                                <p:cTn id="66" presetID="10" presetClass="entr" presetSubtype="0"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par>
                                <p:cTn id="69" presetID="10" presetClass="entr" presetSubtype="0"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7" y="134218"/>
            <a:ext cx="5901681" cy="752476"/>
          </a:xfrm>
        </p:spPr>
        <p:txBody>
          <a:bodyPr>
            <a:normAutofit/>
          </a:bodyPr>
          <a:lstStyle/>
          <a:p>
            <a:r>
              <a:rPr lang="en-GB" dirty="0"/>
              <a:t>EOSC Model: Responsibility Matrices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2530545"/>
              </p:ext>
            </p:extLst>
          </p:nvPr>
        </p:nvGraphicFramePr>
        <p:xfrm>
          <a:off x="158013" y="1931327"/>
          <a:ext cx="7401180" cy="3733800"/>
        </p:xfrm>
        <a:graphic>
          <a:graphicData uri="http://schemas.openxmlformats.org/drawingml/2006/table">
            <a:tbl>
              <a:tblPr firstRow="1" bandRow="1">
                <a:tableStyleId>{5C22544A-7EE6-4342-B048-85BDC9FD1C3A}</a:tableStyleId>
              </a:tblPr>
              <a:tblGrid>
                <a:gridCol w="1233530">
                  <a:extLst>
                    <a:ext uri="{9D8B030D-6E8A-4147-A177-3AD203B41FA5}">
                      <a16:colId xmlns:a16="http://schemas.microsoft.com/office/drawing/2014/main" val="556297142"/>
                    </a:ext>
                  </a:extLst>
                </a:gridCol>
                <a:gridCol w="1233530">
                  <a:extLst>
                    <a:ext uri="{9D8B030D-6E8A-4147-A177-3AD203B41FA5}">
                      <a16:colId xmlns:a16="http://schemas.microsoft.com/office/drawing/2014/main" val="3123204629"/>
                    </a:ext>
                  </a:extLst>
                </a:gridCol>
                <a:gridCol w="1233530">
                  <a:extLst>
                    <a:ext uri="{9D8B030D-6E8A-4147-A177-3AD203B41FA5}">
                      <a16:colId xmlns:a16="http://schemas.microsoft.com/office/drawing/2014/main" val="3814266053"/>
                    </a:ext>
                  </a:extLst>
                </a:gridCol>
                <a:gridCol w="1233530">
                  <a:extLst>
                    <a:ext uri="{9D8B030D-6E8A-4147-A177-3AD203B41FA5}">
                      <a16:colId xmlns:a16="http://schemas.microsoft.com/office/drawing/2014/main" val="3752707732"/>
                    </a:ext>
                  </a:extLst>
                </a:gridCol>
                <a:gridCol w="1233530">
                  <a:extLst>
                    <a:ext uri="{9D8B030D-6E8A-4147-A177-3AD203B41FA5}">
                      <a16:colId xmlns:a16="http://schemas.microsoft.com/office/drawing/2014/main" val="2226006894"/>
                    </a:ext>
                  </a:extLst>
                </a:gridCol>
                <a:gridCol w="1233530">
                  <a:extLst>
                    <a:ext uri="{9D8B030D-6E8A-4147-A177-3AD203B41FA5}">
                      <a16:colId xmlns:a16="http://schemas.microsoft.com/office/drawing/2014/main" val="3892384146"/>
                    </a:ext>
                  </a:extLst>
                </a:gridCol>
              </a:tblGrid>
              <a:tr h="370840">
                <a:tc>
                  <a:txBody>
                    <a:bodyPr/>
                    <a:lstStyle/>
                    <a:p>
                      <a:endParaRPr lang="en-GB" dirty="0"/>
                    </a:p>
                  </a:txBody>
                  <a:tcPr/>
                </a:tc>
                <a:tc>
                  <a:txBody>
                    <a:bodyPr/>
                    <a:lstStyle/>
                    <a:p>
                      <a:r>
                        <a:rPr lang="en-GB" sz="1800" dirty="0">
                          <a:effectLst/>
                        </a:rPr>
                        <a:t>Consumer</a:t>
                      </a:r>
                      <a:endParaRPr lang="en-GB" dirty="0"/>
                    </a:p>
                  </a:txBody>
                  <a:tcPr/>
                </a:tc>
                <a:tc>
                  <a:txBody>
                    <a:bodyPr/>
                    <a:lstStyle/>
                    <a:p>
                      <a:r>
                        <a:rPr lang="en-GB" dirty="0"/>
                        <a:t>Aggregator</a:t>
                      </a:r>
                    </a:p>
                  </a:txBody>
                  <a:tcPr/>
                </a:tc>
                <a:tc>
                  <a:txBody>
                    <a:bodyPr/>
                    <a:lstStyle/>
                    <a:p>
                      <a:r>
                        <a:rPr lang="en-GB" dirty="0"/>
                        <a:t>Provider</a:t>
                      </a:r>
                    </a:p>
                  </a:txBody>
                  <a:tcPr/>
                </a:tc>
                <a:tc>
                  <a:txBody>
                    <a:bodyPr/>
                    <a:lstStyle/>
                    <a:p>
                      <a:r>
                        <a:rPr lang="en-GB" dirty="0"/>
                        <a:t>Funder</a:t>
                      </a:r>
                    </a:p>
                  </a:txBody>
                  <a:tcPr/>
                </a:tc>
                <a:tc>
                  <a:txBody>
                    <a:bodyPr/>
                    <a:lstStyle/>
                    <a:p>
                      <a:r>
                        <a:rPr lang="en-GB" dirty="0"/>
                        <a:t>Regulatory</a:t>
                      </a:r>
                    </a:p>
                  </a:txBody>
                  <a:tcPr/>
                </a:tc>
                <a:extLst>
                  <a:ext uri="{0D108BD9-81ED-4DB2-BD59-A6C34878D82A}">
                    <a16:rowId xmlns:a16="http://schemas.microsoft.com/office/drawing/2014/main" val="3900359737"/>
                  </a:ext>
                </a:extLst>
              </a:tr>
              <a:tr h="370840">
                <a:tc>
                  <a:txBody>
                    <a:bodyPr/>
                    <a:lstStyle/>
                    <a:p>
                      <a:pPr rtl="0" fontAlgn="b"/>
                      <a:r>
                        <a:rPr lang="en-GB" sz="1200" dirty="0">
                          <a:solidFill>
                            <a:srgbClr val="000000"/>
                          </a:solidFill>
                          <a:effectLst/>
                          <a:latin typeface="Calibri" panose="020F0502020204030204" pitchFamily="34" charset="0"/>
                        </a:rPr>
                        <a:t>Legal\Policy</a:t>
                      </a:r>
                    </a:p>
                  </a:txBody>
                  <a:tcPr marL="22860" marR="22860" marT="15240" marB="15240" anchor="b"/>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64184567"/>
                  </a:ext>
                </a:extLst>
              </a:tr>
              <a:tr h="370840">
                <a:tc>
                  <a:txBody>
                    <a:bodyPr/>
                    <a:lstStyle/>
                    <a:p>
                      <a:pPr rtl="0" fontAlgn="b"/>
                      <a:r>
                        <a:rPr lang="en-GB" sz="1200" dirty="0">
                          <a:solidFill>
                            <a:srgbClr val="000000"/>
                          </a:solidFill>
                          <a:effectLst/>
                          <a:latin typeface="Calibri" panose="020F0502020204030204" pitchFamily="34" charset="0"/>
                        </a:rPr>
                        <a:t>Organisational</a:t>
                      </a:r>
                    </a:p>
                  </a:txBody>
                  <a:tcPr marL="22860" marR="22860" marT="15240" marB="15240" anchor="b"/>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85382905"/>
                  </a:ext>
                </a:extLst>
              </a:tr>
              <a:tr h="370840">
                <a:tc>
                  <a:txBody>
                    <a:bodyPr/>
                    <a:lstStyle/>
                    <a:p>
                      <a:pPr rtl="0" fontAlgn="b"/>
                      <a:r>
                        <a:rPr lang="en-GB" sz="1200" dirty="0">
                          <a:solidFill>
                            <a:srgbClr val="000000"/>
                          </a:solidFill>
                          <a:effectLst/>
                          <a:latin typeface="Calibri" panose="020F0502020204030204" pitchFamily="34" charset="0"/>
                        </a:rPr>
                        <a:t>Operational</a:t>
                      </a:r>
                    </a:p>
                  </a:txBody>
                  <a:tcPr marL="22860" marR="22860" marT="15240" marB="15240" anchor="b"/>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87581736"/>
                  </a:ext>
                </a:extLst>
              </a:tr>
              <a:tr h="370840">
                <a:tc>
                  <a:txBody>
                    <a:bodyPr/>
                    <a:lstStyle/>
                    <a:p>
                      <a:pPr rtl="0" fontAlgn="b"/>
                      <a:r>
                        <a:rPr lang="en-GB" sz="1200" dirty="0">
                          <a:solidFill>
                            <a:srgbClr val="000000"/>
                          </a:solidFill>
                          <a:effectLst/>
                          <a:latin typeface="Calibri" panose="020F0502020204030204" pitchFamily="34" charset="0"/>
                        </a:rPr>
                        <a:t>Technical</a:t>
                      </a:r>
                    </a:p>
                  </a:txBody>
                  <a:tcPr marL="22860" marR="22860" marT="15240" marB="15240" anchor="b"/>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03178936"/>
                  </a:ext>
                </a:extLst>
              </a:tr>
              <a:tr h="370840">
                <a:tc>
                  <a:txBody>
                    <a:bodyPr/>
                    <a:lstStyle/>
                    <a:p>
                      <a:pPr rtl="0" fontAlgn="b"/>
                      <a:r>
                        <a:rPr lang="en-GB" sz="1200" dirty="0">
                          <a:solidFill>
                            <a:srgbClr val="000000"/>
                          </a:solidFill>
                          <a:effectLst/>
                          <a:latin typeface="Calibri" panose="020F0502020204030204" pitchFamily="34" charset="0"/>
                        </a:rPr>
                        <a:t>Data\Information</a:t>
                      </a:r>
                    </a:p>
                  </a:txBody>
                  <a:tcPr marL="22860" marR="22860" marT="15240" marB="15240" anchor="b"/>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18277488"/>
                  </a:ext>
                </a:extLst>
              </a:tr>
              <a:tr h="370840">
                <a:tc>
                  <a:txBody>
                    <a:bodyPr/>
                    <a:lstStyle/>
                    <a:p>
                      <a:pPr rtl="0" fontAlgn="b"/>
                      <a:r>
                        <a:rPr lang="en-GB" sz="1200" dirty="0">
                          <a:solidFill>
                            <a:srgbClr val="000000"/>
                          </a:solidFill>
                          <a:effectLst/>
                          <a:latin typeface="Calibri" panose="020F0502020204030204" pitchFamily="34" charset="0"/>
                        </a:rPr>
                        <a:t>Skills</a:t>
                      </a:r>
                    </a:p>
                  </a:txBody>
                  <a:tcPr marL="22860" marR="22860" marT="15240" marB="15240" anchor="b"/>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7282248"/>
                  </a:ext>
                </a:extLst>
              </a:tr>
              <a:tr h="370840">
                <a:tc>
                  <a:txBody>
                    <a:bodyPr/>
                    <a:lstStyle/>
                    <a:p>
                      <a:pPr rtl="0" fontAlgn="b"/>
                      <a:r>
                        <a:rPr lang="en-GB" sz="1200" dirty="0">
                          <a:solidFill>
                            <a:srgbClr val="000000"/>
                          </a:solidFill>
                          <a:effectLst/>
                          <a:latin typeface="Calibri" panose="020F0502020204030204" pitchFamily="34" charset="0"/>
                        </a:rPr>
                        <a:t>Research challenges\agenda</a:t>
                      </a:r>
                    </a:p>
                  </a:txBody>
                  <a:tcPr marL="22860" marR="22860" marT="15240" marB="15240" anchor="b"/>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72665225"/>
                  </a:ext>
                </a:extLst>
              </a:tr>
              <a:tr h="370840">
                <a:tc>
                  <a:txBody>
                    <a:bodyPr/>
                    <a:lstStyle/>
                    <a:p>
                      <a:pPr rtl="0" fontAlgn="b"/>
                      <a:r>
                        <a:rPr lang="en-GB" sz="1200" dirty="0">
                          <a:solidFill>
                            <a:srgbClr val="000000"/>
                          </a:solidFill>
                          <a:effectLst/>
                          <a:latin typeface="Calibri" panose="020F0502020204030204" pitchFamily="34" charset="0"/>
                        </a:rPr>
                        <a:t>Financial</a:t>
                      </a:r>
                    </a:p>
                  </a:txBody>
                  <a:tcPr marL="22860" marR="22860" marT="15240" marB="15240" anchor="b"/>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71576836"/>
                  </a:ext>
                </a:extLst>
              </a:tr>
              <a:tr h="370840">
                <a:tc>
                  <a:txBody>
                    <a:bodyPr/>
                    <a:lstStyle/>
                    <a:p>
                      <a:pPr rtl="0" fontAlgn="b"/>
                      <a:r>
                        <a:rPr lang="en-GB" sz="1200" dirty="0">
                          <a:effectLst/>
                        </a:rPr>
                        <a:t>Political</a:t>
                      </a:r>
                    </a:p>
                  </a:txBody>
                  <a:tcPr marL="22860" marR="22860" marT="15240" marB="15240" anchor="b"/>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11854277"/>
                  </a:ext>
                </a:extLst>
              </a:tr>
            </a:tbl>
          </a:graphicData>
        </a:graphic>
      </p:graphicFrame>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19</a:t>
            </a:fld>
            <a:endParaRPr lang="en-GB" dirty="0"/>
          </a:p>
        </p:txBody>
      </p:sp>
      <p:sp>
        <p:nvSpPr>
          <p:cNvPr id="8" name="Rectangle: Rounded Corners 7"/>
          <p:cNvSpPr/>
          <p:nvPr/>
        </p:nvSpPr>
        <p:spPr>
          <a:xfrm>
            <a:off x="1418449" y="1576950"/>
            <a:ext cx="3607266" cy="345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Community Forums</a:t>
            </a:r>
          </a:p>
        </p:txBody>
      </p:sp>
      <p:sp>
        <p:nvSpPr>
          <p:cNvPr id="9" name="Rectangle: Rounded Corners 8"/>
          <p:cNvSpPr/>
          <p:nvPr/>
        </p:nvSpPr>
        <p:spPr>
          <a:xfrm>
            <a:off x="6317619" y="1576950"/>
            <a:ext cx="1241574" cy="345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Regulatory\</a:t>
            </a:r>
          </a:p>
          <a:p>
            <a:pPr algn="ctr"/>
            <a:r>
              <a:rPr lang="en-GB" sz="1200" dirty="0"/>
              <a:t>Compliance</a:t>
            </a:r>
          </a:p>
        </p:txBody>
      </p:sp>
      <p:sp>
        <p:nvSpPr>
          <p:cNvPr id="10" name="Rectangle: Rounded Corners 9"/>
          <p:cNvSpPr/>
          <p:nvPr/>
        </p:nvSpPr>
        <p:spPr>
          <a:xfrm>
            <a:off x="5025716" y="1576950"/>
            <a:ext cx="1297259" cy="345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Funders Forums</a:t>
            </a:r>
          </a:p>
        </p:txBody>
      </p:sp>
      <p:sp>
        <p:nvSpPr>
          <p:cNvPr id="11" name="TextBox 10"/>
          <p:cNvSpPr txBox="1"/>
          <p:nvPr/>
        </p:nvSpPr>
        <p:spPr>
          <a:xfrm>
            <a:off x="7787988" y="2862225"/>
            <a:ext cx="1356012" cy="1200329"/>
          </a:xfrm>
          <a:prstGeom prst="rect">
            <a:avLst/>
          </a:prstGeom>
          <a:noFill/>
        </p:spPr>
        <p:txBody>
          <a:bodyPr wrap="none" rtlCol="0">
            <a:spAutoFit/>
          </a:bodyPr>
          <a:lstStyle/>
          <a:p>
            <a:r>
              <a:rPr lang="en-GB" b="1" dirty="0"/>
              <a:t>R</a:t>
            </a:r>
            <a:r>
              <a:rPr lang="en-GB" dirty="0"/>
              <a:t>esponsible</a:t>
            </a:r>
          </a:p>
          <a:p>
            <a:r>
              <a:rPr lang="en-GB" b="1" dirty="0"/>
              <a:t>A</a:t>
            </a:r>
            <a:r>
              <a:rPr lang="en-GB" dirty="0"/>
              <a:t>ccountable</a:t>
            </a:r>
          </a:p>
          <a:p>
            <a:r>
              <a:rPr lang="en-GB" b="1" dirty="0"/>
              <a:t>C</a:t>
            </a:r>
            <a:r>
              <a:rPr lang="en-GB" dirty="0"/>
              <a:t>onsulted</a:t>
            </a:r>
          </a:p>
          <a:p>
            <a:r>
              <a:rPr lang="en-GB" b="1" dirty="0"/>
              <a:t>I</a:t>
            </a:r>
            <a:r>
              <a:rPr lang="en-GB" dirty="0"/>
              <a:t>nformed</a:t>
            </a:r>
          </a:p>
        </p:txBody>
      </p:sp>
    </p:spTree>
    <p:extLst>
      <p:ext uri="{BB962C8B-B14F-4D97-AF65-F5344CB8AC3E}">
        <p14:creationId xmlns:p14="http://schemas.microsoft.com/office/powerpoint/2010/main" val="27334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Governance</a:t>
            </a:r>
          </a:p>
        </p:txBody>
      </p:sp>
      <p:sp>
        <p:nvSpPr>
          <p:cNvPr id="3" name="Content Placeholder 2"/>
          <p:cNvSpPr>
            <a:spLocks noGrp="1"/>
          </p:cNvSpPr>
          <p:nvPr>
            <p:ph idx="1"/>
          </p:nvPr>
        </p:nvSpPr>
        <p:spPr/>
        <p:txBody>
          <a:bodyPr>
            <a:normAutofit/>
          </a:bodyPr>
          <a:lstStyle/>
          <a:p>
            <a:pPr marL="0" indent="0">
              <a:buNone/>
            </a:pPr>
            <a:r>
              <a:rPr lang="en-GB" sz="2000" dirty="0"/>
              <a:t>EC communication on EOSC governance structure (COM(2016) 178 final):</a:t>
            </a:r>
          </a:p>
          <a:p>
            <a:pPr marL="0" indent="0">
              <a:buNone/>
            </a:pPr>
            <a:r>
              <a:rPr lang="en-GB" sz="2000" dirty="0"/>
              <a:t>Create </a:t>
            </a:r>
            <a:r>
              <a:rPr lang="en-GB" sz="2000" b="1" dirty="0"/>
              <a:t>a fit-for-purpose pan-European governance structure </a:t>
            </a:r>
            <a:r>
              <a:rPr lang="en-GB" sz="2000" dirty="0"/>
              <a:t>to federate scientific data infrastructures and overcome fragmentation</a:t>
            </a:r>
            <a:r>
              <a:rPr lang="en-GB" sz="2000" b="1" dirty="0"/>
              <a:t>. </a:t>
            </a:r>
            <a:r>
              <a:rPr lang="en-GB" sz="2000" dirty="0"/>
              <a:t>The institutional setup will oversee long-term funding, sustainability, data preservation and stewardship. It will build on existing structures to involve scientific users, research funders and implementers*</a:t>
            </a:r>
          </a:p>
          <a:p>
            <a:pPr marL="0" indent="0">
              <a:buNone/>
            </a:pPr>
            <a:r>
              <a:rPr lang="en-GB" sz="1800" i="1" dirty="0"/>
              <a:t>* Such as ESFRI, INSPIRE, </a:t>
            </a:r>
            <a:r>
              <a:rPr lang="en-GB" sz="1800" i="1" dirty="0" err="1"/>
              <a:t>eIRG</a:t>
            </a:r>
            <a:r>
              <a:rPr lang="en-GB" sz="1800" i="1" dirty="0"/>
              <a:t>, GEANT, PRACE, ELIXIR, the Belmont Forum and similar federating initiatives</a:t>
            </a:r>
            <a:endParaRPr lang="en-GB" sz="1800"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2</a:t>
            </a:fld>
            <a:endParaRPr lang="en-GB" dirty="0"/>
          </a:p>
        </p:txBody>
      </p:sp>
    </p:spTree>
    <p:extLst>
      <p:ext uri="{BB962C8B-B14F-4D97-AF65-F5344CB8AC3E}">
        <p14:creationId xmlns:p14="http://schemas.microsoft.com/office/powerpoint/2010/main" val="132369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Discussion</a:t>
            </a:r>
          </a:p>
        </p:txBody>
      </p:sp>
      <p:sp>
        <p:nvSpPr>
          <p:cNvPr id="8" name="Subtitle 7"/>
          <p:cNvSpPr>
            <a:spLocks noGrp="1"/>
          </p:cNvSpPr>
          <p:nvPr>
            <p:ph type="subTitle" idx="1"/>
          </p:nvPr>
        </p:nvSpPr>
        <p:spPr/>
        <p:txBody>
          <a:bodyPr/>
          <a:lstStyle/>
          <a:p>
            <a:endParaRPr lang="en-GB"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20</a:t>
            </a:fld>
            <a:endParaRPr lang="en-GB" dirty="0"/>
          </a:p>
        </p:txBody>
      </p:sp>
    </p:spTree>
    <p:extLst>
      <p:ext uri="{BB962C8B-B14F-4D97-AF65-F5344CB8AC3E}">
        <p14:creationId xmlns:p14="http://schemas.microsoft.com/office/powerpoint/2010/main" val="111218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 Topics</a:t>
            </a:r>
          </a:p>
        </p:txBody>
      </p:sp>
      <p:sp>
        <p:nvSpPr>
          <p:cNvPr id="3" name="Content Placeholder 2"/>
          <p:cNvSpPr>
            <a:spLocks noGrp="1"/>
          </p:cNvSpPr>
          <p:nvPr>
            <p:ph idx="1"/>
          </p:nvPr>
        </p:nvSpPr>
        <p:spPr>
          <a:xfrm>
            <a:off x="628650" y="1789889"/>
            <a:ext cx="7886700" cy="3852154"/>
          </a:xfrm>
        </p:spPr>
        <p:txBody>
          <a:bodyPr>
            <a:normAutofit lnSpcReduction="10000"/>
          </a:bodyPr>
          <a:lstStyle/>
          <a:p>
            <a:r>
              <a:rPr lang="en-GB" dirty="0"/>
              <a:t>Should we try to accommodate Monopolistic, Interventionist and Market-driven economies within EOSC?</a:t>
            </a:r>
          </a:p>
          <a:p>
            <a:r>
              <a:rPr lang="en-GB" dirty="0"/>
              <a:t>Does the model outline allow all three to coexist</a:t>
            </a:r>
          </a:p>
          <a:p>
            <a:r>
              <a:rPr lang="en-GB" dirty="0"/>
              <a:t>How might the Stakeholder Forums self-organise</a:t>
            </a:r>
          </a:p>
          <a:p>
            <a:r>
              <a:rPr lang="en-GB" dirty="0"/>
              <a:t>What are the more detailed Processes within the Engagement Contexts</a:t>
            </a:r>
          </a:p>
          <a:p>
            <a:r>
              <a:rPr lang="en-GB" dirty="0"/>
              <a:t>What is the responsibility map from Processes to Stakeholder Roles</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21</a:t>
            </a:fld>
            <a:endParaRPr lang="en-GB" dirty="0"/>
          </a:p>
        </p:txBody>
      </p:sp>
    </p:spTree>
    <p:extLst>
      <p:ext uri="{BB962C8B-B14F-4D97-AF65-F5344CB8AC3E}">
        <p14:creationId xmlns:p14="http://schemas.microsoft.com/office/powerpoint/2010/main" val="266454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2" y="2529841"/>
            <a:ext cx="5089545" cy="1687146"/>
          </a:xfrm>
        </p:spPr>
        <p:txBody>
          <a:bodyPr>
            <a:noAutofit/>
          </a:bodyPr>
          <a:lstStyle/>
          <a:p>
            <a:r>
              <a:rPr lang="en-GB" sz="2400" dirty="0"/>
              <a:t>EOSC Governance Development Forum:</a:t>
            </a:r>
            <a:br>
              <a:rPr lang="en-GB" sz="2400" dirty="0"/>
            </a:br>
            <a:r>
              <a:rPr lang="en-US" sz="2400" dirty="0">
                <a:hlinkClick r:id="rId2"/>
              </a:rPr>
              <a:t>egdf-secretariat@eoscpilot.eu</a:t>
            </a:r>
            <a:r>
              <a:rPr lang="en-US" sz="2400" dirty="0"/>
              <a:t> </a:t>
            </a:r>
            <a:br>
              <a:rPr lang="en-GB" sz="2400" dirty="0"/>
            </a:br>
            <a:br>
              <a:rPr lang="en-GB" sz="2400" dirty="0"/>
            </a:br>
            <a:r>
              <a:rPr lang="en-GB" sz="2400" dirty="0"/>
              <a:t>To participate, register at:</a:t>
            </a:r>
            <a:br>
              <a:rPr lang="en-GB" sz="2400" dirty="0"/>
            </a:br>
            <a:br>
              <a:rPr lang="en-GB" sz="800" dirty="0"/>
            </a:br>
            <a:r>
              <a:rPr lang="en-GB" sz="2400" dirty="0">
                <a:hlinkClick r:id="rId3"/>
              </a:rPr>
              <a:t>https://eoscpilot.eu/user/register</a:t>
            </a:r>
            <a:endParaRPr lang="en-GB" sz="2400" dirty="0"/>
          </a:p>
        </p:txBody>
      </p:sp>
      <p:sp>
        <p:nvSpPr>
          <p:cNvPr id="3" name="Date Placeholder 2"/>
          <p:cNvSpPr>
            <a:spLocks noGrp="1"/>
          </p:cNvSpPr>
          <p:nvPr>
            <p:ph type="dt" sz="half" idx="10"/>
          </p:nvPr>
        </p:nvSpPr>
        <p:spPr/>
        <p:txBody>
          <a:bodyPr/>
          <a:lstStyle/>
          <a:p>
            <a:r>
              <a:rPr lang="en-US"/>
              <a:t>www.eoscpilot.eu</a:t>
            </a:r>
            <a:endParaRPr lang="en-GB" dirty="0"/>
          </a:p>
        </p:txBody>
      </p:sp>
      <p:sp>
        <p:nvSpPr>
          <p:cNvPr id="4" name="Footer Placeholder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5" name="Slide Number Placeholder 4"/>
          <p:cNvSpPr>
            <a:spLocks noGrp="1"/>
          </p:cNvSpPr>
          <p:nvPr>
            <p:ph type="sldNum" sz="quarter" idx="12"/>
          </p:nvPr>
        </p:nvSpPr>
        <p:spPr/>
        <p:txBody>
          <a:bodyPr/>
          <a:lstStyle/>
          <a:p>
            <a:fld id="{154E5F24-684F-EB47-903B-D0BF2D59DFAF}" type="slidenum">
              <a:rPr lang="en-GB" smtClean="0"/>
              <a:pPr/>
              <a:t>22</a:t>
            </a:fld>
            <a:endParaRPr lang="en-GB" dirty="0"/>
          </a:p>
        </p:txBody>
      </p:sp>
    </p:spTree>
    <p:extLst>
      <p:ext uri="{BB962C8B-B14F-4D97-AF65-F5344CB8AC3E}">
        <p14:creationId xmlns:p14="http://schemas.microsoft.com/office/powerpoint/2010/main" val="15067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23</a:t>
            </a:fld>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54660572"/>
              </p:ext>
            </p:extLst>
          </p:nvPr>
        </p:nvGraphicFramePr>
        <p:xfrm>
          <a:off x="350196" y="1060316"/>
          <a:ext cx="8589523" cy="4841071"/>
        </p:xfrm>
        <a:graphic>
          <a:graphicData uri="http://schemas.openxmlformats.org/drawingml/2006/table">
            <a:tbl>
              <a:tblPr>
                <a:tableStyleId>{5C22544A-7EE6-4342-B048-85BDC9FD1C3A}</a:tableStyleId>
              </a:tblPr>
              <a:tblGrid>
                <a:gridCol w="1098895">
                  <a:extLst>
                    <a:ext uri="{9D8B030D-6E8A-4147-A177-3AD203B41FA5}">
                      <a16:colId xmlns:a16="http://schemas.microsoft.com/office/drawing/2014/main" val="2086969859"/>
                    </a:ext>
                  </a:extLst>
                </a:gridCol>
                <a:gridCol w="1502158">
                  <a:extLst>
                    <a:ext uri="{9D8B030D-6E8A-4147-A177-3AD203B41FA5}">
                      <a16:colId xmlns:a16="http://schemas.microsoft.com/office/drawing/2014/main" val="1583822132"/>
                    </a:ext>
                  </a:extLst>
                </a:gridCol>
                <a:gridCol w="1592893">
                  <a:extLst>
                    <a:ext uri="{9D8B030D-6E8A-4147-A177-3AD203B41FA5}">
                      <a16:colId xmlns:a16="http://schemas.microsoft.com/office/drawing/2014/main" val="2496430216"/>
                    </a:ext>
                  </a:extLst>
                </a:gridCol>
                <a:gridCol w="1673545">
                  <a:extLst>
                    <a:ext uri="{9D8B030D-6E8A-4147-A177-3AD203B41FA5}">
                      <a16:colId xmlns:a16="http://schemas.microsoft.com/office/drawing/2014/main" val="2611805078"/>
                    </a:ext>
                  </a:extLst>
                </a:gridCol>
                <a:gridCol w="1592893">
                  <a:extLst>
                    <a:ext uri="{9D8B030D-6E8A-4147-A177-3AD203B41FA5}">
                      <a16:colId xmlns:a16="http://schemas.microsoft.com/office/drawing/2014/main" val="1217416966"/>
                    </a:ext>
                  </a:extLst>
                </a:gridCol>
                <a:gridCol w="1129139">
                  <a:extLst>
                    <a:ext uri="{9D8B030D-6E8A-4147-A177-3AD203B41FA5}">
                      <a16:colId xmlns:a16="http://schemas.microsoft.com/office/drawing/2014/main" val="1130309233"/>
                    </a:ext>
                  </a:extLst>
                </a:gridCol>
              </a:tblGrid>
              <a:tr h="526363">
                <a:tc>
                  <a:txBody>
                    <a:bodyPr/>
                    <a:lstStyle/>
                    <a:p>
                      <a:pPr algn="l" fontAlgn="b"/>
                      <a:r>
                        <a:rPr lang="en-GB" sz="1400" b="1" u="none" strike="noStrike" dirty="0">
                          <a:solidFill>
                            <a:schemeClr val="bg1"/>
                          </a:solidFill>
                          <a:effectLst/>
                        </a:rPr>
                        <a:t>Policy/Process Area</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tc>
                  <a:txBody>
                    <a:bodyPr/>
                    <a:lstStyle/>
                    <a:p>
                      <a:pPr algn="l" fontAlgn="b"/>
                      <a:r>
                        <a:rPr lang="en-GB" sz="1400" b="1" u="none" strike="noStrike" dirty="0">
                          <a:solidFill>
                            <a:schemeClr val="bg1"/>
                          </a:solidFill>
                          <a:effectLst/>
                        </a:rPr>
                        <a:t>Policy/Process</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tc>
                  <a:txBody>
                    <a:bodyPr/>
                    <a:lstStyle/>
                    <a:p>
                      <a:pPr algn="l" fontAlgn="b"/>
                      <a:r>
                        <a:rPr lang="en-GB" sz="1400" b="1" u="none" strike="noStrike" dirty="0">
                          <a:solidFill>
                            <a:schemeClr val="bg1"/>
                          </a:solidFill>
                          <a:effectLst/>
                        </a:rPr>
                        <a:t>Process/Function/Task</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tc>
                  <a:txBody>
                    <a:bodyPr/>
                    <a:lstStyle/>
                    <a:p>
                      <a:pPr algn="l" fontAlgn="b"/>
                      <a:r>
                        <a:rPr lang="en-GB" sz="1400" b="1" u="none" strike="noStrike" dirty="0">
                          <a:solidFill>
                            <a:schemeClr val="bg1"/>
                          </a:solidFill>
                          <a:effectLst/>
                        </a:rPr>
                        <a:t>Institutional (Oversight) Layer RACI</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tc>
                  <a:txBody>
                    <a:bodyPr/>
                    <a:lstStyle/>
                    <a:p>
                      <a:pPr algn="l" fontAlgn="b"/>
                      <a:r>
                        <a:rPr lang="en-GB" sz="1400" b="1" u="none" strike="noStrike" dirty="0">
                          <a:solidFill>
                            <a:schemeClr val="bg1"/>
                          </a:solidFill>
                          <a:effectLst/>
                        </a:rPr>
                        <a:t>Executive/Operational Layer RACI</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tc>
                  <a:txBody>
                    <a:bodyPr/>
                    <a:lstStyle/>
                    <a:p>
                      <a:pPr algn="l" fontAlgn="b"/>
                      <a:r>
                        <a:rPr lang="en-GB" sz="1400" b="1" u="none" strike="noStrike" dirty="0">
                          <a:solidFill>
                            <a:schemeClr val="bg1"/>
                          </a:solidFill>
                          <a:effectLst/>
                        </a:rPr>
                        <a:t>Advisory Layer RACI</a:t>
                      </a:r>
                      <a:endParaRPr lang="en-GB" sz="1400" b="1" i="0" u="none" strike="noStrike" dirty="0">
                        <a:solidFill>
                          <a:schemeClr val="bg1"/>
                        </a:solidFill>
                        <a:effectLst/>
                        <a:latin typeface="Calibri" panose="020F0502020204030204" pitchFamily="34" charset="0"/>
                      </a:endParaRPr>
                    </a:p>
                  </a:txBody>
                  <a:tcPr marL="5297" marR="5297" marT="5297" marB="0" anchor="b">
                    <a:solidFill>
                      <a:srgbClr val="0070C0"/>
                    </a:solidFill>
                  </a:tcPr>
                </a:tc>
                <a:extLst>
                  <a:ext uri="{0D108BD9-81ED-4DB2-BD59-A6C34878D82A}">
                    <a16:rowId xmlns:a16="http://schemas.microsoft.com/office/drawing/2014/main" val="3436517907"/>
                  </a:ext>
                </a:extLst>
              </a:tr>
              <a:tr h="175571">
                <a:tc>
                  <a:txBody>
                    <a:bodyPr/>
                    <a:lstStyle/>
                    <a:p>
                      <a:pPr algn="l" fontAlgn="b"/>
                      <a:r>
                        <a:rPr lang="en-GB" sz="1100" u="none" strike="noStrike" dirty="0">
                          <a:effectLst/>
                        </a:rPr>
                        <a:t>Legal/policy</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dirty="0">
                          <a:effectLst/>
                        </a:rPr>
                        <a:t>Rules of Engagement oversight</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Enforcement of RoE</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1402593865"/>
                  </a:ext>
                </a:extLst>
              </a:tr>
              <a:tr h="350909">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Development of RoE (i.e. amendments/new versions)</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3607722127"/>
                  </a:ext>
                </a:extLst>
              </a:tr>
              <a:tr h="175571">
                <a:tc>
                  <a:txBody>
                    <a:bodyPr/>
                    <a:lstStyle/>
                    <a:p>
                      <a:pPr algn="l" fontAlgn="b"/>
                      <a:r>
                        <a:rPr lang="en-GB" sz="1100" u="none" strike="noStrike" dirty="0">
                          <a:effectLst/>
                        </a:rPr>
                        <a:t>Organisational</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4124348188"/>
                  </a:ext>
                </a:extLst>
              </a:tr>
              <a:tr h="175571">
                <a:tc>
                  <a:txBody>
                    <a:bodyPr/>
                    <a:lstStyle/>
                    <a:p>
                      <a:pPr algn="l" fontAlgn="b"/>
                      <a:r>
                        <a:rPr lang="en-GB" sz="1100" u="none" strike="noStrike" dirty="0">
                          <a:effectLst/>
                        </a:rPr>
                        <a:t>Technical</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EOSC Service Compliance</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4271558175"/>
                  </a:ext>
                </a:extLst>
              </a:tr>
              <a:tr h="526363">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Quality Assurance (i.e. meeting required service standard for users)</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3472426835"/>
                  </a:ext>
                </a:extLst>
              </a:tr>
              <a:tr h="175571">
                <a:tc>
                  <a:txBody>
                    <a:bodyPr/>
                    <a:lstStyle/>
                    <a:p>
                      <a:pPr algn="l" fontAlgn="b"/>
                      <a:r>
                        <a:rPr lang="en-GB" sz="1100" u="none" strike="noStrike" dirty="0">
                          <a:effectLst/>
                        </a:rPr>
                        <a:t>Data/information</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Data protection compliance</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950041247"/>
                  </a:ext>
                </a:extLst>
              </a:tr>
              <a:tr h="175571">
                <a:tc>
                  <a:txBody>
                    <a:bodyPr/>
                    <a:lstStyle/>
                    <a:p>
                      <a:pPr algn="l" fontAlgn="b"/>
                      <a:r>
                        <a:rPr lang="en-GB" sz="1100" u="none" strike="noStrike">
                          <a:effectLst/>
                        </a:rPr>
                        <a:t>Skills</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145417036"/>
                  </a:ext>
                </a:extLst>
              </a:tr>
              <a:tr h="701817">
                <a:tc>
                  <a:txBody>
                    <a:bodyPr/>
                    <a:lstStyle/>
                    <a:p>
                      <a:pPr algn="l" fontAlgn="b"/>
                      <a:r>
                        <a:rPr lang="en-GB" sz="1100" u="none" strike="noStrike" dirty="0">
                          <a:effectLst/>
                        </a:rPr>
                        <a:t>Research challenges/agenda</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User requirements satisfaction (i.e. oversight of process for gathering and handling expression of user needs?)</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39650091"/>
                  </a:ext>
                </a:extLst>
              </a:tr>
              <a:tr h="175571">
                <a:tc>
                  <a:txBody>
                    <a:bodyPr/>
                    <a:lstStyle/>
                    <a:p>
                      <a:pPr algn="l" fontAlgn="b"/>
                      <a:r>
                        <a:rPr lang="en-GB" sz="1100" u="none" strike="noStrike" dirty="0">
                          <a:effectLst/>
                        </a:rPr>
                        <a:t>Financial </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Budget approval</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budget model agreement</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1593735704"/>
                  </a:ext>
                </a:extLst>
              </a:tr>
              <a:tr h="175571">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budget amounts agreement</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062345506"/>
                  </a:ext>
                </a:extLst>
              </a:tr>
              <a:tr h="175571">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etc</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064585815"/>
                  </a:ext>
                </a:extLst>
              </a:tr>
              <a:tr h="350909">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Budget oversight</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e.g. Audit and Risk Committee</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Sub-committee reporting to which layer of governance?</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823476554"/>
                  </a:ext>
                </a:extLst>
              </a:tr>
              <a:tr h="175571">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r>
                        <a:rPr lang="en-GB" sz="1100" u="none" strike="noStrike">
                          <a:effectLst/>
                        </a:rPr>
                        <a:t>Accounts sign-off</a:t>
                      </a:r>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1780948178"/>
                  </a:ext>
                </a:extLst>
              </a:tr>
              <a:tr h="175571">
                <a:tc>
                  <a:txBody>
                    <a:bodyPr/>
                    <a:lstStyle/>
                    <a:p>
                      <a:pPr algn="l" fontAlgn="b"/>
                      <a:r>
                        <a:rPr lang="en-GB" sz="1100" u="none" strike="noStrike" dirty="0">
                          <a:effectLst/>
                        </a:rPr>
                        <a:t>Political</a:t>
                      </a:r>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5297" marR="5297" marT="5297" marB="0" anchor="b"/>
                </a:tc>
                <a:extLst>
                  <a:ext uri="{0D108BD9-81ED-4DB2-BD59-A6C34878D82A}">
                    <a16:rowId xmlns:a16="http://schemas.microsoft.com/office/drawing/2014/main" val="2331120845"/>
                  </a:ext>
                </a:extLst>
              </a:tr>
            </a:tbl>
          </a:graphicData>
        </a:graphic>
      </p:graphicFrame>
    </p:spTree>
    <p:extLst>
      <p:ext uri="{BB962C8B-B14F-4D97-AF65-F5344CB8AC3E}">
        <p14:creationId xmlns:p14="http://schemas.microsoft.com/office/powerpoint/2010/main" val="205783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Declaration – Governance Model</a:t>
            </a:r>
          </a:p>
        </p:txBody>
      </p:sp>
      <p:sp>
        <p:nvSpPr>
          <p:cNvPr id="3" name="Content Placeholder 2"/>
          <p:cNvSpPr>
            <a:spLocks noGrp="1"/>
          </p:cNvSpPr>
          <p:nvPr>
            <p:ph idx="1"/>
          </p:nvPr>
        </p:nvSpPr>
        <p:spPr>
          <a:xfrm>
            <a:off x="628650" y="1839310"/>
            <a:ext cx="7886700" cy="4429410"/>
          </a:xfrm>
        </p:spPr>
        <p:txBody>
          <a:bodyPr>
            <a:noAutofit/>
          </a:bodyPr>
          <a:lstStyle/>
          <a:p>
            <a:pPr marL="0" indent="0">
              <a:buNone/>
            </a:pPr>
            <a:r>
              <a:rPr lang="en-GB" sz="3200" dirty="0"/>
              <a:t>A long-term, sustainable research infrastructure in Europe requires a strong and flexible governance model based on trust and increasing mutuality. As </a:t>
            </a:r>
            <a:r>
              <a:rPr lang="en-GB" sz="3200" dirty="0" err="1"/>
              <a:t>interdisciplinarity</a:t>
            </a:r>
            <a:r>
              <a:rPr lang="en-GB" sz="3200" dirty="0"/>
              <a:t> is one of the main objectives of the EOSC, the governance model should be based on </a:t>
            </a:r>
            <a:r>
              <a:rPr lang="en-GB" sz="3200" dirty="0" err="1"/>
              <a:t>representativity</a:t>
            </a:r>
            <a:r>
              <a:rPr lang="en-GB" sz="3200" dirty="0"/>
              <a:t>, proportionality, accountability, inclusiveness and transparency. </a:t>
            </a:r>
          </a:p>
        </p:txBody>
      </p:sp>
      <p:sp>
        <p:nvSpPr>
          <p:cNvPr id="4" name="Date Placeholder 3"/>
          <p:cNvSpPr>
            <a:spLocks noGrp="1"/>
          </p:cNvSpPr>
          <p:nvPr>
            <p:ph type="dt" sz="half" idx="10"/>
          </p:nvPr>
        </p:nvSpPr>
        <p:spPr/>
        <p:txBody>
          <a:bodyPr/>
          <a:lstStyle/>
          <a:p>
            <a:r>
              <a:rPr lang="en-US">
                <a:solidFill>
                  <a:prstClr val="black"/>
                </a:solidFill>
                <a:latin typeface="Calibri"/>
              </a:rPr>
              <a:t>www.eoscpilot.eu</a:t>
            </a:r>
            <a:endParaRPr lang="en-GB" dirty="0">
              <a:solidFill>
                <a:prstClr val="black"/>
              </a:solidFill>
              <a:latin typeface="Calibri"/>
            </a:endParaRPr>
          </a:p>
        </p:txBody>
      </p:sp>
      <p:sp>
        <p:nvSpPr>
          <p:cNvPr id="5" name="Footer Placeholder 4"/>
          <p:cNvSpPr>
            <a:spLocks noGrp="1"/>
          </p:cNvSpPr>
          <p:nvPr>
            <p:ph type="ftr" sz="quarter" idx="11"/>
          </p:nvPr>
        </p:nvSpPr>
        <p:spPr/>
        <p:txBody>
          <a:bodyPr/>
          <a:lstStyle/>
          <a:p>
            <a:r>
              <a:rPr lang="en-GB">
                <a:solidFill>
                  <a:prstClr val="black"/>
                </a:solidFill>
                <a:latin typeface="Calibri"/>
              </a:rPr>
              <a:t>The European Open Science Cloud for Research pilot project is funded by the European Commission, DG Research &amp; Innovation under contract no. 739563</a:t>
            </a:r>
            <a:endParaRPr lang="en-GB" dirty="0">
              <a:solidFill>
                <a:prstClr val="black"/>
              </a:solidFill>
              <a:latin typeface="Calibri"/>
            </a:endParaRPr>
          </a:p>
        </p:txBody>
      </p:sp>
      <p:sp>
        <p:nvSpPr>
          <p:cNvPr id="6" name="Slide Number Placeholder 5"/>
          <p:cNvSpPr>
            <a:spLocks noGrp="1"/>
          </p:cNvSpPr>
          <p:nvPr>
            <p:ph type="sldNum" sz="quarter" idx="12"/>
          </p:nvPr>
        </p:nvSpPr>
        <p:spPr/>
        <p:txBody>
          <a:bodyPr/>
          <a:lstStyle/>
          <a:p>
            <a:fld id="{154E5F24-684F-EB47-903B-D0BF2D59DFAF}" type="slidenum">
              <a:rPr lang="en-GB">
                <a:solidFill>
                  <a:prstClr val="black"/>
                </a:solidFill>
                <a:latin typeface="Calibri"/>
              </a:rPr>
              <a:pPr/>
              <a:t>3</a:t>
            </a:fld>
            <a:endParaRPr lang="en-GB" dirty="0">
              <a:solidFill>
                <a:prstClr val="black"/>
              </a:solidFill>
              <a:latin typeface="Calibri"/>
            </a:endParaRPr>
          </a:p>
        </p:txBody>
      </p:sp>
    </p:spTree>
    <p:extLst>
      <p:ext uri="{BB962C8B-B14F-4D97-AF65-F5344CB8AC3E}">
        <p14:creationId xmlns:p14="http://schemas.microsoft.com/office/powerpoint/2010/main" val="331194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a:t>EOSCPilot</a:t>
            </a:r>
            <a:r>
              <a:rPr lang="en-GB" dirty="0"/>
              <a:t> Objectives</a:t>
            </a:r>
          </a:p>
        </p:txBody>
      </p:sp>
      <p:sp>
        <p:nvSpPr>
          <p:cNvPr id="9" name="Content Placeholder 8"/>
          <p:cNvSpPr>
            <a:spLocks noGrp="1"/>
          </p:cNvSpPr>
          <p:nvPr>
            <p:ph idx="1"/>
          </p:nvPr>
        </p:nvSpPr>
        <p:spPr>
          <a:xfrm>
            <a:off x="628650" y="1397877"/>
            <a:ext cx="7886700" cy="4677102"/>
          </a:xfrm>
        </p:spPr>
        <p:txBody>
          <a:bodyPr>
            <a:normAutofit lnSpcReduction="10000"/>
          </a:bodyPr>
          <a:lstStyle/>
          <a:p>
            <a:pPr marL="0" indent="0">
              <a:buNone/>
            </a:pPr>
            <a:r>
              <a:rPr lang="en-GB" dirty="0" err="1"/>
              <a:t>EOSCpilot</a:t>
            </a:r>
            <a:r>
              <a:rPr lang="en-GB" dirty="0"/>
              <a:t> project will:</a:t>
            </a:r>
          </a:p>
          <a:p>
            <a:r>
              <a:rPr lang="en-GB" dirty="0"/>
              <a:t>establish a governance framework for the EOSC and contribute to the development of European open science policy and best practice;</a:t>
            </a:r>
          </a:p>
          <a:p>
            <a:r>
              <a:rPr lang="en-GB" dirty="0"/>
              <a:t>develop a number of pilots that integrate services and infrastructures to demonstrate interoperability in a number of scientific domains; and</a:t>
            </a:r>
          </a:p>
          <a:p>
            <a:r>
              <a:rPr lang="en-GB" dirty="0"/>
              <a:t>engage with a broad range of stakeholders, crossing borders and communities, to build the trust and skills required for adoption of an open approach to scientific research</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4</a:t>
            </a:fld>
            <a:endParaRPr lang="en-GB" dirty="0"/>
          </a:p>
        </p:txBody>
      </p:sp>
    </p:spTree>
    <p:extLst>
      <p:ext uri="{BB962C8B-B14F-4D97-AF65-F5344CB8AC3E}">
        <p14:creationId xmlns:p14="http://schemas.microsoft.com/office/powerpoint/2010/main" val="68358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EOSC Governance</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Example of basic notion of stakeholder engagement</a:t>
            </a:r>
          </a:p>
          <a:p>
            <a:pPr marL="0" indent="0">
              <a:buNone/>
            </a:pPr>
            <a:r>
              <a:rPr lang="en-GB" dirty="0"/>
              <a:t>”</a:t>
            </a:r>
            <a:r>
              <a:rPr lang="en-GB" i="1" dirty="0"/>
              <a:t>Those groups who can affect or are affected by the achievements of an organization's purpose should be given the opportunity to comment and input into the development of decisions that affect them</a:t>
            </a:r>
            <a:r>
              <a:rPr lang="en-GB" dirty="0"/>
              <a:t>”</a:t>
            </a:r>
          </a:p>
          <a:p>
            <a:pPr marL="0" indent="0">
              <a:buNone/>
            </a:pPr>
            <a:r>
              <a:rPr lang="en-GB" dirty="0"/>
              <a:t>(Stakeholder Engagement: A Road Map to Meaningful Engagement, Doughty Centre, Cranfield School of Management)</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5</a:t>
            </a:fld>
            <a:endParaRPr lang="en-GB" dirty="0"/>
          </a:p>
        </p:txBody>
      </p:sp>
    </p:spTree>
    <p:extLst>
      <p:ext uri="{BB962C8B-B14F-4D97-AF65-F5344CB8AC3E}">
        <p14:creationId xmlns:p14="http://schemas.microsoft.com/office/powerpoint/2010/main" val="426880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Models</a:t>
            </a:r>
          </a:p>
        </p:txBody>
      </p:sp>
      <p:sp>
        <p:nvSpPr>
          <p:cNvPr id="3" name="Content Placeholder 2"/>
          <p:cNvSpPr>
            <a:spLocks noGrp="1"/>
          </p:cNvSpPr>
          <p:nvPr>
            <p:ph idx="1"/>
          </p:nvPr>
        </p:nvSpPr>
        <p:spPr>
          <a:xfrm>
            <a:off x="274749" y="1244225"/>
            <a:ext cx="8587149" cy="4749597"/>
          </a:xfrm>
        </p:spPr>
        <p:txBody>
          <a:bodyPr>
            <a:normAutofit/>
          </a:bodyPr>
          <a:lstStyle/>
          <a:p>
            <a:r>
              <a:rPr lang="en-GB" sz="2000" b="1" dirty="0"/>
              <a:t>Operational (primary focus: operations)</a:t>
            </a:r>
            <a:endParaRPr lang="en-GB" sz="2000" dirty="0"/>
          </a:p>
          <a:p>
            <a:r>
              <a:rPr lang="en-GB" sz="2000" b="1" dirty="0"/>
              <a:t>Collective (primary focus: operations/inclusive decision-making processes) </a:t>
            </a:r>
            <a:endParaRPr lang="en-GB" sz="2000" dirty="0"/>
          </a:p>
          <a:p>
            <a:r>
              <a:rPr lang="en-GB" sz="2000" b="1" dirty="0"/>
              <a:t>Management (primary focus: management of operations)</a:t>
            </a:r>
            <a:endParaRPr lang="en-GB" sz="2000" dirty="0"/>
          </a:p>
          <a:p>
            <a:r>
              <a:rPr lang="en-GB" sz="2000" b="1" dirty="0"/>
              <a:t>Constituent representational (primary focus: constituent interests)</a:t>
            </a:r>
            <a:endParaRPr lang="en-GB" sz="2000" dirty="0"/>
          </a:p>
          <a:p>
            <a:r>
              <a:rPr lang="en-GB" sz="2000" b="1" dirty="0"/>
              <a:t>Traditional (primary focus: governance)</a:t>
            </a:r>
            <a:endParaRPr lang="en-GB" sz="2000" dirty="0"/>
          </a:p>
          <a:p>
            <a:r>
              <a:rPr lang="en-GB" sz="2000" b="1" dirty="0"/>
              <a:t>Results-based (primary focus: governance)</a:t>
            </a:r>
            <a:endParaRPr lang="en-GB" sz="2000" dirty="0"/>
          </a:p>
          <a:p>
            <a:r>
              <a:rPr lang="en-GB" sz="2000" b="1" dirty="0"/>
              <a:t>Policy governance (primary focus: governance)</a:t>
            </a:r>
            <a:endParaRPr lang="en-GB" sz="2000" dirty="0"/>
          </a:p>
          <a:p>
            <a:r>
              <a:rPr lang="en-GB" sz="2000" b="1" dirty="0"/>
              <a:t>Fundraising board (primary focus: fundraising activities)</a:t>
            </a:r>
            <a:endParaRPr lang="en-GB" sz="2000" dirty="0"/>
          </a:p>
          <a:p>
            <a:r>
              <a:rPr lang="en-GB" sz="2000" b="1" dirty="0"/>
              <a:t>Advisory board (primary focus: advice and connections)</a:t>
            </a:r>
          </a:p>
          <a:p>
            <a:endParaRPr lang="en-GB" sz="2000" b="1" dirty="0"/>
          </a:p>
          <a:p>
            <a:pPr marL="0" indent="0">
              <a:buNone/>
            </a:pPr>
            <a:r>
              <a:rPr lang="en-GB" sz="2000" dirty="0"/>
              <a:t>http://www.synergyassociates.ca/publications/OverviewGovernanceModels.htm</a:t>
            </a:r>
          </a:p>
          <a:p>
            <a:endParaRPr lang="en-GB" sz="2000"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6</a:t>
            </a:fld>
            <a:endParaRPr lang="en-GB" dirty="0"/>
          </a:p>
        </p:txBody>
      </p:sp>
    </p:spTree>
    <p:extLst>
      <p:ext uri="{BB962C8B-B14F-4D97-AF65-F5344CB8AC3E}">
        <p14:creationId xmlns:p14="http://schemas.microsoft.com/office/powerpoint/2010/main" val="181326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 WP Objectives</a:t>
            </a:r>
          </a:p>
        </p:txBody>
      </p:sp>
      <p:sp>
        <p:nvSpPr>
          <p:cNvPr id="4" name="Content Placeholder 3"/>
          <p:cNvSpPr>
            <a:spLocks noGrp="1"/>
          </p:cNvSpPr>
          <p:nvPr>
            <p:ph idx="1"/>
          </p:nvPr>
        </p:nvSpPr>
        <p:spPr>
          <a:xfrm>
            <a:off x="628650" y="1534510"/>
            <a:ext cx="7886700" cy="3800190"/>
          </a:xfrm>
        </p:spPr>
        <p:txBody>
          <a:bodyPr>
            <a:normAutofit lnSpcReduction="10000"/>
          </a:bodyPr>
          <a:lstStyle/>
          <a:p>
            <a:r>
              <a:rPr lang="en-GB" dirty="0"/>
              <a:t>To design and trial a stakeholder driven governance framework with the involvement of research communities, research institutions, research infrastructures including e-infrastructures, and research funding bodies, to shape and oversee future development of the European Open Science Cloud.</a:t>
            </a:r>
          </a:p>
          <a:p>
            <a:r>
              <a:rPr lang="en-GB" dirty="0"/>
              <a:t>To identify appropriate federated governance model(s) and decision making structure for the EOSC</a:t>
            </a:r>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D629125B-4164-B445-B5EA-FB5E25F89FC2}" type="slidenum">
              <a:rPr lang="en-GB" smtClean="0"/>
              <a:t>7</a:t>
            </a:fld>
            <a:endParaRPr lang="en-GB"/>
          </a:p>
        </p:txBody>
      </p:sp>
    </p:spTree>
    <p:extLst>
      <p:ext uri="{BB962C8B-B14F-4D97-AF65-F5344CB8AC3E}">
        <p14:creationId xmlns:p14="http://schemas.microsoft.com/office/powerpoint/2010/main" val="32631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3" y="1149791"/>
            <a:ext cx="8564579" cy="4888870"/>
          </a:xfrm>
        </p:spPr>
        <p:txBody>
          <a:bodyPr>
            <a:normAutofit/>
          </a:bodyPr>
          <a:lstStyle/>
          <a:p>
            <a:pPr marL="0" indent="0">
              <a:buNone/>
            </a:pPr>
            <a:r>
              <a:rPr lang="en-GB" dirty="0"/>
              <a:t>The Governance framework will:</a:t>
            </a:r>
          </a:p>
          <a:p>
            <a:pPr lvl="0"/>
            <a:r>
              <a:rPr lang="en-GB" dirty="0"/>
              <a:t>enable and encourage engagement from the key stakeholder communities: </a:t>
            </a:r>
          </a:p>
          <a:p>
            <a:pPr lvl="1"/>
            <a:r>
              <a:rPr lang="en-GB" dirty="0"/>
              <a:t>European e-Infrastructures, Data and Research Initiatives, Service and cloud providers, Research funders, Research Communities and Institutions, Research Infrastructures, Policy makers.</a:t>
            </a:r>
          </a:p>
          <a:p>
            <a:pPr lvl="0"/>
            <a:r>
              <a:rPr lang="en-GB" dirty="0"/>
              <a:t>enable interoperability and co-ordination within a number of different domains: </a:t>
            </a:r>
          </a:p>
          <a:p>
            <a:pPr lvl="1"/>
            <a:r>
              <a:rPr lang="en-GB" dirty="0"/>
              <a:t>legal interoperability, interoperability of organisational processes, technical interoperability, operational interoperability, data and information interoperability</a:t>
            </a:r>
          </a:p>
        </p:txBody>
      </p:sp>
      <p:sp>
        <p:nvSpPr>
          <p:cNvPr id="5" name="Titolo 1"/>
          <p:cNvSpPr txBox="1">
            <a:spLocks/>
          </p:cNvSpPr>
          <p:nvPr/>
        </p:nvSpPr>
        <p:spPr>
          <a:xfrm>
            <a:off x="3188140" y="120209"/>
            <a:ext cx="5536760"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dirty="0"/>
              <a:t>Governance: Approach</a:t>
            </a:r>
          </a:p>
        </p:txBody>
      </p:sp>
    </p:spTree>
    <p:extLst>
      <p:ext uri="{BB962C8B-B14F-4D97-AF65-F5344CB8AC3E}">
        <p14:creationId xmlns:p14="http://schemas.microsoft.com/office/powerpoint/2010/main" val="285984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52400" y="1303506"/>
            <a:ext cx="8989800" cy="10019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buClr>
                <a:srgbClr val="0F5494"/>
              </a:buClr>
              <a:buSzPct val="100000"/>
            </a:pPr>
            <a:r>
              <a:rPr lang="en-GB" sz="2800" dirty="0"/>
              <a:t>The EOSC governance framework will be co-designed, stakeholder driven and composed of three main layers: </a:t>
            </a:r>
            <a:endParaRPr lang="en-US" sz="2800" b="1" dirty="0">
              <a:latin typeface="EC Square Sans Pro Light" panose="020B0506000000020004" pitchFamily="34" charset="0"/>
            </a:endParaRPr>
          </a:p>
        </p:txBody>
      </p:sp>
      <p:sp>
        <p:nvSpPr>
          <p:cNvPr id="302" name="CustomShape 4"/>
          <p:cNvSpPr/>
          <p:nvPr/>
        </p:nvSpPr>
        <p:spPr>
          <a:xfrm>
            <a:off x="4163040" y="6525000"/>
            <a:ext cx="705240" cy="250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050" strike="noStrike" spc="-1">
                <a:solidFill>
                  <a:srgbClr val="FFFFFF"/>
                </a:solidFill>
                <a:uFill>
                  <a:solidFill>
                    <a:srgbClr val="FFFFFF"/>
                  </a:solidFill>
                </a:uFill>
                <a:latin typeface="Verdana"/>
              </a:rPr>
              <a:t>DG RTD</a:t>
            </a:r>
            <a:endParaRPr/>
          </a:p>
        </p:txBody>
      </p:sp>
      <p:sp>
        <p:nvSpPr>
          <p:cNvPr id="6" name="Titolo 1"/>
          <p:cNvSpPr txBox="1">
            <a:spLocks/>
          </p:cNvSpPr>
          <p:nvPr/>
        </p:nvSpPr>
        <p:spPr>
          <a:xfrm>
            <a:off x="3188140" y="120209"/>
            <a:ext cx="5536760" cy="7524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dirty="0"/>
              <a:t>EOSC Declaration</a:t>
            </a:r>
          </a:p>
        </p:txBody>
      </p:sp>
      <p:sp>
        <p:nvSpPr>
          <p:cNvPr id="2" name="TextBox 1"/>
          <p:cNvSpPr txBox="1"/>
          <p:nvPr/>
        </p:nvSpPr>
        <p:spPr>
          <a:xfrm>
            <a:off x="152400" y="2377096"/>
            <a:ext cx="6481864" cy="3847207"/>
          </a:xfrm>
          <a:prstGeom prst="rect">
            <a:avLst/>
          </a:prstGeom>
          <a:noFill/>
        </p:spPr>
        <p:txBody>
          <a:bodyPr wrap="square" rtlCol="0">
            <a:spAutoFit/>
          </a:bodyPr>
          <a:lstStyle/>
          <a:p>
            <a:pPr marL="342900" indent="-342900">
              <a:spcBef>
                <a:spcPts val="1199"/>
              </a:spcBef>
              <a:spcAft>
                <a:spcPts val="0"/>
              </a:spcAft>
              <a:buClr>
                <a:srgbClr val="0F5494"/>
              </a:buClr>
              <a:buSzPct val="100000"/>
              <a:buFont typeface="+mj-lt"/>
              <a:buAutoNum type="arabicPeriod"/>
            </a:pPr>
            <a:r>
              <a:rPr lang="en-US" sz="2800" b="1" dirty="0">
                <a:latin typeface="EC Square Sans Pro Light" panose="020B0506000000020004" pitchFamily="34" charset="0"/>
              </a:rPr>
              <a:t>Institutional, </a:t>
            </a:r>
            <a:r>
              <a:rPr lang="en-GB" sz="2800" dirty="0">
                <a:latin typeface="EC Square Sans Pro Light" panose="020B0506000000020004" pitchFamily="34" charset="0"/>
              </a:rPr>
              <a:t>including EU Member States and European Commission</a:t>
            </a:r>
            <a:endParaRPr lang="en-US" sz="2800" dirty="0">
              <a:latin typeface="EC Square Sans Pro Light" panose="020B0506000000020004" pitchFamily="34" charset="0"/>
            </a:endParaRPr>
          </a:p>
          <a:p>
            <a:pPr marL="342900" indent="-342900">
              <a:spcBef>
                <a:spcPts val="1199"/>
              </a:spcBef>
              <a:spcAft>
                <a:spcPts val="0"/>
              </a:spcAft>
              <a:buClr>
                <a:srgbClr val="0F5494"/>
              </a:buClr>
              <a:buSzPct val="100000"/>
              <a:buFont typeface="+mj-lt"/>
              <a:buAutoNum type="arabicPeriod"/>
            </a:pPr>
            <a:r>
              <a:rPr lang="en-US" sz="2800" b="1" dirty="0">
                <a:latin typeface="EC Square Sans Pro Light" panose="020B0506000000020004" pitchFamily="34" charset="0"/>
              </a:rPr>
              <a:t>Executive/Operational,</a:t>
            </a:r>
            <a:r>
              <a:rPr lang="en-US" sz="2800" dirty="0">
                <a:latin typeface="EC Square Sans Pro Light" panose="020B0506000000020004" pitchFamily="34" charset="0"/>
              </a:rPr>
              <a:t> </a:t>
            </a:r>
            <a:r>
              <a:rPr lang="en-GB" sz="2800" dirty="0">
                <a:latin typeface="EC Square Sans Pro Light" panose="020B0506000000020004" pitchFamily="34" charset="0"/>
              </a:rPr>
              <a:t>including a governance board at the executive level and relevant working committees (e.g. thematic and functional) </a:t>
            </a:r>
            <a:endParaRPr lang="en-US" sz="2800" dirty="0">
              <a:latin typeface="EC Square Sans Pro Light" panose="020B0506000000020004" pitchFamily="34" charset="0"/>
            </a:endParaRPr>
          </a:p>
          <a:p>
            <a:pPr marL="342900" indent="-342900">
              <a:spcBef>
                <a:spcPts val="1199"/>
              </a:spcBef>
              <a:spcAft>
                <a:spcPts val="0"/>
              </a:spcAft>
              <a:buClr>
                <a:srgbClr val="0F5494"/>
              </a:buClr>
              <a:buSzPct val="100000"/>
              <a:buFont typeface="+mj-lt"/>
              <a:buAutoNum type="arabicPeriod"/>
            </a:pPr>
            <a:r>
              <a:rPr lang="en-US" sz="2800" b="1" dirty="0">
                <a:latin typeface="EC Square Sans Pro Light" panose="020B0506000000020004" pitchFamily="34" charset="0"/>
              </a:rPr>
              <a:t>Advisory,</a:t>
            </a:r>
            <a:r>
              <a:rPr lang="en-US" sz="2800" dirty="0">
                <a:latin typeface="EC Square Sans Pro Light" panose="020B0506000000020004" pitchFamily="34" charset="0"/>
              </a:rPr>
              <a:t> including a stakeholder forum</a:t>
            </a:r>
          </a:p>
          <a:p>
            <a:endParaRPr lang="en-GB" sz="2800" dirty="0"/>
          </a:p>
        </p:txBody>
      </p:sp>
      <p:sp>
        <p:nvSpPr>
          <p:cNvPr id="10" name="Rectangle: Rounded Corners 9"/>
          <p:cNvSpPr/>
          <p:nvPr/>
        </p:nvSpPr>
        <p:spPr>
          <a:xfrm>
            <a:off x="124440" y="2377096"/>
            <a:ext cx="8795824" cy="98421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4000" b="1" dirty="0">
                <a:solidFill>
                  <a:schemeClr val="accent2">
                    <a:lumMod val="50000"/>
                  </a:schemeClr>
                </a:solidFill>
              </a:rPr>
              <a:t>Strategic </a:t>
            </a:r>
          </a:p>
        </p:txBody>
      </p:sp>
      <p:sp>
        <p:nvSpPr>
          <p:cNvPr id="11" name="Rectangle: Rounded Corners 10"/>
          <p:cNvSpPr/>
          <p:nvPr/>
        </p:nvSpPr>
        <p:spPr>
          <a:xfrm>
            <a:off x="124440" y="3361310"/>
            <a:ext cx="8795824" cy="184862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4000" b="1" dirty="0">
                <a:solidFill>
                  <a:schemeClr val="accent2">
                    <a:lumMod val="50000"/>
                  </a:schemeClr>
                </a:solidFill>
              </a:rPr>
              <a:t>Executive</a:t>
            </a:r>
          </a:p>
        </p:txBody>
      </p:sp>
      <p:sp>
        <p:nvSpPr>
          <p:cNvPr id="12" name="Rectangle: Rounded Corners 11"/>
          <p:cNvSpPr/>
          <p:nvPr/>
        </p:nvSpPr>
        <p:spPr>
          <a:xfrm>
            <a:off x="124440" y="5209940"/>
            <a:ext cx="8795824" cy="68878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GB" sz="4000" b="1" dirty="0">
                <a:solidFill>
                  <a:schemeClr val="accent2">
                    <a:lumMod val="50000"/>
                  </a:schemeClr>
                </a:solidFill>
              </a:rPr>
              <a:t>Advisory</a:t>
            </a:r>
          </a:p>
        </p:txBody>
      </p:sp>
    </p:spTree>
    <p:extLst>
      <p:ext uri="{BB962C8B-B14F-4D97-AF65-F5344CB8AC3E}">
        <p14:creationId xmlns:p14="http://schemas.microsoft.com/office/powerpoint/2010/main" val="38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EOSCpilot Kick-off Meeting WP templat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105CAD2-3965-6341-B87C-4E15078A0D49}" vid="{021B5A1B-3DEA-E84C-B7A4-F29E3E82A717}"/>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105CAD2-3965-6341-B87C-4E15078A0D49}" vid="{62091F54-F225-4042-BB6F-51CDAFC8FE99}"/>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8510554A-11F3-084F-84B0-339FBF7747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EOSCpilot_PPT_template_Feb2017</Template>
  <TotalTime>4334</TotalTime>
  <Words>1849</Words>
  <Application>Microsoft Office PowerPoint</Application>
  <PresentationFormat>On-screen Show (4:3)</PresentationFormat>
  <Paragraphs>309</Paragraphs>
  <Slides>23</Slides>
  <Notes>4</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EC Square Sans Pro Light</vt:lpstr>
      <vt:lpstr>StarSymbol</vt:lpstr>
      <vt:lpstr>Verdana</vt:lpstr>
      <vt:lpstr>EOSCpilot Kick-off Meeting WP template</vt:lpstr>
      <vt:lpstr>Personalizza struttura</vt:lpstr>
      <vt:lpstr>1_Personalizza struttura</vt:lpstr>
      <vt:lpstr>PowerPoint Presentation</vt:lpstr>
      <vt:lpstr>EOSC Governance</vt:lpstr>
      <vt:lpstr>EOSC Declaration – Governance Model</vt:lpstr>
      <vt:lpstr>EOSCPilot Objectives</vt:lpstr>
      <vt:lpstr>EOSC Governance</vt:lpstr>
      <vt:lpstr>Governance Models</vt:lpstr>
      <vt:lpstr>Governance WP Objectives</vt:lpstr>
      <vt:lpstr>PowerPoint Presentation</vt:lpstr>
      <vt:lpstr>PowerPoint Presentation</vt:lpstr>
      <vt:lpstr>PowerPoint Presentation</vt:lpstr>
      <vt:lpstr>Community Governance Models</vt:lpstr>
      <vt:lpstr>EOSCPilot Governance Framework</vt:lpstr>
      <vt:lpstr>Digital Governance Ecosystem</vt:lpstr>
      <vt:lpstr>EOSC Governance Ecosystem</vt:lpstr>
      <vt:lpstr>The Governance Framework</vt:lpstr>
      <vt:lpstr>User Driven or User Agile</vt:lpstr>
      <vt:lpstr>EOSC Model - Overview</vt:lpstr>
      <vt:lpstr>EOSC Model – Structures and Actors</vt:lpstr>
      <vt:lpstr>EOSC Model: Responsibility Matrices</vt:lpstr>
      <vt:lpstr>Discussion</vt:lpstr>
      <vt:lpstr>Discussion Topics</vt:lpstr>
      <vt:lpstr>EOSC Governance Development Forum: egdf-secretariat@eoscpilot.eu   To participate, register at:  https://eoscpilot.eu/user/register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 Öster</dc:creator>
  <cp:lastModifiedBy>Matthew Dovey</cp:lastModifiedBy>
  <cp:revision>91</cp:revision>
  <dcterms:created xsi:type="dcterms:W3CDTF">2017-04-05T13:12:34Z</dcterms:created>
  <dcterms:modified xsi:type="dcterms:W3CDTF">2017-10-02T09:28:05Z</dcterms:modified>
</cp:coreProperties>
</file>