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</p:sldMasterIdLst>
  <p:notesMasterIdLst>
    <p:notesMasterId r:id="rId14"/>
  </p:notesMasterIdLst>
  <p:sldIdLst>
    <p:sldId id="25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5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 autoAdjust="0"/>
    <p:restoredTop sz="86295"/>
  </p:normalViewPr>
  <p:slideViewPr>
    <p:cSldViewPr snapToGrid="0" snapToObjects="1">
      <p:cViewPr varScale="1">
        <p:scale>
          <a:sx n="98" d="100"/>
          <a:sy n="98" d="100"/>
        </p:scale>
        <p:origin x="20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081FF-F69F-419C-A695-2D2842B6166D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E6F91-60CB-48B8-906B-B15C71CED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3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0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7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0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2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20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921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9FE18-17C5-4D46-B287-7F5E97527E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7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150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49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9FE18-17C5-4D46-B287-7F5E97527E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0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07915"/>
            <a:ext cx="41316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0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64066" y="1122363"/>
            <a:ext cx="62245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64066" y="3602038"/>
            <a:ext cx="62245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15577" y="6356349"/>
            <a:ext cx="3086100" cy="365125"/>
          </a:xfrm>
        </p:spPr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631204" y="6356349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8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8564" y="1157832"/>
            <a:ext cx="6166786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48564" y="2720775"/>
            <a:ext cx="6166786" cy="262124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8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6050" y="1106905"/>
            <a:ext cx="5824538" cy="166527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86050" y="2799164"/>
            <a:ext cx="5824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0930" y="962526"/>
            <a:ext cx="6670308" cy="72816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30930" y="1681163"/>
            <a:ext cx="667030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030930" y="2505075"/>
            <a:ext cx="667030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643838" y="6331151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0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6276" y="987425"/>
            <a:ext cx="2949575" cy="9697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30265" y="987425"/>
            <a:ext cx="36257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627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698581" y="6356350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01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012" y="2280553"/>
            <a:ext cx="487700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85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638" y="2790692"/>
            <a:ext cx="48770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9999"/>
            <a:ext cx="7886700" cy="75247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3491"/>
            <a:ext cx="7886700" cy="30512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93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9036"/>
            <a:ext cx="7886700" cy="163639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2" y="31507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48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17" y="1073149"/>
            <a:ext cx="7886700" cy="7524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3534"/>
            <a:ext cx="3886200" cy="28618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517" y="2063534"/>
            <a:ext cx="3886200" cy="28618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8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8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72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16530"/>
            <a:ext cx="2949178" cy="9408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1165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8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8" Type="http://schemas.openxmlformats.org/officeDocument/2006/relationships/image" Target="../media/image6.jp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46237"/>
            <a:ext cx="7886700" cy="75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41069"/>
            <a:ext cx="7886700" cy="3051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4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250000"/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348564" y="365125"/>
            <a:ext cx="6166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48564" y="1825625"/>
            <a:ext cx="61667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3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250000"/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0" y="3707914"/>
            <a:ext cx="4131644" cy="17575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EOSC Concepts Comparison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EOSC Glossary</a:t>
            </a:r>
          </a:p>
          <a:p>
            <a:r>
              <a:rPr lang="en-GB" dirty="0" smtClean="0"/>
              <a:t>Jesse </a:t>
            </a:r>
            <a:r>
              <a:rPr lang="en-GB" dirty="0" err="1" smtClean="0"/>
              <a:t>Oikarinen</a:t>
            </a:r>
            <a:r>
              <a:rPr lang="en-GB" dirty="0" smtClean="0"/>
              <a:t> (CSC)</a:t>
            </a:r>
          </a:p>
        </p:txBody>
      </p:sp>
    </p:spTree>
    <p:extLst>
      <p:ext uri="{BB962C8B-B14F-4D97-AF65-F5344CB8AC3E}">
        <p14:creationId xmlns:p14="http://schemas.microsoft.com/office/powerpoint/2010/main" val="194277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ext steps?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Work continues - all deliverables should be analyzed</a:t>
            </a:r>
          </a:p>
          <a:p>
            <a:pPr lvl="1"/>
            <a:r>
              <a:rPr lang="en-US" dirty="0" smtClean="0"/>
              <a:t>Process to make clearly defined concepts</a:t>
            </a:r>
          </a:p>
          <a:p>
            <a:pPr lvl="1"/>
            <a:r>
              <a:rPr lang="en-US" dirty="0" smtClean="0"/>
              <a:t>Should also make sure that they are in line with EC 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8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83" y="1816217"/>
            <a:ext cx="4877001" cy="3934436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Jesse </a:t>
            </a:r>
            <a:r>
              <a:rPr lang="it-IT" sz="3200" b="1" dirty="0" err="1" smtClean="0"/>
              <a:t>Oikarinen</a:t>
            </a:r>
            <a:r>
              <a:rPr lang="it-IT" sz="3200" b="1" dirty="0" smtClean="0"/>
              <a:t> (CSC)</a:t>
            </a:r>
            <a:br>
              <a:rPr lang="it-IT" sz="3200" b="1" dirty="0" smtClean="0"/>
            </a:br>
            <a:r>
              <a:rPr lang="it-IT" sz="3200" b="1" dirty="0" err="1" smtClean="0"/>
              <a:t>jesse.oikarinen@csc.fi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it-IT" sz="3200" dirty="0"/>
              <a:t/>
            </a:r>
            <a:br>
              <a:rPr lang="it-IT" sz="3200" dirty="0"/>
            </a:b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9455" y="6356351"/>
            <a:ext cx="2057400" cy="365125"/>
          </a:xfrm>
        </p:spPr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07842" y="6320489"/>
            <a:ext cx="5001296" cy="365125"/>
          </a:xfrm>
        </p:spPr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6620" y="6356351"/>
            <a:ext cx="358730" cy="365125"/>
          </a:xfrm>
        </p:spPr>
        <p:txBody>
          <a:bodyPr/>
          <a:lstStyle/>
          <a:p>
            <a:fld id="{154E5F24-684F-EB47-903B-D0BF2D59DFA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46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96882" y="2220685"/>
            <a:ext cx="7589817" cy="311331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aim of the EOSC glossary</a:t>
            </a:r>
          </a:p>
          <a:p>
            <a:pPr lvl="1">
              <a:lnSpc>
                <a:spcPct val="170000"/>
              </a:lnSpc>
            </a:pPr>
            <a:r>
              <a:rPr lang="en-US" sz="1900" dirty="0" smtClean="0"/>
              <a:t>Create common understanding of key concepts and their definitions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Concepts comparison task</a:t>
            </a:r>
          </a:p>
          <a:p>
            <a:pPr lvl="1">
              <a:lnSpc>
                <a:spcPct val="120000"/>
              </a:lnSpc>
              <a:spcBef>
                <a:spcPts val="1700"/>
              </a:spcBef>
            </a:pPr>
            <a:r>
              <a:rPr lang="en-US" dirty="0" smtClean="0"/>
              <a:t>Identifying and highlighting any terminological issue emerging from </a:t>
            </a:r>
            <a:r>
              <a:rPr lang="en-US" dirty="0" err="1" smtClean="0"/>
              <a:t>EOSCpilot</a:t>
            </a:r>
            <a:r>
              <a:rPr lang="en-US" dirty="0" smtClean="0"/>
              <a:t> deliverables produced so far</a:t>
            </a:r>
          </a:p>
          <a:p>
            <a:pPr lvl="2">
              <a:spcBef>
                <a:spcPts val="1700"/>
              </a:spcBef>
            </a:pPr>
            <a:r>
              <a:rPr lang="en-US" dirty="0" smtClean="0"/>
              <a:t>Are we meaning the same things with concepts?</a:t>
            </a:r>
          </a:p>
          <a:p>
            <a:pPr lvl="2"/>
            <a:r>
              <a:rPr lang="en-US" dirty="0" smtClean="0"/>
              <a:t>Are we using the same terminology?</a:t>
            </a:r>
          </a:p>
          <a:p>
            <a:pPr lvl="2"/>
            <a:r>
              <a:rPr lang="en-US" dirty="0" smtClean="0"/>
              <a:t>Are we using contradictory definitions?</a:t>
            </a:r>
          </a:p>
          <a:p>
            <a:pPr lvl="2"/>
            <a:r>
              <a:rPr lang="en-US" dirty="0" smtClean="0"/>
              <a:t>Are we understanding things differently?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1269999"/>
            <a:ext cx="7886700" cy="7524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EOSC Concepts Comparison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504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22565"/>
            <a:ext cx="7886700" cy="3301341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dirty="0" smtClean="0"/>
              <a:t>D2.2. </a:t>
            </a:r>
            <a:r>
              <a:rPr lang="en-US" b="1" dirty="0"/>
              <a:t>Draft Governance Framework For the European Open Science Cloud </a:t>
            </a:r>
            <a:endParaRPr lang="en-US" dirty="0" smtClean="0"/>
          </a:p>
          <a:p>
            <a:pPr lvl="1"/>
            <a:r>
              <a:rPr lang="en-US" dirty="0" smtClean="0"/>
              <a:t>D3.1. </a:t>
            </a:r>
            <a:r>
              <a:rPr lang="en-GB" b="1" dirty="0"/>
              <a:t>Policy Landscape Review </a:t>
            </a:r>
            <a:endParaRPr lang="en-US" b="1" dirty="0" smtClean="0"/>
          </a:p>
          <a:p>
            <a:pPr lvl="1"/>
            <a:r>
              <a:rPr lang="en-US" dirty="0" smtClean="0"/>
              <a:t>D5.1. </a:t>
            </a:r>
            <a:r>
              <a:rPr lang="en-GB" b="1" dirty="0" smtClean="0"/>
              <a:t>Initial EOSC Service Architecture </a:t>
            </a:r>
            <a:endParaRPr lang="en-US" b="1" dirty="0" smtClean="0"/>
          </a:p>
          <a:p>
            <a:pPr lvl="1"/>
            <a:r>
              <a:rPr lang="en-US" dirty="0" smtClean="0"/>
              <a:t>D5.2. </a:t>
            </a:r>
            <a:r>
              <a:rPr lang="en-US" b="1" dirty="0"/>
              <a:t>EOSC Service </a:t>
            </a:r>
            <a:r>
              <a:rPr lang="en-US" b="1" dirty="0" smtClean="0"/>
              <a:t>Portfolio</a:t>
            </a:r>
          </a:p>
          <a:p>
            <a:pPr lvl="1"/>
            <a:r>
              <a:rPr lang="en-US" dirty="0" smtClean="0"/>
              <a:t>D6.3. </a:t>
            </a:r>
            <a:r>
              <a:rPr lang="en-GB" b="1" dirty="0"/>
              <a:t>1st Report on Data Interoperability: Findability and </a:t>
            </a:r>
            <a:r>
              <a:rPr lang="en-GB" b="1" dirty="0" smtClean="0"/>
              <a:t>Interoperability</a:t>
            </a:r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r>
              <a:rPr lang="en-GB" b="1" dirty="0" smtClean="0"/>
              <a:t>52 definitions were identified and divided into different clusters:</a:t>
            </a:r>
          </a:p>
          <a:p>
            <a:pPr lvl="1"/>
            <a:endParaRPr lang="en-GB" b="1" dirty="0" smtClean="0"/>
          </a:p>
          <a:p>
            <a:pPr lvl="2"/>
            <a:r>
              <a:rPr lang="en-GB" dirty="0"/>
              <a:t>S</a:t>
            </a:r>
            <a:r>
              <a:rPr lang="en-GB" dirty="0" smtClean="0"/>
              <a:t>takeholders, users, actors </a:t>
            </a:r>
          </a:p>
          <a:p>
            <a:pPr lvl="2"/>
            <a:r>
              <a:rPr lang="en-GB" dirty="0" smtClean="0"/>
              <a:t>Resources and services</a:t>
            </a:r>
          </a:p>
          <a:p>
            <a:pPr lvl="2"/>
            <a:r>
              <a:rPr lang="en-GB" dirty="0" smtClean="0"/>
              <a:t>System architecture and structure</a:t>
            </a:r>
          </a:p>
          <a:p>
            <a:pPr lvl="2"/>
            <a:r>
              <a:rPr lang="en-GB" dirty="0" smtClean="0"/>
              <a:t>Processes and procedures</a:t>
            </a:r>
          </a:p>
          <a:p>
            <a:pPr lvl="2"/>
            <a:r>
              <a:rPr lang="en-GB" dirty="0" smtClean="0"/>
              <a:t>Other concepts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269999"/>
            <a:ext cx="7886700" cy="7524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Preliminary analysis of the EOSC concept definitions</a:t>
            </a:r>
          </a:p>
        </p:txBody>
      </p:sp>
    </p:spTree>
    <p:extLst>
      <p:ext uri="{BB962C8B-B14F-4D97-AF65-F5344CB8AC3E}">
        <p14:creationId xmlns:p14="http://schemas.microsoft.com/office/powerpoint/2010/main" val="204264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4 main findings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500" i="1" dirty="0" smtClean="0"/>
              <a:t>In most cases (35/52</a:t>
            </a:r>
            <a:r>
              <a:rPr lang="en-US" sz="1500" i="1" dirty="0"/>
              <a:t>) </a:t>
            </a:r>
            <a:r>
              <a:rPr lang="en-US" sz="1500" i="1" dirty="0" smtClean="0"/>
              <a:t>there are no contradictory definitions in the deliverables</a:t>
            </a:r>
          </a:p>
          <a:p>
            <a:pPr lvl="1" fontAlgn="base"/>
            <a:r>
              <a:rPr lang="en-US" sz="1100" i="1" dirty="0" smtClean="0"/>
              <a:t>Keep in mind the narrow scope of the analysis</a:t>
            </a:r>
          </a:p>
          <a:p>
            <a:pPr lvl="1" fontAlgn="base"/>
            <a:r>
              <a:rPr lang="en-US" sz="1100" i="1" dirty="0" smtClean="0"/>
              <a:t>How to make sure the terms are well defined? A process needed</a:t>
            </a:r>
          </a:p>
          <a:p>
            <a:pPr lvl="1" fontAlgn="base"/>
            <a:endParaRPr lang="en-US" sz="1500" i="1" dirty="0"/>
          </a:p>
          <a:p>
            <a:pPr fontAlgn="base"/>
            <a:r>
              <a:rPr lang="en-US" sz="1500" i="1" dirty="0" smtClean="0"/>
              <a:t>In </a:t>
            </a:r>
            <a:r>
              <a:rPr lang="en-US" sz="1500" i="1" dirty="0"/>
              <a:t>some cases (10/52</a:t>
            </a:r>
            <a:r>
              <a:rPr lang="en-US" sz="1500" i="1" dirty="0" smtClean="0"/>
              <a:t>) </a:t>
            </a:r>
            <a:r>
              <a:rPr lang="en-US" sz="1500" i="1" dirty="0"/>
              <a:t>the definitions of the same concepts differ in different deliverables in their scope making some of the used definitions broader and more informative.</a:t>
            </a:r>
            <a:r>
              <a:rPr lang="en-US" sz="1500" b="1" i="1" dirty="0"/>
              <a:t> </a:t>
            </a:r>
            <a:endParaRPr lang="en-US" sz="1500" i="1" dirty="0"/>
          </a:p>
          <a:p>
            <a:pPr fontAlgn="base"/>
            <a:endParaRPr lang="en-US" sz="1500" i="1" dirty="0"/>
          </a:p>
          <a:p>
            <a:pPr fontAlgn="base"/>
            <a:r>
              <a:rPr lang="en-US" sz="1500" i="1" dirty="0" smtClean="0"/>
              <a:t>In </a:t>
            </a:r>
            <a:r>
              <a:rPr lang="en-US" sz="1500" i="1" dirty="0"/>
              <a:t>a minority of cases (4/52</a:t>
            </a:r>
            <a:r>
              <a:rPr lang="en-US" sz="1500" i="1" dirty="0" smtClean="0"/>
              <a:t>) </a:t>
            </a:r>
            <a:r>
              <a:rPr lang="en-US" sz="1500" i="1" dirty="0"/>
              <a:t>different terms and concepts are used to refer to the same thing.</a:t>
            </a:r>
          </a:p>
          <a:p>
            <a:endParaRPr lang="en-US" sz="1500" i="1" dirty="0"/>
          </a:p>
          <a:p>
            <a:r>
              <a:rPr lang="en-US" sz="1500" i="1" dirty="0" smtClean="0"/>
              <a:t>In </a:t>
            </a:r>
            <a:r>
              <a:rPr lang="en-US" sz="1500" i="1" dirty="0"/>
              <a:t>a minority of cases (3/52</a:t>
            </a:r>
            <a:r>
              <a:rPr lang="en-US" sz="1500" i="1" dirty="0" smtClean="0"/>
              <a:t>) </a:t>
            </a:r>
            <a:r>
              <a:rPr lang="en-US" sz="1500" i="1" dirty="0"/>
              <a:t>concepts are being used without defining them. </a:t>
            </a:r>
          </a:p>
        </p:txBody>
      </p:sp>
    </p:spTree>
    <p:extLst>
      <p:ext uri="{BB962C8B-B14F-4D97-AF65-F5344CB8AC3E}">
        <p14:creationId xmlns:p14="http://schemas.microsoft.com/office/powerpoint/2010/main" val="107017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269999"/>
            <a:ext cx="8325345" cy="75247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Mostly no contradictory terms in use</a:t>
            </a:r>
            <a:r>
              <a:rPr lang="mr-IN" sz="3600" dirty="0" smtClean="0"/>
              <a:t>…</a:t>
            </a:r>
            <a:r>
              <a:rPr lang="en-US" sz="3600" dirty="0" smtClean="0"/>
              <a:t> yet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Some examples: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48197"/>
            <a:ext cx="7886700" cy="2686503"/>
          </a:xfrm>
        </p:spPr>
        <p:txBody>
          <a:bodyPr>
            <a:normAutofit lnSpcReduction="10000"/>
          </a:bodyPr>
          <a:lstStyle/>
          <a:p>
            <a:endParaRPr lang="en-US" sz="1425" b="1" i="1" dirty="0"/>
          </a:p>
          <a:p>
            <a:pPr lvl="1"/>
            <a:r>
              <a:rPr lang="en-US" sz="1350" dirty="0"/>
              <a:t>(D.5.2.) </a:t>
            </a:r>
            <a:r>
              <a:rPr lang="en-US" sz="1350" b="1" dirty="0"/>
              <a:t>EOSC Client:</a:t>
            </a:r>
            <a:r>
              <a:rPr lang="en-US" sz="1350" dirty="0"/>
              <a:t> EOSC Client is the role of the actors that exploit the facilities offered by the EOSC system as a mean to support their working activities. Major client sub-roles are envisaged: scientist and research manager/Admin.</a:t>
            </a:r>
          </a:p>
          <a:p>
            <a:endParaRPr lang="en-US" sz="1350" dirty="0"/>
          </a:p>
          <a:p>
            <a:pPr lvl="1"/>
            <a:r>
              <a:rPr lang="en-US" sz="1350" dirty="0"/>
              <a:t>(D5.1.) </a:t>
            </a:r>
            <a:r>
              <a:rPr lang="en-US" sz="1350" b="1" dirty="0"/>
              <a:t>EOSC Node: </a:t>
            </a:r>
            <a:r>
              <a:rPr lang="en-US" sz="1350" dirty="0"/>
              <a:t>EOSC Nodes are the “</a:t>
            </a:r>
            <a:r>
              <a:rPr lang="en-US" sz="1350" dirty="0" err="1"/>
              <a:t>organisational</a:t>
            </a:r>
            <a:r>
              <a:rPr lang="en-US" sz="1350" dirty="0"/>
              <a:t> pieces” of the </a:t>
            </a:r>
            <a:r>
              <a:rPr lang="en-US" sz="1350" i="1" dirty="0"/>
              <a:t>EOSC System</a:t>
            </a:r>
            <a:r>
              <a:rPr lang="en-US" sz="1350" b="1" i="1" dirty="0"/>
              <a:t> </a:t>
            </a:r>
            <a:r>
              <a:rPr lang="en-US" sz="1350" dirty="0"/>
              <a:t>called to contribute to the provisioning of one or more </a:t>
            </a:r>
            <a:r>
              <a:rPr lang="en-US" sz="1350" i="1" dirty="0"/>
              <a:t>EOSC Services</a:t>
            </a:r>
            <a:r>
              <a:rPr lang="en-US" sz="1350" dirty="0"/>
              <a:t>. Because of this, EOSC Nodes are: (a) the “places” where EOSC Services and/or EOSC Service Component reside; (b) operated by an EOSC Service Provider and/or and EOSC Supplier.</a:t>
            </a:r>
          </a:p>
          <a:p>
            <a:pPr lvl="1"/>
            <a:endParaRPr lang="en-US" sz="1350" dirty="0"/>
          </a:p>
          <a:p>
            <a:pPr lvl="1"/>
            <a:r>
              <a:rPr lang="en-US" sz="1350" dirty="0"/>
              <a:t>(D5.2.) </a:t>
            </a:r>
            <a:r>
              <a:rPr lang="en-US" sz="1350" b="1" dirty="0"/>
              <a:t>EOSC Technical Committee</a:t>
            </a:r>
            <a:r>
              <a:rPr lang="en-US" sz="1350" dirty="0"/>
              <a:t>: A team of experts responsible for assigning and monitoring service quality within EOSC. This will come in two types: those quality measures that are generic across all (or, at least, many) EOSC services, and those that are scientific discipline specific.</a:t>
            </a:r>
            <a:endParaRPr lang="en-US" sz="1350" b="1" i="1" dirty="0"/>
          </a:p>
        </p:txBody>
      </p:sp>
    </p:spTree>
    <p:extLst>
      <p:ext uri="{BB962C8B-B14F-4D97-AF65-F5344CB8AC3E}">
        <p14:creationId xmlns:p14="http://schemas.microsoft.com/office/powerpoint/2010/main" val="130455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9999"/>
            <a:ext cx="7886700" cy="101349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Same concepts, differing definitions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Some 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76945"/>
            <a:ext cx="7886700" cy="2757755"/>
          </a:xfrm>
        </p:spPr>
        <p:txBody>
          <a:bodyPr>
            <a:normAutofit/>
          </a:bodyPr>
          <a:lstStyle/>
          <a:p>
            <a:pPr lvl="1"/>
            <a:r>
              <a:rPr lang="en-US" sz="1425" dirty="0" smtClean="0"/>
              <a:t>(</a:t>
            </a:r>
            <a:r>
              <a:rPr lang="en-US" sz="1425" dirty="0"/>
              <a:t>D5.1.) </a:t>
            </a:r>
            <a:r>
              <a:rPr lang="en-US" sz="1425" b="1" i="1" dirty="0"/>
              <a:t>Data (Service) Supplier: </a:t>
            </a:r>
            <a:r>
              <a:rPr lang="en-US" sz="1425" dirty="0"/>
              <a:t>Any </a:t>
            </a:r>
            <a:r>
              <a:rPr lang="en-US" sz="1425" i="1" dirty="0"/>
              <a:t>EOSC Supplier</a:t>
            </a:r>
            <a:r>
              <a:rPr lang="en-US" sz="1425" dirty="0"/>
              <a:t> making available its own data (by means of a Service) to enable an </a:t>
            </a:r>
            <a:r>
              <a:rPr lang="en-US" sz="1425" i="1" dirty="0"/>
              <a:t>EOSC Service Provider</a:t>
            </a:r>
            <a:r>
              <a:rPr lang="en-US" sz="1425" dirty="0"/>
              <a:t> to operate an </a:t>
            </a:r>
            <a:r>
              <a:rPr lang="en-US" sz="1425" i="1" dirty="0"/>
              <a:t>EOSC Service</a:t>
            </a:r>
            <a:r>
              <a:rPr lang="en-US" sz="1425" dirty="0"/>
              <a:t>.</a:t>
            </a:r>
          </a:p>
          <a:p>
            <a:pPr lvl="1"/>
            <a:r>
              <a:rPr lang="en-US" sz="1425" dirty="0"/>
              <a:t>(D5.2) </a:t>
            </a:r>
            <a:r>
              <a:rPr lang="en-US" sz="1425" b="1" i="1" dirty="0"/>
              <a:t>Data (Service) Supplier</a:t>
            </a:r>
            <a:r>
              <a:rPr lang="en-US" sz="1425" b="1" dirty="0"/>
              <a:t>:</a:t>
            </a:r>
            <a:r>
              <a:rPr lang="en-US" sz="1425" dirty="0"/>
              <a:t> will make available their own data to EOSC to enact an EOSC Service. </a:t>
            </a:r>
          </a:p>
          <a:p>
            <a:pPr lvl="1"/>
            <a:endParaRPr lang="en-US" sz="1425" dirty="0"/>
          </a:p>
          <a:p>
            <a:pPr lvl="1"/>
            <a:r>
              <a:rPr lang="en-US" sz="1425" dirty="0"/>
              <a:t>(D5.1.) </a:t>
            </a:r>
            <a:r>
              <a:rPr lang="en-US" sz="1425" b="1" i="1" dirty="0"/>
              <a:t>EOSC Compatible Service: </a:t>
            </a:r>
            <a:r>
              <a:rPr lang="en-US" sz="1425" dirty="0"/>
              <a:t>Any service worth having in an </a:t>
            </a:r>
            <a:r>
              <a:rPr lang="en-US" sz="1425" i="1" dirty="0"/>
              <a:t>Service Catalogue</a:t>
            </a:r>
            <a:r>
              <a:rPr lang="en-US" sz="1425" dirty="0"/>
              <a:t> without being an </a:t>
            </a:r>
            <a:r>
              <a:rPr lang="en-US" sz="1425" i="1" dirty="0"/>
              <a:t>EOSC Service</a:t>
            </a:r>
            <a:r>
              <a:rPr lang="en-US" sz="1425" dirty="0"/>
              <a:t>. Compatibility implies only that such services can coexist with the </a:t>
            </a:r>
            <a:r>
              <a:rPr lang="en-US" sz="1425" i="1" dirty="0"/>
              <a:t>EOSC Services</a:t>
            </a:r>
            <a:r>
              <a:rPr lang="en-US" sz="1425" dirty="0"/>
              <a:t> within the catalogue context. Because of the inclusive willingness of the catalogue, no technical requirement is currently envisaged aiming at guaranteeing that these services can technically coexist / interoperate with </a:t>
            </a:r>
            <a:r>
              <a:rPr lang="en-US" sz="1425" i="1" dirty="0"/>
              <a:t>EOSC services</a:t>
            </a:r>
            <a:r>
              <a:rPr lang="en-US" sz="1425" dirty="0"/>
              <a:t> in application scenarios.</a:t>
            </a:r>
          </a:p>
          <a:p>
            <a:pPr lvl="1"/>
            <a:r>
              <a:rPr lang="en-US" sz="1425" dirty="0"/>
              <a:t>(D5.2.) </a:t>
            </a:r>
            <a:r>
              <a:rPr lang="en-US" sz="1425" b="1" dirty="0"/>
              <a:t>EOSC Compatible Service:</a:t>
            </a:r>
            <a:r>
              <a:rPr lang="en-US" sz="1425" dirty="0"/>
              <a:t> EOSC Compatible in this model indicates that the service meets the requirements to be in the EOSC portfolio.</a:t>
            </a:r>
          </a:p>
        </p:txBody>
      </p:sp>
    </p:spTree>
    <p:extLst>
      <p:ext uri="{BB962C8B-B14F-4D97-AF65-F5344CB8AC3E}">
        <p14:creationId xmlns:p14="http://schemas.microsoft.com/office/powerpoint/2010/main" val="201434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9999"/>
            <a:ext cx="7886700" cy="962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Different terms referring to the same thing</a:t>
            </a:r>
            <a:br>
              <a:rPr lang="en-US" sz="32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Example: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24447"/>
            <a:ext cx="7886700" cy="271025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425" smtClean="0"/>
              <a:t>(</a:t>
            </a:r>
            <a:r>
              <a:rPr lang="en-US" sz="1425" dirty="0"/>
              <a:t>D5.1.) </a:t>
            </a:r>
            <a:r>
              <a:rPr lang="en-US" sz="1425" b="1" dirty="0"/>
              <a:t>EOSC </a:t>
            </a:r>
            <a:r>
              <a:rPr lang="en-US" sz="1425" b="1" dirty="0">
                <a:solidFill>
                  <a:srgbClr val="FF0000"/>
                </a:solidFill>
              </a:rPr>
              <a:t>Principles</a:t>
            </a:r>
            <a:r>
              <a:rPr lang="en-US" sz="1425" b="1" dirty="0"/>
              <a:t> of Engagement (</a:t>
            </a:r>
            <a:r>
              <a:rPr lang="en-US" sz="1425" b="1" dirty="0" err="1"/>
              <a:t>PoE</a:t>
            </a:r>
            <a:r>
              <a:rPr lang="en-US" sz="1425" b="1" dirty="0"/>
              <a:t>): </a:t>
            </a:r>
            <a:r>
              <a:rPr lang="en-US" sz="1425" dirty="0"/>
              <a:t>Policies, processes, and roles governing the </a:t>
            </a:r>
            <a:r>
              <a:rPr lang="en-US" sz="1425" dirty="0" err="1"/>
              <a:t>behaviour</a:t>
            </a:r>
            <a:r>
              <a:rPr lang="en-US" sz="1425" dirty="0"/>
              <a:t> and the </a:t>
            </a:r>
            <a:r>
              <a:rPr lang="en-US" sz="1425" dirty="0">
                <a:solidFill>
                  <a:srgbClr val="FF0000"/>
                </a:solidFill>
              </a:rPr>
              <a:t>duties of </a:t>
            </a:r>
            <a:r>
              <a:rPr lang="en-US" sz="1425" i="1" dirty="0">
                <a:solidFill>
                  <a:srgbClr val="FF0000"/>
                </a:solidFill>
              </a:rPr>
              <a:t>EOSC Users</a:t>
            </a:r>
            <a:r>
              <a:rPr lang="en-US" sz="1425" dirty="0">
                <a:solidFill>
                  <a:srgbClr val="FF0000"/>
                </a:solidFill>
              </a:rPr>
              <a:t> </a:t>
            </a:r>
            <a:r>
              <a:rPr lang="en-US" sz="1425" dirty="0"/>
              <a:t>when using </a:t>
            </a:r>
            <a:r>
              <a:rPr lang="en-US" sz="1425" i="1" dirty="0"/>
              <a:t>EOSC Services</a:t>
            </a:r>
            <a:r>
              <a:rPr lang="en-US" sz="1425" dirty="0"/>
              <a:t>. </a:t>
            </a:r>
          </a:p>
          <a:p>
            <a:pPr lvl="1"/>
            <a:r>
              <a:rPr lang="en-US" sz="1425" dirty="0"/>
              <a:t>(D.5.2.) </a:t>
            </a:r>
            <a:r>
              <a:rPr lang="en-US" sz="1425" b="1" dirty="0">
                <a:solidFill>
                  <a:srgbClr val="FF0000"/>
                </a:solidFill>
              </a:rPr>
              <a:t>Rules</a:t>
            </a:r>
            <a:r>
              <a:rPr lang="en-US" sz="1425" b="1" dirty="0"/>
              <a:t> of Engagement:</a:t>
            </a:r>
            <a:r>
              <a:rPr lang="en-US" sz="1425" dirty="0"/>
              <a:t> Rules of Engagement (</a:t>
            </a:r>
            <a:r>
              <a:rPr lang="en-US" sz="1425" dirty="0" err="1"/>
              <a:t>RoE</a:t>
            </a:r>
            <a:r>
              <a:rPr lang="en-US" sz="1425" dirty="0"/>
              <a:t>) will be designed within the EOSC governance that </a:t>
            </a:r>
            <a:r>
              <a:rPr lang="en-US" sz="1425" dirty="0">
                <a:solidFill>
                  <a:srgbClr val="FF0000"/>
                </a:solidFill>
              </a:rPr>
              <a:t>apply to providers of services</a:t>
            </a:r>
            <a:r>
              <a:rPr lang="en-US" sz="1425" dirty="0"/>
              <a:t>. These </a:t>
            </a:r>
            <a:r>
              <a:rPr lang="en-US" sz="1425" dirty="0" err="1"/>
              <a:t>RoE</a:t>
            </a:r>
            <a:r>
              <a:rPr lang="en-US" sz="1425" dirty="0"/>
              <a:t> make sure that for every service in the EOSC Portfolio at least: conditions for access to the service are clear and transparent; the provider of the service is clear and well-described, including formal contact information; functional specifications of the service are described according to standards, including available user- and expert support; the service level is defined and described according to standards; descriptions are available in English.</a:t>
            </a:r>
          </a:p>
          <a:p>
            <a:pPr lvl="1"/>
            <a:r>
              <a:rPr lang="en-US" sz="1425" dirty="0"/>
              <a:t>(D3.1.) </a:t>
            </a:r>
            <a:r>
              <a:rPr lang="en-US" sz="1425" b="1" dirty="0"/>
              <a:t>Principles of Engagement (</a:t>
            </a:r>
            <a:r>
              <a:rPr lang="en-US" sz="1425" b="1" dirty="0" err="1">
                <a:solidFill>
                  <a:srgbClr val="FF0000"/>
                </a:solidFill>
              </a:rPr>
              <a:t>RoE</a:t>
            </a:r>
            <a:r>
              <a:rPr lang="en-US" sz="1425" b="1" dirty="0">
                <a:solidFill>
                  <a:srgbClr val="FF0000"/>
                </a:solidFill>
              </a:rPr>
              <a:t> or </a:t>
            </a:r>
            <a:r>
              <a:rPr lang="en-US" sz="1425" b="1" dirty="0" err="1">
                <a:solidFill>
                  <a:srgbClr val="FF0000"/>
                </a:solidFill>
              </a:rPr>
              <a:t>PoE</a:t>
            </a:r>
            <a:r>
              <a:rPr lang="en-US" sz="1425" b="1" dirty="0"/>
              <a:t>)</a:t>
            </a:r>
            <a:r>
              <a:rPr lang="en-US" sz="1425" b="1" baseline="30000" dirty="0"/>
              <a:t> </a:t>
            </a:r>
            <a:r>
              <a:rPr lang="en-US" sz="1425" dirty="0"/>
              <a:t>constitute a series of core principles in relation to the services and data provided through EOSC and which are </a:t>
            </a:r>
            <a:r>
              <a:rPr lang="en-US" sz="1425" dirty="0">
                <a:solidFill>
                  <a:srgbClr val="FF0000"/>
                </a:solidFill>
              </a:rPr>
              <a:t>binding for EOSC users and service providers</a:t>
            </a:r>
            <a:r>
              <a:rPr lang="en-US" sz="1425" dirty="0"/>
              <a:t>. EOSC policies provide a broader framework within which the </a:t>
            </a:r>
            <a:r>
              <a:rPr lang="en-US" sz="1425" dirty="0" err="1"/>
              <a:t>PoE</a:t>
            </a:r>
            <a:r>
              <a:rPr lang="en-US" sz="1425" dirty="0"/>
              <a:t> operate, while </a:t>
            </a:r>
            <a:r>
              <a:rPr lang="en-US" sz="1425" dirty="0" err="1"/>
              <a:t>PoE</a:t>
            </a:r>
            <a:r>
              <a:rPr lang="en-US" sz="1425" dirty="0"/>
              <a:t> provide specific guidelines that can then be translated into specific institutional policies.</a:t>
            </a:r>
          </a:p>
        </p:txBody>
      </p:sp>
    </p:spTree>
    <p:extLst>
      <p:ext uri="{BB962C8B-B14F-4D97-AF65-F5344CB8AC3E}">
        <p14:creationId xmlns:p14="http://schemas.microsoft.com/office/powerpoint/2010/main" val="147266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31917"/>
            <a:ext cx="7886700" cy="751574"/>
          </a:xfrm>
        </p:spPr>
        <p:txBody>
          <a:bodyPr>
            <a:noAutofit/>
          </a:bodyPr>
          <a:lstStyle/>
          <a:p>
            <a:r>
              <a:rPr lang="en-US" sz="3200" dirty="0" smtClean="0"/>
              <a:t>Different terms referring to the same thing #2</a:t>
            </a:r>
            <a:br>
              <a:rPr lang="en-US" sz="32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Example: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36322"/>
            <a:ext cx="7886700" cy="2698378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D5.1.) </a:t>
            </a:r>
            <a:r>
              <a:rPr lang="en-US" b="1" i="1" dirty="0"/>
              <a:t>EOSC </a:t>
            </a:r>
            <a:r>
              <a:rPr lang="en-US" b="1" i="1" dirty="0">
                <a:solidFill>
                  <a:srgbClr val="FF0000"/>
                </a:solidFill>
              </a:rPr>
              <a:t>System </a:t>
            </a:r>
            <a:r>
              <a:rPr lang="en-US" b="1" i="1" dirty="0" smtClean="0"/>
              <a:t>Manager</a:t>
            </a:r>
            <a:r>
              <a:rPr lang="en-GB" dirty="0"/>
              <a:t>:</a:t>
            </a:r>
            <a:r>
              <a:rPr lang="en-GB" dirty="0" smtClean="0"/>
              <a:t> </a:t>
            </a:r>
            <a:r>
              <a:rPr lang="en-GB" dirty="0"/>
              <a:t>This is a comprehensive umbrella role for all the actors that manage and operate EOSC and its services</a:t>
            </a:r>
            <a:r>
              <a:rPr lang="en-GB" dirty="0" smtClean="0"/>
              <a:t>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D.5.2.) </a:t>
            </a:r>
            <a:r>
              <a:rPr lang="en-US" b="1" dirty="0"/>
              <a:t>EOSC Manager:</a:t>
            </a:r>
            <a:r>
              <a:rPr lang="en-US" dirty="0"/>
              <a:t> a wide comprehensive umbrella role for all the actors that manage and operate EOSC and its </a:t>
            </a:r>
            <a:r>
              <a:rPr lang="en-US" dirty="0" smtClean="0"/>
              <a:t>services. </a:t>
            </a:r>
            <a:r>
              <a:rPr lang="en-US" dirty="0"/>
              <a:t>They will use services to efficiently and effectively perform their Service Catalogue and Service Portfolio Management tasks using the EOSC Service Management </a:t>
            </a:r>
            <a:r>
              <a:rPr lang="en-US" dirty="0" smtClean="0"/>
              <a:t>System’s </a:t>
            </a:r>
            <a:r>
              <a:rPr lang="en-US" dirty="0"/>
              <a:t>services. </a:t>
            </a:r>
          </a:p>
        </p:txBody>
      </p:sp>
    </p:spTree>
    <p:extLst>
      <p:ext uri="{BB962C8B-B14F-4D97-AF65-F5344CB8AC3E}">
        <p14:creationId xmlns:p14="http://schemas.microsoft.com/office/powerpoint/2010/main" val="125562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48789"/>
            <a:ext cx="7886700" cy="83470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Concepts/terms not defined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200" dirty="0" smtClean="0"/>
              <a:t>Some examples: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pPr lvl="1"/>
            <a:r>
              <a:rPr lang="en-US" sz="2000" dirty="0"/>
              <a:t>(</a:t>
            </a:r>
            <a:r>
              <a:rPr lang="en-US" sz="2000" dirty="0" smtClean="0"/>
              <a:t>D5.2</a:t>
            </a:r>
            <a:r>
              <a:rPr lang="en-US" sz="2000" dirty="0"/>
              <a:t>.) </a:t>
            </a:r>
            <a:r>
              <a:rPr lang="en-US" sz="2000" b="1" dirty="0"/>
              <a:t>EOSC Certification:</a:t>
            </a:r>
            <a:r>
              <a:rPr lang="en-US" sz="2000" dirty="0"/>
              <a:t> not </a:t>
            </a:r>
            <a:r>
              <a:rPr lang="en-US" sz="2000" dirty="0" smtClean="0"/>
              <a:t>defined</a:t>
            </a:r>
          </a:p>
          <a:p>
            <a:pPr lvl="1"/>
            <a:r>
              <a:rPr lang="en-US" sz="2000" dirty="0"/>
              <a:t>(</a:t>
            </a:r>
            <a:r>
              <a:rPr lang="en-US" sz="2000" dirty="0" smtClean="0"/>
              <a:t>D5.2</a:t>
            </a:r>
            <a:r>
              <a:rPr lang="en-US" sz="2000" dirty="0"/>
              <a:t>.) </a:t>
            </a:r>
            <a:r>
              <a:rPr lang="en-US" sz="2000" b="1" dirty="0"/>
              <a:t>EOSC Stakeholder:</a:t>
            </a:r>
            <a:r>
              <a:rPr lang="en-US" sz="2000" dirty="0"/>
              <a:t> not </a:t>
            </a:r>
            <a:r>
              <a:rPr lang="en-US" sz="2000" dirty="0" smtClean="0"/>
              <a:t>defined</a:t>
            </a:r>
            <a:endParaRPr lang="en-U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065831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pilot" id="{6FAB5C9C-744A-CC4A-A4B2-951E4E28AD6B}" vid="{3F5EF979-A53A-FF46-9284-E03CE12232E6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pilot" id="{6FAB5C9C-744A-CC4A-A4B2-951E4E28AD6B}" vid="{BD1CF9EF-C470-9F44-8E3D-4E3A9D8657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EOSCpilot</Template>
  <TotalTime>244</TotalTime>
  <Words>958</Words>
  <Application>Microsoft Macintosh PowerPoint</Application>
  <PresentationFormat>On-screen Show (4:3)</PresentationFormat>
  <Paragraphs>84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Mangal</vt:lpstr>
      <vt:lpstr>Tema di Office</vt:lpstr>
      <vt:lpstr>Personalizza struttura</vt:lpstr>
      <vt:lpstr>PowerPoint Presentation</vt:lpstr>
      <vt:lpstr>PowerPoint Presentation</vt:lpstr>
      <vt:lpstr>Preliminary analysis of the EOSC concept definitions</vt:lpstr>
      <vt:lpstr>The 4 main findings</vt:lpstr>
      <vt:lpstr> Mostly no contradictory terms in use… yet  Some examples:</vt:lpstr>
      <vt:lpstr>Same concepts, differing definitions  Some examples:</vt:lpstr>
      <vt:lpstr>Different terms referring to the same thing  Example:</vt:lpstr>
      <vt:lpstr>Different terms referring to the same thing #2  Example:</vt:lpstr>
      <vt:lpstr>Concepts/terms not defined  Some examples:</vt:lpstr>
      <vt:lpstr>Next steps?</vt:lpstr>
      <vt:lpstr>Jesse Oikarinen (CSC) jesse.oikarinen@csc.fi  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19</cp:revision>
  <dcterms:created xsi:type="dcterms:W3CDTF">2018-03-06T14:16:07Z</dcterms:created>
  <dcterms:modified xsi:type="dcterms:W3CDTF">2018-03-09T07:39:49Z</dcterms:modified>
</cp:coreProperties>
</file>