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 id="2147483674" r:id="rId2"/>
  </p:sldMasterIdLst>
  <p:notesMasterIdLst>
    <p:notesMasterId r:id="rId11"/>
  </p:notesMasterIdLst>
  <p:sldIdLst>
    <p:sldId id="270" r:id="rId3"/>
    <p:sldId id="273" r:id="rId4"/>
    <p:sldId id="265" r:id="rId5"/>
    <p:sldId id="266" r:id="rId6"/>
    <p:sldId id="268" r:id="rId7"/>
    <p:sldId id="267" r:id="rId8"/>
    <p:sldId id="269" r:id="rId9"/>
    <p:sldId id="271" r:id="rId10"/>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864" autoAdjust="0"/>
    <p:restoredTop sz="74854"/>
  </p:normalViewPr>
  <p:slideViewPr>
    <p:cSldViewPr snapToGrid="0" snapToObjects="1">
      <p:cViewPr varScale="1">
        <p:scale>
          <a:sx n="134" d="100"/>
          <a:sy n="134" d="100"/>
        </p:scale>
        <p:origin x="4632" y="192"/>
      </p:cViewPr>
      <p:guideLst>
        <p:guide orient="horz" pos="2160"/>
        <p:guide pos="2880"/>
      </p:guideLst>
    </p:cSldViewPr>
  </p:slideViewPr>
  <p:outlineViewPr>
    <p:cViewPr>
      <p:scale>
        <a:sx n="33" d="100"/>
        <a:sy n="33" d="100"/>
      </p:scale>
      <p:origin x="0" y="0"/>
    </p:cViewPr>
  </p:outlineViewPr>
  <p:notesTextViewPr>
    <p:cViewPr>
      <p:scale>
        <a:sx n="1" d="1"/>
        <a:sy n="1" d="1"/>
      </p:scale>
      <p:origin x="0" y="-8"/>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A081FF-F69F-419C-A695-2D2842B6166D}" type="datetimeFigureOut">
              <a:rPr lang="en-GB" smtClean="0"/>
              <a:t>07/09/2017</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7E6F91-60CB-48B8-906B-B15C71CEDA91}" type="slidenum">
              <a:rPr lang="en-GB" smtClean="0"/>
              <a:t>‹#›</a:t>
            </a:fld>
            <a:endParaRPr lang="en-GB"/>
          </a:p>
        </p:txBody>
      </p:sp>
    </p:spTree>
    <p:extLst>
      <p:ext uri="{BB962C8B-B14F-4D97-AF65-F5344CB8AC3E}">
        <p14:creationId xmlns:p14="http://schemas.microsoft.com/office/powerpoint/2010/main" val="2662730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Photon Neutron Data Science Demonstrator will leverage on the photon-neutron community to improve computing facilities by creating a virtual platform for all users.</a:t>
            </a:r>
          </a:p>
          <a:p>
            <a:endParaRPr lang="en-US" dirty="0" smtClean="0"/>
          </a:p>
          <a:p>
            <a:r>
              <a:rPr lang="en-US" dirty="0" smtClean="0"/>
              <a:t>The Photon-Neutron science demo is based on the concept that:</a:t>
            </a:r>
          </a:p>
          <a:p>
            <a:r>
              <a:rPr lang="en-US" dirty="0" smtClean="0"/>
              <a:t>*</a:t>
            </a:r>
            <a:r>
              <a:rPr lang="en-US" baseline="0" dirty="0" smtClean="0"/>
              <a:t> </a:t>
            </a:r>
            <a:r>
              <a:rPr lang="en-US" dirty="0" smtClean="0"/>
              <a:t>Data sets become too large to take home;</a:t>
            </a:r>
          </a:p>
          <a:p>
            <a:r>
              <a:rPr lang="en-US" dirty="0" smtClean="0"/>
              <a:t>* The EOSC forms a platform for analysis and data storage</a:t>
            </a:r>
          </a:p>
          <a:p>
            <a:r>
              <a:rPr lang="en-US" dirty="0" smtClean="0"/>
              <a:t>* The EOSC allows for easy data sharing</a:t>
            </a:r>
          </a:p>
          <a:p>
            <a:r>
              <a:rPr lang="en-US" dirty="0" smtClean="0"/>
              <a:t>* Data rates require dedicated central IT infrastructure, way beyond previous requirements;</a:t>
            </a:r>
          </a:p>
          <a:p>
            <a:r>
              <a:rPr lang="en-US" dirty="0" smtClean="0"/>
              <a:t>* A wide variety of scientific users means significant number of data formats and analysis software.</a:t>
            </a:r>
          </a:p>
          <a:p>
            <a:endParaRPr lang="en-US" dirty="0" smtClean="0"/>
          </a:p>
          <a:p>
            <a:r>
              <a:rPr lang="en-US" dirty="0" smtClean="0"/>
              <a:t>OBJECTIVES:</a:t>
            </a:r>
          </a:p>
          <a:p>
            <a:r>
              <a:rPr lang="en-US" dirty="0" smtClean="0"/>
              <a:t>Exploiting a community of more than 35,000 unique users (in 2011), the science demo aims to enable cloud based storage and compute solutions, harmonize the privacy issues, foster standardized data formats and allow transparent and secure remote access to all data.</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Facilitating a combined approach to neutron and photon data will enable 'new science'/new ways of analyzing and interpreting data across different methods.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Lowering the barrier to adoption and opening the data access will allow a broader scientific</a:t>
            </a:r>
            <a:r>
              <a:rPr lang="en-US" baseline="0" dirty="0" smtClean="0"/>
              <a:t> community to leverage the existing data.</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 this presentation I will share the experience we have gained from the work on the science demonstrator and why it is important to simply just get started on </a:t>
            </a:r>
            <a:r>
              <a:rPr lang="en-US" baseline="0" smtClean="0"/>
              <a:t>using the many services out there.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C7E6F91-60CB-48B8-906B-B15C71CEDA91}" type="slidenum">
              <a:rPr lang="en-GB" smtClean="0"/>
              <a:t>1</a:t>
            </a:fld>
            <a:endParaRPr lang="en-GB"/>
          </a:p>
        </p:txBody>
      </p:sp>
    </p:spTree>
    <p:extLst>
      <p:ext uri="{BB962C8B-B14F-4D97-AF65-F5344CB8AC3E}">
        <p14:creationId xmlns:p14="http://schemas.microsoft.com/office/powerpoint/2010/main" val="430172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a:t>
            </a:r>
            <a:r>
              <a:rPr lang="en-US" baseline="0" dirty="0" smtClean="0"/>
              <a:t> first:</a:t>
            </a:r>
          </a:p>
          <a:p>
            <a:r>
              <a:rPr lang="en-US" baseline="0" dirty="0" smtClean="0"/>
              <a:t>How do we use Photo and Neutrons?</a:t>
            </a:r>
            <a:endParaRPr lang="en-US" dirty="0" smtClean="0"/>
          </a:p>
          <a:p>
            <a:r>
              <a:rPr lang="en-US" dirty="0" smtClean="0"/>
              <a:t>In our everyday life we are used to look at our surroundings</a:t>
            </a:r>
            <a:r>
              <a:rPr lang="en-US" baseline="0" dirty="0" smtClean="0"/>
              <a:t> in the visible spectrum of light.</a:t>
            </a:r>
          </a:p>
          <a:p>
            <a:endParaRPr lang="en-US" baseline="0" dirty="0" smtClean="0"/>
          </a:p>
          <a:p>
            <a:r>
              <a:rPr lang="en-US" baseline="0" dirty="0" smtClean="0"/>
              <a:t>We can crank up the frequency to get x-ray light, which will allow us to look right through stuff, superman style.</a:t>
            </a:r>
          </a:p>
          <a:p>
            <a:r>
              <a:rPr lang="en-US" baseline="0" dirty="0" smtClean="0"/>
              <a:t>Using X-rays you can see heavy materials: metals, bone etc. but light elements and soft tissue becomes invisible.</a:t>
            </a:r>
          </a:p>
          <a:p>
            <a:endParaRPr lang="en-US" dirty="0" smtClean="0"/>
          </a:p>
          <a:p>
            <a:r>
              <a:rPr lang="en-US" dirty="0" smtClean="0"/>
              <a:t>Neutrons are different. They</a:t>
            </a:r>
            <a:r>
              <a:rPr lang="en-US" baseline="0" dirty="0" smtClean="0"/>
              <a:t> look through heavy element, such as metals, but allow us to see light elements such as biological material.</a:t>
            </a:r>
          </a:p>
          <a:p>
            <a:r>
              <a:rPr lang="en-US" baseline="0" dirty="0" smtClean="0"/>
              <a:t>In this case the holy content inside the Buddha sculpture</a:t>
            </a:r>
            <a:endParaRPr lang="en-US" dirty="0" smtClean="0"/>
          </a:p>
          <a:p>
            <a:endParaRPr lang="en-US" dirty="0" smtClean="0"/>
          </a:p>
          <a:p>
            <a:r>
              <a:rPr lang="en-US" i="1" dirty="0" smtClean="0"/>
              <a:t>Images courtesy of the Paul </a:t>
            </a:r>
            <a:r>
              <a:rPr lang="en-US" i="1" dirty="0" err="1" smtClean="0"/>
              <a:t>Scherrer</a:t>
            </a:r>
            <a:r>
              <a:rPr lang="en-US" i="1" dirty="0" smtClean="0"/>
              <a:t> </a:t>
            </a:r>
            <a:r>
              <a:rPr lang="en-US" i="1" dirty="0" err="1" smtClean="0"/>
              <a:t>Institut</a:t>
            </a:r>
            <a:endParaRPr lang="en-US" i="1" dirty="0" smtClean="0"/>
          </a:p>
          <a:p>
            <a:r>
              <a:rPr lang="en-US" i="1" dirty="0" smtClean="0"/>
              <a:t>https://</a:t>
            </a:r>
            <a:r>
              <a:rPr lang="en-US" i="1" dirty="0" err="1" smtClean="0"/>
              <a:t>www.psi.ch</a:t>
            </a:r>
            <a:r>
              <a:rPr lang="en-US" i="1" dirty="0" smtClean="0"/>
              <a:t>/</a:t>
            </a:r>
            <a:r>
              <a:rPr lang="en-US" i="1" dirty="0" err="1" smtClean="0"/>
              <a:t>niag</a:t>
            </a:r>
            <a:r>
              <a:rPr lang="en-US" i="1" dirty="0" smtClean="0"/>
              <a:t>/cultural-heritage</a:t>
            </a:r>
          </a:p>
          <a:p>
            <a:endParaRPr lang="en-US" i="1" dirty="0" smtClean="0"/>
          </a:p>
          <a:p>
            <a:endParaRPr lang="en-US" i="1" dirty="0"/>
          </a:p>
        </p:txBody>
      </p:sp>
      <p:sp>
        <p:nvSpPr>
          <p:cNvPr id="4" name="Slide Number Placeholder 3"/>
          <p:cNvSpPr>
            <a:spLocks noGrp="1"/>
          </p:cNvSpPr>
          <p:nvPr>
            <p:ph type="sldNum" sz="quarter" idx="10"/>
          </p:nvPr>
        </p:nvSpPr>
        <p:spPr/>
        <p:txBody>
          <a:bodyPr/>
          <a:lstStyle/>
          <a:p>
            <a:fld id="{161A53A7-64CD-4D0E-AAE8-1AC9C79D7085}" type="slidenum">
              <a:rPr lang="sv-SE" smtClean="0"/>
              <a:t>2</a:t>
            </a:fld>
            <a:endParaRPr lang="sv-SE"/>
          </a:p>
        </p:txBody>
      </p:sp>
    </p:spTree>
    <p:extLst>
      <p:ext uri="{BB962C8B-B14F-4D97-AF65-F5344CB8AC3E}">
        <p14:creationId xmlns:p14="http://schemas.microsoft.com/office/powerpoint/2010/main" val="2131087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starting out</a:t>
            </a:r>
            <a:r>
              <a:rPr lang="en-US" baseline="0" dirty="0" smtClean="0"/>
              <a:t> we hade some ideas on what technologies to use. In order to try them out we took a specific workload (see diagram) and started on realizing it.</a:t>
            </a:r>
          </a:p>
          <a:p>
            <a:r>
              <a:rPr lang="en-US" baseline="0" dirty="0" smtClean="0"/>
              <a:t>While some of the intermediate steps, like deploying on a local cloud was rather easily obtained, we quickly we found ourselves working to handle technical details stopping progress, </a:t>
            </a:r>
            <a:r>
              <a:rPr lang="en-US" baseline="0" dirty="0" err="1" smtClean="0"/>
              <a:t>eg</a:t>
            </a:r>
            <a:r>
              <a:rPr lang="en-US" baseline="0" dirty="0" smtClean="0"/>
              <a:t>. Issues with using </a:t>
            </a:r>
            <a:r>
              <a:rPr lang="en-US" baseline="0" dirty="0" err="1" smtClean="0"/>
              <a:t>dCache</a:t>
            </a:r>
            <a:r>
              <a:rPr lang="en-US" baseline="0" dirty="0" smtClean="0"/>
              <a:t> as a backend for </a:t>
            </a:r>
            <a:r>
              <a:rPr lang="en-US" baseline="0" dirty="0" err="1" smtClean="0"/>
              <a:t>OneData</a:t>
            </a:r>
            <a:r>
              <a:rPr lang="en-US" baseline="0" dirty="0" smtClean="0"/>
              <a:t>.</a:t>
            </a:r>
          </a:p>
          <a:p>
            <a:endParaRPr lang="en-US" baseline="0" dirty="0" smtClean="0"/>
          </a:p>
          <a:p>
            <a:r>
              <a:rPr lang="en-US" baseline="0" dirty="0" smtClean="0"/>
              <a:t>I believe this is a very important part of the science demonstrators: to identify barriers to adoption of various services</a:t>
            </a:r>
            <a:r>
              <a:rPr lang="en-US" baseline="0" dirty="0" smtClean="0"/>
              <a:t>.</a:t>
            </a:r>
          </a:p>
          <a:p>
            <a:r>
              <a:rPr lang="en-US" baseline="0" dirty="0" smtClean="0"/>
              <a:t>Along </a:t>
            </a:r>
            <a:r>
              <a:rPr lang="en-US" baseline="0" dirty="0" smtClean="0"/>
              <a:t>the way we also changed what technologies to rely on, in order to get more progress.</a:t>
            </a:r>
          </a:p>
          <a:p>
            <a:endParaRPr lang="en-US" baseline="0" dirty="0" smtClean="0"/>
          </a:p>
          <a:p>
            <a:r>
              <a:rPr lang="en-US" baseline="0" dirty="0" smtClean="0"/>
              <a:t>This is a key lesson learned:</a:t>
            </a:r>
          </a:p>
          <a:p>
            <a:pPr marL="171450" indent="-171450">
              <a:buFont typeface="Arial" charset="0"/>
              <a:buChar char="•"/>
            </a:pPr>
            <a:r>
              <a:rPr lang="en-US" baseline="0" dirty="0" smtClean="0"/>
              <a:t>Get your feet wet! </a:t>
            </a:r>
          </a:p>
          <a:p>
            <a:r>
              <a:rPr lang="en-US" baseline="0" dirty="0" smtClean="0"/>
              <a:t>In the current situation, where a lot of solutions exist, but few of them are canonical with broad adoptions don</a:t>
            </a:r>
            <a:r>
              <a:rPr lang="uk-UA" baseline="0" dirty="0" smtClean="0"/>
              <a:t>’</a:t>
            </a:r>
            <a:r>
              <a:rPr lang="en-US" baseline="0" dirty="0" smtClean="0"/>
              <a:t>t over </a:t>
            </a:r>
            <a:r>
              <a:rPr lang="en-US" baseline="0" dirty="0" err="1" smtClean="0"/>
              <a:t>analyse</a:t>
            </a:r>
            <a:r>
              <a:rPr lang="en-US" baseline="0" dirty="0" smtClean="0"/>
              <a:t> possible solutions.</a:t>
            </a:r>
          </a:p>
          <a:p>
            <a:r>
              <a:rPr lang="en-US" baseline="0" dirty="0" smtClean="0"/>
              <a:t>Get started, apply a solution, see if it works out of the box, if not, try to fix it in a </a:t>
            </a:r>
            <a:r>
              <a:rPr lang="en-US" baseline="0" dirty="0" err="1" smtClean="0"/>
              <a:t>timeboxed</a:t>
            </a:r>
            <a:r>
              <a:rPr lang="en-US" baseline="0" dirty="0" smtClean="0"/>
              <a:t> manner, and if not working move onto another possible solutions.</a:t>
            </a:r>
          </a:p>
          <a:p>
            <a:endParaRPr lang="en-US" baseline="0" dirty="0" smtClean="0"/>
          </a:p>
          <a:p>
            <a:r>
              <a:rPr lang="en-US" baseline="0" dirty="0" smtClean="0"/>
              <a:t>On </a:t>
            </a:r>
            <a:r>
              <a:rPr lang="en-US" baseline="0" dirty="0" smtClean="0"/>
              <a:t>the next slide is an overview of how </a:t>
            </a:r>
            <a:r>
              <a:rPr lang="en-US" baseline="0" dirty="0" smtClean="0"/>
              <a:t>we see things </a:t>
            </a:r>
            <a:r>
              <a:rPr lang="en-US" baseline="0" dirty="0" smtClean="0"/>
              <a:t>today</a:t>
            </a:r>
          </a:p>
        </p:txBody>
      </p:sp>
      <p:sp>
        <p:nvSpPr>
          <p:cNvPr id="4" name="Slide Number Placeholder 3"/>
          <p:cNvSpPr>
            <a:spLocks noGrp="1"/>
          </p:cNvSpPr>
          <p:nvPr>
            <p:ph type="sldNum" sz="quarter" idx="10"/>
          </p:nvPr>
        </p:nvSpPr>
        <p:spPr/>
        <p:txBody>
          <a:bodyPr/>
          <a:lstStyle/>
          <a:p>
            <a:fld id="{CC7E6F91-60CB-48B8-906B-B15C71CEDA91}" type="slidenum">
              <a:rPr lang="en-GB" smtClean="0"/>
              <a:t>3</a:t>
            </a:fld>
            <a:endParaRPr lang="en-GB"/>
          </a:p>
        </p:txBody>
      </p:sp>
    </p:spTree>
    <p:extLst>
      <p:ext uri="{BB962C8B-B14F-4D97-AF65-F5344CB8AC3E}">
        <p14:creationId xmlns:p14="http://schemas.microsoft.com/office/powerpoint/2010/main" val="442587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current focus is to demonstrate</a:t>
            </a:r>
            <a:r>
              <a:rPr lang="en-US" baseline="0" dirty="0" smtClean="0"/>
              <a:t> the use of cloud services for a specific demanding analysis application (</a:t>
            </a:r>
            <a:r>
              <a:rPr lang="en-US" baseline="0" dirty="0" err="1" smtClean="0"/>
              <a:t>CrystFEL</a:t>
            </a:r>
            <a:r>
              <a:rPr lang="en-US" baseline="0" dirty="0" smtClean="0"/>
              <a:t>)</a:t>
            </a:r>
          </a:p>
          <a:p>
            <a:endParaRPr lang="en-US" baseline="0" dirty="0" smtClean="0"/>
          </a:p>
          <a:p>
            <a:r>
              <a:rPr lang="en-US" baseline="0" dirty="0" smtClean="0"/>
              <a:t>The raw data for this application (1—100TB) is so large they cannot easily be moved around. On the other hand, the first few steps are embarrassing parallel, allowing for WAN distributed </a:t>
            </a:r>
            <a:r>
              <a:rPr lang="en-US" baseline="0" dirty="0" smtClean="0"/>
              <a:t>processing.</a:t>
            </a:r>
            <a:endParaRPr lang="en-US" baseline="0" dirty="0" smtClean="0"/>
          </a:p>
          <a:p>
            <a:endParaRPr lang="en-US" baseline="0" dirty="0" smtClean="0"/>
          </a:p>
          <a:p>
            <a:r>
              <a:rPr lang="en-US" baseline="0" dirty="0" smtClean="0"/>
              <a:t>We are looking at multiple ways to deploy including containers (Docker and Singularity) and more traditional virtual machines</a:t>
            </a:r>
          </a:p>
          <a:p>
            <a:endParaRPr lang="en-US" baseline="0" dirty="0" smtClean="0"/>
          </a:p>
          <a:p>
            <a:r>
              <a:rPr lang="en-US" baseline="0" dirty="0" smtClean="0"/>
              <a:t>Also to distribute the data we are looking into various solution, including the trusted curl, </a:t>
            </a:r>
            <a:r>
              <a:rPr lang="en-US" baseline="0" dirty="0" smtClean="0"/>
              <a:t>the more </a:t>
            </a:r>
            <a:r>
              <a:rPr lang="en-US" baseline="0" dirty="0" smtClean="0"/>
              <a:t>generic </a:t>
            </a:r>
            <a:r>
              <a:rPr lang="en-US" baseline="0" dirty="0" err="1" smtClean="0"/>
              <a:t>OneData</a:t>
            </a:r>
            <a:r>
              <a:rPr lang="en-US" baseline="0" dirty="0" smtClean="0"/>
              <a:t> and the </a:t>
            </a:r>
            <a:r>
              <a:rPr lang="en-US" baseline="0" dirty="0" err="1" smtClean="0"/>
              <a:t>dataformat</a:t>
            </a:r>
            <a:r>
              <a:rPr lang="en-US" baseline="0" dirty="0" smtClean="0"/>
              <a:t> specific HDF5 specialized H5serv</a:t>
            </a:r>
          </a:p>
          <a:p>
            <a:endParaRPr lang="en-US" baseline="0" dirty="0" smtClean="0"/>
          </a:p>
          <a:p>
            <a:r>
              <a:rPr lang="en-US" baseline="0" dirty="0" smtClean="0"/>
              <a:t>The final results </a:t>
            </a:r>
            <a:r>
              <a:rPr lang="en-US" baseline="0" dirty="0" smtClean="0"/>
              <a:t>can be </a:t>
            </a:r>
            <a:r>
              <a:rPr lang="en-US" baseline="0" dirty="0" smtClean="0"/>
              <a:t>published on the open CXIDB </a:t>
            </a:r>
            <a:r>
              <a:rPr lang="en-US" sz="1200" b="0" i="0" kern="1200" dirty="0" smtClean="0">
                <a:solidFill>
                  <a:schemeClr val="tx1"/>
                </a:solidFill>
                <a:effectLst/>
                <a:latin typeface="+mn-lt"/>
                <a:ea typeface="+mn-ea"/>
                <a:cs typeface="+mn-cs"/>
              </a:rPr>
              <a:t>Coherent X-ray Imaging Data Bank. </a:t>
            </a:r>
          </a:p>
          <a:p>
            <a:endParaRPr lang="en-US" sz="1200" b="0"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In a related setup, the European Cluster of Advanced Laser Light Sources (EUCALL) is handling a complete simulation pipeline and plan to publish results on </a:t>
            </a:r>
            <a:r>
              <a:rPr lang="en-US" sz="1200" b="0" i="0" kern="1200" baseline="0" dirty="0" err="1" smtClean="0">
                <a:solidFill>
                  <a:schemeClr val="tx1"/>
                </a:solidFill>
                <a:effectLst/>
                <a:latin typeface="+mn-lt"/>
                <a:ea typeface="+mn-ea"/>
                <a:cs typeface="+mn-cs"/>
              </a:rPr>
              <a:t>Zenodo</a:t>
            </a:r>
            <a:r>
              <a:rPr lang="en-US" sz="1200" b="0" i="0" kern="1200" baseline="0" dirty="0" smtClean="0">
                <a:solidFill>
                  <a:schemeClr val="tx1"/>
                </a:solidFill>
                <a:effectLst/>
                <a:latin typeface="+mn-lt"/>
                <a:ea typeface="+mn-ea"/>
                <a:cs typeface="+mn-cs"/>
              </a:rPr>
              <a:t>. </a:t>
            </a:r>
            <a:endParaRPr lang="en-US" sz="1200" b="0" i="0" kern="1200" baseline="0" dirty="0" smtClean="0">
              <a:solidFill>
                <a:schemeClr val="tx1"/>
              </a:solidFill>
              <a:effectLst/>
              <a:latin typeface="+mn-lt"/>
              <a:ea typeface="+mn-ea"/>
              <a:cs typeface="+mn-cs"/>
            </a:endParaRPr>
          </a:p>
          <a:p>
            <a:endParaRPr lang="en-US" baseline="0" dirty="0" smtClean="0"/>
          </a:p>
          <a:p>
            <a:r>
              <a:rPr lang="en-US" baseline="0" dirty="0" smtClean="0"/>
              <a:t>As could be expected in order to take advantage of the embarrassingly parallel nature of the problem, the data needs to be organized in a way, that allow for efficient parceling out of data. More on this topic on the next slide.</a:t>
            </a:r>
          </a:p>
          <a:p>
            <a:endParaRPr lang="en-US" baseline="0" dirty="0" smtClean="0"/>
          </a:p>
          <a:p>
            <a:endParaRPr lang="en-US" baseline="0" dirty="0" smtClean="0"/>
          </a:p>
          <a:p>
            <a:endParaRPr lang="en-US" baseline="0" dirty="0" smtClean="0"/>
          </a:p>
          <a:p>
            <a:r>
              <a:rPr lang="en-US" baseline="0" dirty="0" smtClean="0"/>
              <a:t>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C7E6F91-60CB-48B8-906B-B15C71CEDA91}" type="slidenum">
              <a:rPr lang="en-GB" smtClean="0"/>
              <a:t>4</a:t>
            </a:fld>
            <a:endParaRPr lang="en-GB"/>
          </a:p>
        </p:txBody>
      </p:sp>
    </p:spTree>
    <p:extLst>
      <p:ext uri="{BB962C8B-B14F-4D97-AF65-F5344CB8AC3E}">
        <p14:creationId xmlns:p14="http://schemas.microsoft.com/office/powerpoint/2010/main" val="1489105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application</a:t>
            </a:r>
            <a:r>
              <a:rPr lang="en-US" baseline="0" dirty="0" smtClean="0"/>
              <a:t> doing the analysis (</a:t>
            </a:r>
            <a:r>
              <a:rPr lang="en-US" baseline="0" dirty="0" err="1" smtClean="0"/>
              <a:t>CrystFEL</a:t>
            </a:r>
            <a:r>
              <a:rPr lang="en-US" baseline="0" dirty="0" smtClean="0"/>
              <a:t>) is supporting so-called </a:t>
            </a:r>
            <a:r>
              <a:rPr lang="en-US" baseline="0" dirty="0" err="1" smtClean="0"/>
              <a:t>multievent</a:t>
            </a:r>
            <a:r>
              <a:rPr lang="en-US" baseline="0" dirty="0" smtClean="0"/>
              <a:t> HDF5 processing, where more than one run is stored in the same data structure. </a:t>
            </a:r>
          </a:p>
          <a:p>
            <a:r>
              <a:rPr lang="en-US" baseline="0" dirty="0" smtClean="0"/>
              <a:t>The internals of the data </a:t>
            </a:r>
            <a:r>
              <a:rPr lang="en-US" baseline="0" dirty="0" err="1" smtClean="0"/>
              <a:t>hierachy</a:t>
            </a:r>
            <a:r>
              <a:rPr lang="en-US" baseline="0" dirty="0" smtClean="0"/>
              <a:t> have multiple different possible layouts.</a:t>
            </a:r>
          </a:p>
          <a:p>
            <a:endParaRPr lang="en-US" baseline="0" dirty="0" smtClean="0"/>
          </a:p>
          <a:p>
            <a:r>
              <a:rPr lang="en-US" baseline="0" dirty="0" smtClean="0"/>
              <a:t>The important take away point here, is that details in how data are organized can be important for how to carry out the analysis in a distributed environment,  </a:t>
            </a:r>
            <a:endParaRPr lang="en-US" dirty="0"/>
          </a:p>
        </p:txBody>
      </p:sp>
      <p:sp>
        <p:nvSpPr>
          <p:cNvPr id="4" name="Slide Number Placeholder 3"/>
          <p:cNvSpPr>
            <a:spLocks noGrp="1"/>
          </p:cNvSpPr>
          <p:nvPr>
            <p:ph type="sldNum" sz="quarter" idx="10"/>
          </p:nvPr>
        </p:nvSpPr>
        <p:spPr/>
        <p:txBody>
          <a:bodyPr/>
          <a:lstStyle/>
          <a:p>
            <a:fld id="{CC7E6F91-60CB-48B8-906B-B15C71CEDA91}" type="slidenum">
              <a:rPr lang="en-GB" smtClean="0"/>
              <a:t>5</a:t>
            </a:fld>
            <a:endParaRPr lang="en-GB"/>
          </a:p>
        </p:txBody>
      </p:sp>
    </p:spTree>
    <p:extLst>
      <p:ext uri="{BB962C8B-B14F-4D97-AF65-F5344CB8AC3E}">
        <p14:creationId xmlns:p14="http://schemas.microsoft.com/office/powerpoint/2010/main" val="362672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is a brief overview of the current status.</a:t>
            </a:r>
          </a:p>
          <a:p>
            <a:r>
              <a:rPr lang="en-US" baseline="0" dirty="0" smtClean="0"/>
              <a:t>+ there is a new resource at DESY working on the deployment and a resource at ESS looking at running the analysis as an outsider.</a:t>
            </a:r>
          </a:p>
          <a:p>
            <a:r>
              <a:rPr lang="en-US" baseline="0" dirty="0" smtClean="0"/>
              <a:t>+ so far the work has made the application more robust and transferable to a number of cloud environments</a:t>
            </a:r>
          </a:p>
          <a:p>
            <a:r>
              <a:rPr lang="en-US" baseline="0" dirty="0" smtClean="0"/>
              <a:t>+ On the data access also a number of options have been explored include </a:t>
            </a:r>
            <a:r>
              <a:rPr lang="en-US" baseline="0" dirty="0" err="1" smtClean="0"/>
              <a:t>owncloud</a:t>
            </a:r>
            <a:r>
              <a:rPr lang="en-US" baseline="0" dirty="0" smtClean="0"/>
              <a:t>, </a:t>
            </a:r>
            <a:r>
              <a:rPr lang="en-US" baseline="0" dirty="0" err="1" smtClean="0"/>
              <a:t>OneData</a:t>
            </a:r>
            <a:r>
              <a:rPr lang="en-US" baseline="0" dirty="0" smtClean="0"/>
              <a:t> and continued work on </a:t>
            </a:r>
            <a:r>
              <a:rPr lang="en-US" baseline="0" dirty="0" err="1" smtClean="0"/>
              <a:t>HDFserver</a:t>
            </a:r>
            <a:endParaRPr lang="en-US" baseline="0" dirty="0" smtClean="0"/>
          </a:p>
          <a:p>
            <a:r>
              <a:rPr lang="en-US" baseline="0" dirty="0" smtClean="0"/>
              <a:t>+ The </a:t>
            </a:r>
            <a:r>
              <a:rPr lang="en-US" baseline="0" dirty="0" err="1" smtClean="0"/>
              <a:t>Zenodo</a:t>
            </a:r>
            <a:r>
              <a:rPr lang="en-US" baseline="0" dirty="0" smtClean="0"/>
              <a:t> upload benefitted from </a:t>
            </a:r>
            <a:r>
              <a:rPr lang="en-US" baseline="0" dirty="0" smtClean="0"/>
              <a:t>convenience python </a:t>
            </a:r>
            <a:r>
              <a:rPr lang="en-US" baseline="0" dirty="0" smtClean="0"/>
              <a:t>wrappers.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C7E6F91-60CB-48B8-906B-B15C71CEDA91}" type="slidenum">
              <a:rPr lang="en-GB" smtClean="0"/>
              <a:t>6</a:t>
            </a:fld>
            <a:endParaRPr lang="en-GB"/>
          </a:p>
        </p:txBody>
      </p:sp>
    </p:spTree>
    <p:extLst>
      <p:ext uri="{BB962C8B-B14F-4D97-AF65-F5344CB8AC3E}">
        <p14:creationId xmlns:p14="http://schemas.microsoft.com/office/powerpoint/2010/main" val="19992226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coming</a:t>
            </a:r>
            <a:r>
              <a:rPr lang="en-US" baseline="0" dirty="0" smtClean="0"/>
              <a:t> months work will progress on data access and and orchestration.</a:t>
            </a:r>
          </a:p>
          <a:p>
            <a:endParaRPr lang="en-US" dirty="0" smtClean="0"/>
          </a:p>
          <a:p>
            <a:r>
              <a:rPr lang="en-US" dirty="0" smtClean="0"/>
              <a:t>There will also</a:t>
            </a:r>
            <a:r>
              <a:rPr lang="en-US" baseline="0" dirty="0" smtClean="0"/>
              <a:t> be work on uptake in the broader community.</a:t>
            </a:r>
          </a:p>
          <a:p>
            <a:r>
              <a:rPr lang="en-US" baseline="0" dirty="0" smtClean="0"/>
              <a:t>+ most users of facilities don</a:t>
            </a:r>
            <a:r>
              <a:rPr lang="uk-UA" baseline="0" dirty="0" smtClean="0"/>
              <a:t>’</a:t>
            </a:r>
            <a:r>
              <a:rPr lang="en-US" baseline="0" dirty="0" smtClean="0"/>
              <a:t>t care much where the analysis is done, they just want to see their result</a:t>
            </a:r>
          </a:p>
          <a:p>
            <a:r>
              <a:rPr lang="en-US" baseline="0" dirty="0" smtClean="0"/>
              <a:t>+ but we do see a significant uptake in the use of </a:t>
            </a:r>
            <a:r>
              <a:rPr lang="en-US" baseline="0" dirty="0" err="1" smtClean="0"/>
              <a:t>containters</a:t>
            </a:r>
            <a:r>
              <a:rPr lang="en-US" baseline="0" dirty="0" smtClean="0"/>
              <a:t>.</a:t>
            </a:r>
          </a:p>
          <a:p>
            <a:r>
              <a:rPr lang="en-US" baseline="0" dirty="0" smtClean="0"/>
              <a:t>+ so barriers identified need to be addressed making container deployment as simple as </a:t>
            </a:r>
            <a:r>
              <a:rPr lang="en-US" baseline="0" dirty="0" smtClean="0"/>
              <a:t>possible for example</a:t>
            </a:r>
            <a:endParaRPr lang="en-US" baseline="0" dirty="0" smtClean="0"/>
          </a:p>
          <a:p>
            <a:r>
              <a:rPr lang="en-US" baseline="0" dirty="0" smtClean="0"/>
              <a:t>++ </a:t>
            </a:r>
            <a:r>
              <a:rPr lang="en-US" baseline="0" dirty="0" smtClean="0"/>
              <a:t>to handle the </a:t>
            </a:r>
            <a:r>
              <a:rPr lang="en-US" baseline="0" dirty="0" err="1" smtClean="0"/>
              <a:t>uid</a:t>
            </a:r>
            <a:r>
              <a:rPr lang="en-US" baseline="0" dirty="0" smtClean="0"/>
              <a:t> mapping between host an the image, a solution using local certificates was applied.</a:t>
            </a:r>
            <a:endParaRPr lang="en-US" b="1" baseline="0" dirty="0" smtClean="0"/>
          </a:p>
          <a:p>
            <a:r>
              <a:rPr lang="en-US" baseline="0" dirty="0" smtClean="0"/>
              <a:t>++ </a:t>
            </a:r>
            <a:r>
              <a:rPr lang="en-US" baseline="0" dirty="0" smtClean="0"/>
              <a:t>to make </a:t>
            </a:r>
            <a:r>
              <a:rPr lang="en-US" baseline="0" dirty="0" smtClean="0"/>
              <a:t>containers available </a:t>
            </a:r>
            <a:r>
              <a:rPr lang="en-US" baseline="0" dirty="0" smtClean="0"/>
              <a:t>they should be uploaded to relevant </a:t>
            </a:r>
            <a:r>
              <a:rPr lang="en-US" baseline="0" dirty="0" smtClean="0"/>
              <a:t>registries</a:t>
            </a:r>
          </a:p>
          <a:p>
            <a:r>
              <a:rPr lang="en-US" dirty="0" smtClean="0"/>
              <a:t>+ Also deploying such</a:t>
            </a:r>
            <a:r>
              <a:rPr lang="en-US" baseline="0" dirty="0" smtClean="0"/>
              <a:t> containers on nonlocal infrastructure is </a:t>
            </a:r>
            <a:r>
              <a:rPr lang="en-US" baseline="0" dirty="0" smtClean="0"/>
              <a:t>currently not </a:t>
            </a:r>
            <a:r>
              <a:rPr lang="en-US" baseline="0" dirty="0" smtClean="0"/>
              <a:t>very </a:t>
            </a:r>
            <a:r>
              <a:rPr lang="en-US" baseline="0" dirty="0" smtClean="0"/>
              <a:t>common in the community.</a:t>
            </a:r>
            <a:endParaRPr lang="en-US" dirty="0"/>
          </a:p>
        </p:txBody>
      </p:sp>
      <p:sp>
        <p:nvSpPr>
          <p:cNvPr id="4" name="Slide Number Placeholder 3"/>
          <p:cNvSpPr>
            <a:spLocks noGrp="1"/>
          </p:cNvSpPr>
          <p:nvPr>
            <p:ph type="sldNum" sz="quarter" idx="10"/>
          </p:nvPr>
        </p:nvSpPr>
        <p:spPr/>
        <p:txBody>
          <a:bodyPr/>
          <a:lstStyle/>
          <a:p>
            <a:fld id="{CC7E6F91-60CB-48B8-906B-B15C71CEDA91}" type="slidenum">
              <a:rPr lang="en-GB" smtClean="0"/>
              <a:t>7</a:t>
            </a:fld>
            <a:endParaRPr lang="en-GB"/>
          </a:p>
        </p:txBody>
      </p:sp>
    </p:spTree>
    <p:extLst>
      <p:ext uri="{BB962C8B-B14F-4D97-AF65-F5344CB8AC3E}">
        <p14:creationId xmlns:p14="http://schemas.microsoft.com/office/powerpoint/2010/main" val="1333594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0" y="3707915"/>
            <a:ext cx="4131644"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Click to edit Master subtitle style</a:t>
            </a:r>
            <a:endParaRPr lang="en-US" dirty="0"/>
          </a:p>
        </p:txBody>
      </p:sp>
      <p:sp>
        <p:nvSpPr>
          <p:cNvPr id="4" name="Date Placeholder 3"/>
          <p:cNvSpPr>
            <a:spLocks noGrp="1"/>
          </p:cNvSpPr>
          <p:nvPr>
            <p:ph type="dt" sz="half" idx="10"/>
          </p:nvPr>
        </p:nvSpPr>
        <p:spPr/>
        <p:txBody>
          <a:bodyPr/>
          <a:lstStyle/>
          <a:p>
            <a:r>
              <a:rPr lang="en-US"/>
              <a:t>www.eoscpilot.eu</a:t>
            </a:r>
            <a:endParaRPr lang="en-GB"/>
          </a:p>
        </p:txBody>
      </p:sp>
      <p:sp>
        <p:nvSpPr>
          <p:cNvPr id="5" name="Footer Placeholder 4"/>
          <p:cNvSpPr>
            <a:spLocks noGrp="1"/>
          </p:cNvSpPr>
          <p:nvPr>
            <p:ph type="ftr" sz="quarter" idx="11"/>
          </p:nvPr>
        </p:nvSpPr>
        <p:spPr/>
        <p:txBody>
          <a:bodyPr/>
          <a:lstStyle/>
          <a:p>
            <a:r>
              <a:rPr lang="en-GB"/>
              <a:t>The European Open Science Cloud for Research pilot project is funded by the European Commission, DG Research &amp; Innovation under contract no. 739563</a:t>
            </a:r>
          </a:p>
        </p:txBody>
      </p:sp>
      <p:sp>
        <p:nvSpPr>
          <p:cNvPr id="6" name="Slide Number Placeholder 5"/>
          <p:cNvSpPr>
            <a:spLocks noGrp="1"/>
          </p:cNvSpPr>
          <p:nvPr>
            <p:ph type="sldNum" sz="quarter" idx="12"/>
          </p:nvPr>
        </p:nvSpPr>
        <p:spPr/>
        <p:txBody>
          <a:bodyPr/>
          <a:lstStyle/>
          <a:p>
            <a:fld id="{154E5F24-684F-EB47-903B-D0BF2D59DFAF}" type="slidenum">
              <a:rPr lang="en-GB" smtClean="0"/>
              <a:t>‹#›</a:t>
            </a:fld>
            <a:endParaRPr lang="en-GB"/>
          </a:p>
        </p:txBody>
      </p:sp>
    </p:spTree>
    <p:extLst>
      <p:ext uri="{BB962C8B-B14F-4D97-AF65-F5344CB8AC3E}">
        <p14:creationId xmlns:p14="http://schemas.microsoft.com/office/powerpoint/2010/main" val="1497804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2464066" y="1122363"/>
            <a:ext cx="6224538" cy="2387600"/>
          </a:xfrm>
        </p:spPr>
        <p:txBody>
          <a:bodyPr anchor="b"/>
          <a:lstStyle>
            <a:lvl1pPr algn="ctr">
              <a:defRPr sz="6000"/>
            </a:lvl1pPr>
          </a:lstStyle>
          <a:p>
            <a:r>
              <a:rPr lang="it-IT"/>
              <a:t>Fare clic per modificare stile</a:t>
            </a:r>
            <a:endParaRPr lang="en-GB"/>
          </a:p>
        </p:txBody>
      </p:sp>
      <p:sp>
        <p:nvSpPr>
          <p:cNvPr id="3" name="Sottotitolo 2"/>
          <p:cNvSpPr>
            <a:spLocks noGrp="1"/>
          </p:cNvSpPr>
          <p:nvPr>
            <p:ph type="subTitle" idx="1"/>
          </p:nvPr>
        </p:nvSpPr>
        <p:spPr>
          <a:xfrm>
            <a:off x="2464066" y="3602038"/>
            <a:ext cx="622453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GB"/>
          </a:p>
        </p:txBody>
      </p:sp>
      <p:sp>
        <p:nvSpPr>
          <p:cNvPr id="4" name="Segnaposto data 3"/>
          <p:cNvSpPr>
            <a:spLocks noGrp="1"/>
          </p:cNvSpPr>
          <p:nvPr>
            <p:ph type="dt" sz="half" idx="10"/>
          </p:nvPr>
        </p:nvSpPr>
        <p:spPr/>
        <p:txBody>
          <a:bodyPr/>
          <a:lstStyle/>
          <a:p>
            <a:r>
              <a:rPr lang="en-US"/>
              <a:t>www.eoscpilot.eu</a:t>
            </a:r>
            <a:endParaRPr lang="en-GB"/>
          </a:p>
        </p:txBody>
      </p:sp>
      <p:sp>
        <p:nvSpPr>
          <p:cNvPr id="5" name="Segnaposto piè di pagina 4"/>
          <p:cNvSpPr>
            <a:spLocks noGrp="1"/>
          </p:cNvSpPr>
          <p:nvPr>
            <p:ph type="ftr" sz="quarter" idx="11"/>
          </p:nvPr>
        </p:nvSpPr>
        <p:spPr>
          <a:xfrm>
            <a:off x="3115577" y="6356349"/>
            <a:ext cx="3086100" cy="365125"/>
          </a:xfrm>
        </p:spPr>
        <p:txBody>
          <a:bodyPr/>
          <a:lstStyle/>
          <a:p>
            <a:r>
              <a:rPr lang="en-GB"/>
              <a:t>The European Open Science Cloud for Research pilot project is funded by the European Commission, DG Research &amp; Innovation under contract no. 739563</a:t>
            </a:r>
          </a:p>
        </p:txBody>
      </p:sp>
      <p:sp>
        <p:nvSpPr>
          <p:cNvPr id="6" name="Segnaposto numero diapositiva 5"/>
          <p:cNvSpPr>
            <a:spLocks noGrp="1"/>
          </p:cNvSpPr>
          <p:nvPr>
            <p:ph type="sldNum" sz="quarter" idx="12"/>
          </p:nvPr>
        </p:nvSpPr>
        <p:spPr>
          <a:xfrm>
            <a:off x="6631204" y="6356349"/>
            <a:ext cx="2057400" cy="365125"/>
          </a:xfrm>
        </p:spPr>
        <p:txBody>
          <a:bodyPr/>
          <a:lstStyle/>
          <a:p>
            <a:fld id="{D629125B-4164-B445-B5EA-FB5E25F89FC2}" type="slidenum">
              <a:rPr lang="en-GB" smtClean="0"/>
              <a:t>‹#›</a:t>
            </a:fld>
            <a:endParaRPr lang="en-GB"/>
          </a:p>
        </p:txBody>
      </p:sp>
    </p:spTree>
    <p:extLst>
      <p:ext uri="{BB962C8B-B14F-4D97-AF65-F5344CB8AC3E}">
        <p14:creationId xmlns:p14="http://schemas.microsoft.com/office/powerpoint/2010/main" val="304686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2348564" y="1157832"/>
            <a:ext cx="6166786" cy="1325563"/>
          </a:xfrm>
        </p:spPr>
        <p:txBody>
          <a:bodyPr/>
          <a:lstStyle/>
          <a:p>
            <a:r>
              <a:rPr lang="it-IT"/>
              <a:t>Fare clic per modificare stile</a:t>
            </a:r>
            <a:endParaRPr lang="en-GB"/>
          </a:p>
        </p:txBody>
      </p:sp>
      <p:sp>
        <p:nvSpPr>
          <p:cNvPr id="3" name="Segnaposto contenuto 2"/>
          <p:cNvSpPr>
            <a:spLocks noGrp="1"/>
          </p:cNvSpPr>
          <p:nvPr>
            <p:ph idx="1"/>
          </p:nvPr>
        </p:nvSpPr>
        <p:spPr>
          <a:xfrm>
            <a:off x="2348564" y="2720775"/>
            <a:ext cx="6166786" cy="2621247"/>
          </a:xfrm>
        </p:spPr>
        <p:txBody>
          <a:bodyPr/>
          <a:lstStyle>
            <a:lvl1pPr marL="228600" indent="-228600">
              <a:buSzPct val="100000"/>
              <a:buFontTx/>
              <a:buBlip>
                <a:blip r:embed="rId2"/>
              </a:buBlip>
              <a:defRPr/>
            </a:lvl1pPr>
            <a:lvl2pPr marL="685800" indent="-228600">
              <a:buSzPct val="100000"/>
              <a:buFontTx/>
              <a:buBlip>
                <a:blip r:embed="rId2"/>
              </a:buBlip>
              <a:defRPr/>
            </a:lvl2pPr>
            <a:lvl3pPr marL="1143000" indent="-228600">
              <a:buSzPct val="100000"/>
              <a:buFontTx/>
              <a:buBlip>
                <a:blip r:embed="rId2"/>
              </a:buBlip>
              <a:defRPr/>
            </a:lvl3pPr>
            <a:lvl4pPr marL="1600200" indent="-228600">
              <a:buSzPct val="100000"/>
              <a:buFontTx/>
              <a:buBlip>
                <a:blip r:embed="rId2"/>
              </a:buBlip>
              <a:defRPr/>
            </a:lvl4pPr>
            <a:lvl5pPr marL="2057400" indent="-228600">
              <a:buSzPct val="100000"/>
              <a:buFontTx/>
              <a:buBlip>
                <a:blip r:embed="rId2"/>
              </a:buBlip>
              <a:defRPr/>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GB" dirty="0"/>
          </a:p>
        </p:txBody>
      </p:sp>
      <p:sp>
        <p:nvSpPr>
          <p:cNvPr id="4" name="Segnaposto data 3"/>
          <p:cNvSpPr>
            <a:spLocks noGrp="1"/>
          </p:cNvSpPr>
          <p:nvPr>
            <p:ph type="dt" sz="half" idx="10"/>
          </p:nvPr>
        </p:nvSpPr>
        <p:spPr/>
        <p:txBody>
          <a:bodyPr/>
          <a:lstStyle/>
          <a:p>
            <a:r>
              <a:rPr lang="en-US"/>
              <a:t>www.eoscpilot.eu</a:t>
            </a:r>
            <a:endParaRPr lang="en-GB"/>
          </a:p>
        </p:txBody>
      </p:sp>
      <p:sp>
        <p:nvSpPr>
          <p:cNvPr id="5" name="Segnaposto piè di pagina 4"/>
          <p:cNvSpPr>
            <a:spLocks noGrp="1"/>
          </p:cNvSpPr>
          <p:nvPr>
            <p:ph type="ftr" sz="quarter" idx="11"/>
          </p:nvPr>
        </p:nvSpPr>
        <p:spPr/>
        <p:txBody>
          <a:bodyPr/>
          <a:lstStyle/>
          <a:p>
            <a:r>
              <a:rPr lang="en-GB"/>
              <a:t>The European Open Science Cloud for Research pilot project is funded by the European Commission, DG Research &amp; Innovation under contract no. 739563</a:t>
            </a:r>
          </a:p>
        </p:txBody>
      </p:sp>
      <p:sp>
        <p:nvSpPr>
          <p:cNvPr id="6" name="Segnaposto numero diapositiva 5"/>
          <p:cNvSpPr>
            <a:spLocks noGrp="1"/>
          </p:cNvSpPr>
          <p:nvPr>
            <p:ph type="sldNum" sz="quarter" idx="12"/>
          </p:nvPr>
        </p:nvSpPr>
        <p:spPr/>
        <p:txBody>
          <a:bodyPr/>
          <a:lstStyle/>
          <a:p>
            <a:fld id="{D629125B-4164-B445-B5EA-FB5E25F89FC2}" type="slidenum">
              <a:rPr lang="en-GB" smtClean="0"/>
              <a:t>‹#›</a:t>
            </a:fld>
            <a:endParaRPr lang="en-GB"/>
          </a:p>
        </p:txBody>
      </p:sp>
    </p:spTree>
    <p:extLst>
      <p:ext uri="{BB962C8B-B14F-4D97-AF65-F5344CB8AC3E}">
        <p14:creationId xmlns:p14="http://schemas.microsoft.com/office/powerpoint/2010/main" val="12640834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2686050" y="1106905"/>
            <a:ext cx="5824538" cy="1665271"/>
          </a:xfrm>
        </p:spPr>
        <p:txBody>
          <a:bodyPr anchor="b"/>
          <a:lstStyle>
            <a:lvl1pPr>
              <a:defRPr sz="6000"/>
            </a:lvl1pPr>
          </a:lstStyle>
          <a:p>
            <a:r>
              <a:rPr lang="it-IT"/>
              <a:t>Fare clic per modificare stile</a:t>
            </a:r>
            <a:endParaRPr lang="en-GB"/>
          </a:p>
        </p:txBody>
      </p:sp>
      <p:sp>
        <p:nvSpPr>
          <p:cNvPr id="3" name="Segnaposto testo 2"/>
          <p:cNvSpPr>
            <a:spLocks noGrp="1"/>
          </p:cNvSpPr>
          <p:nvPr>
            <p:ph type="body" idx="1"/>
          </p:nvPr>
        </p:nvSpPr>
        <p:spPr>
          <a:xfrm>
            <a:off x="2686050" y="2799164"/>
            <a:ext cx="5824538"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p:cNvSpPr>
            <a:spLocks noGrp="1"/>
          </p:cNvSpPr>
          <p:nvPr>
            <p:ph type="dt" sz="half" idx="10"/>
          </p:nvPr>
        </p:nvSpPr>
        <p:spPr/>
        <p:txBody>
          <a:bodyPr/>
          <a:lstStyle/>
          <a:p>
            <a:r>
              <a:rPr lang="en-US"/>
              <a:t>www.eoscpilot.eu</a:t>
            </a:r>
            <a:endParaRPr lang="en-GB"/>
          </a:p>
        </p:txBody>
      </p:sp>
      <p:sp>
        <p:nvSpPr>
          <p:cNvPr id="5" name="Segnaposto piè di pagina 4"/>
          <p:cNvSpPr>
            <a:spLocks noGrp="1"/>
          </p:cNvSpPr>
          <p:nvPr>
            <p:ph type="ftr" sz="quarter" idx="11"/>
          </p:nvPr>
        </p:nvSpPr>
        <p:spPr/>
        <p:txBody>
          <a:bodyPr/>
          <a:lstStyle/>
          <a:p>
            <a:r>
              <a:rPr lang="en-GB"/>
              <a:t>The European Open Science Cloud for Research pilot project is funded by the European Commission, DG Research &amp; Innovation under contract no. 739563</a:t>
            </a:r>
          </a:p>
        </p:txBody>
      </p:sp>
      <p:sp>
        <p:nvSpPr>
          <p:cNvPr id="6" name="Segnaposto numero diapositiva 5"/>
          <p:cNvSpPr>
            <a:spLocks noGrp="1"/>
          </p:cNvSpPr>
          <p:nvPr>
            <p:ph type="sldNum" sz="quarter" idx="12"/>
          </p:nvPr>
        </p:nvSpPr>
        <p:spPr/>
        <p:txBody>
          <a:bodyPr/>
          <a:lstStyle/>
          <a:p>
            <a:fld id="{D629125B-4164-B445-B5EA-FB5E25F89FC2}" type="slidenum">
              <a:rPr lang="en-GB" smtClean="0"/>
              <a:t>‹#›</a:t>
            </a:fld>
            <a:endParaRPr lang="en-GB"/>
          </a:p>
        </p:txBody>
      </p:sp>
    </p:spTree>
    <p:extLst>
      <p:ext uri="{BB962C8B-B14F-4D97-AF65-F5344CB8AC3E}">
        <p14:creationId xmlns:p14="http://schemas.microsoft.com/office/powerpoint/2010/main" val="3952277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2030930" y="962526"/>
            <a:ext cx="6670308" cy="728162"/>
          </a:xfrm>
        </p:spPr>
        <p:txBody>
          <a:bodyPr/>
          <a:lstStyle/>
          <a:p>
            <a:r>
              <a:rPr lang="it-IT"/>
              <a:t>Fare clic per modificare stile</a:t>
            </a:r>
            <a:endParaRPr lang="en-GB"/>
          </a:p>
        </p:txBody>
      </p:sp>
      <p:sp>
        <p:nvSpPr>
          <p:cNvPr id="3" name="Segnaposto testo 2"/>
          <p:cNvSpPr>
            <a:spLocks noGrp="1"/>
          </p:cNvSpPr>
          <p:nvPr>
            <p:ph type="body" idx="1"/>
          </p:nvPr>
        </p:nvSpPr>
        <p:spPr>
          <a:xfrm>
            <a:off x="2030930" y="1681163"/>
            <a:ext cx="667030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2030930" y="2505075"/>
            <a:ext cx="6670308" cy="3684588"/>
          </a:xfrm>
        </p:spPr>
        <p:txBody>
          <a:bodyPr/>
          <a:lstStyle>
            <a:lvl1pPr marL="228600" indent="-228600">
              <a:buSzPct val="100000"/>
              <a:buFontTx/>
              <a:buBlip>
                <a:blip r:embed="rId2"/>
              </a:buBlip>
              <a:defRPr/>
            </a:lvl1pPr>
            <a:lvl2pPr marL="685800" indent="-228600">
              <a:buSzPct val="100000"/>
              <a:buFontTx/>
              <a:buBlip>
                <a:blip r:embed="rId2"/>
              </a:buBlip>
              <a:defRPr/>
            </a:lvl2pPr>
            <a:lvl3pPr marL="1143000" indent="-228600">
              <a:buSzPct val="100000"/>
              <a:buFontTx/>
              <a:buBlip>
                <a:blip r:embed="rId2"/>
              </a:buBlip>
              <a:defRPr/>
            </a:lvl3pPr>
            <a:lvl4pPr marL="1600200" indent="-228600">
              <a:buSzPct val="100000"/>
              <a:buFontTx/>
              <a:buBlip>
                <a:blip r:embed="rId2"/>
              </a:buBlip>
              <a:defRPr/>
            </a:lvl4pPr>
            <a:lvl5pPr marL="2057400" indent="-228600">
              <a:buSzPct val="100000"/>
              <a:buFontTx/>
              <a:buBlip>
                <a:blip r:embed="rId2"/>
              </a:buBlip>
              <a:defRPr/>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GB" dirty="0"/>
          </a:p>
        </p:txBody>
      </p:sp>
      <p:sp>
        <p:nvSpPr>
          <p:cNvPr id="7" name="Segnaposto data 6"/>
          <p:cNvSpPr>
            <a:spLocks noGrp="1"/>
          </p:cNvSpPr>
          <p:nvPr>
            <p:ph type="dt" sz="half" idx="10"/>
          </p:nvPr>
        </p:nvSpPr>
        <p:spPr/>
        <p:txBody>
          <a:bodyPr/>
          <a:lstStyle/>
          <a:p>
            <a:r>
              <a:rPr lang="en-US"/>
              <a:t>www.eoscpilot.eu</a:t>
            </a:r>
            <a:endParaRPr lang="en-GB"/>
          </a:p>
        </p:txBody>
      </p:sp>
      <p:sp>
        <p:nvSpPr>
          <p:cNvPr id="8" name="Segnaposto piè di pagina 7"/>
          <p:cNvSpPr>
            <a:spLocks noGrp="1"/>
          </p:cNvSpPr>
          <p:nvPr>
            <p:ph type="ftr" sz="quarter" idx="11"/>
          </p:nvPr>
        </p:nvSpPr>
        <p:spPr/>
        <p:txBody>
          <a:bodyPr/>
          <a:lstStyle/>
          <a:p>
            <a:r>
              <a:rPr lang="en-GB"/>
              <a:t>The European Open Science Cloud for Research pilot project is funded by the European Commission, DG Research &amp; Innovation under contract no. 739563</a:t>
            </a:r>
          </a:p>
        </p:txBody>
      </p:sp>
      <p:sp>
        <p:nvSpPr>
          <p:cNvPr id="9" name="Segnaposto numero diapositiva 8"/>
          <p:cNvSpPr>
            <a:spLocks noGrp="1"/>
          </p:cNvSpPr>
          <p:nvPr>
            <p:ph type="sldNum" sz="quarter" idx="12"/>
          </p:nvPr>
        </p:nvSpPr>
        <p:spPr>
          <a:xfrm>
            <a:off x="6643838" y="6331151"/>
            <a:ext cx="2057400" cy="365125"/>
          </a:xfrm>
        </p:spPr>
        <p:txBody>
          <a:bodyPr/>
          <a:lstStyle/>
          <a:p>
            <a:fld id="{D629125B-4164-B445-B5EA-FB5E25F89FC2}" type="slidenum">
              <a:rPr lang="en-GB" smtClean="0"/>
              <a:t>‹#›</a:t>
            </a:fld>
            <a:endParaRPr lang="en-GB"/>
          </a:p>
        </p:txBody>
      </p:sp>
    </p:spTree>
    <p:extLst>
      <p:ext uri="{BB962C8B-B14F-4D97-AF65-F5344CB8AC3E}">
        <p14:creationId xmlns:p14="http://schemas.microsoft.com/office/powerpoint/2010/main" val="14027082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endParaRPr lang="en-GB"/>
          </a:p>
        </p:txBody>
      </p:sp>
      <p:sp>
        <p:nvSpPr>
          <p:cNvPr id="3" name="Segnaposto data 2"/>
          <p:cNvSpPr>
            <a:spLocks noGrp="1"/>
          </p:cNvSpPr>
          <p:nvPr>
            <p:ph type="dt" sz="half" idx="10"/>
          </p:nvPr>
        </p:nvSpPr>
        <p:spPr/>
        <p:txBody>
          <a:bodyPr/>
          <a:lstStyle/>
          <a:p>
            <a:r>
              <a:rPr lang="en-US"/>
              <a:t>www.eoscpilot.eu</a:t>
            </a:r>
            <a:endParaRPr lang="en-GB"/>
          </a:p>
        </p:txBody>
      </p:sp>
      <p:sp>
        <p:nvSpPr>
          <p:cNvPr id="4" name="Segnaposto piè di pagina 3"/>
          <p:cNvSpPr>
            <a:spLocks noGrp="1"/>
          </p:cNvSpPr>
          <p:nvPr>
            <p:ph type="ftr" sz="quarter" idx="11"/>
          </p:nvPr>
        </p:nvSpPr>
        <p:spPr/>
        <p:txBody>
          <a:bodyPr/>
          <a:lstStyle/>
          <a:p>
            <a:r>
              <a:rPr lang="en-GB"/>
              <a:t>The European Open Science Cloud for Research pilot project is funded by the European Commission, DG Research &amp; Innovation under contract no. 739563</a:t>
            </a:r>
          </a:p>
        </p:txBody>
      </p:sp>
      <p:sp>
        <p:nvSpPr>
          <p:cNvPr id="5" name="Segnaposto numero diapositiva 4"/>
          <p:cNvSpPr>
            <a:spLocks noGrp="1"/>
          </p:cNvSpPr>
          <p:nvPr>
            <p:ph type="sldNum" sz="quarter" idx="12"/>
          </p:nvPr>
        </p:nvSpPr>
        <p:spPr/>
        <p:txBody>
          <a:bodyPr/>
          <a:lstStyle/>
          <a:p>
            <a:fld id="{D629125B-4164-B445-B5EA-FB5E25F89FC2}" type="slidenum">
              <a:rPr lang="en-GB" smtClean="0"/>
              <a:t>‹#›</a:t>
            </a:fld>
            <a:endParaRPr lang="en-GB"/>
          </a:p>
        </p:txBody>
      </p:sp>
    </p:spTree>
    <p:extLst>
      <p:ext uri="{BB962C8B-B14F-4D97-AF65-F5344CB8AC3E}">
        <p14:creationId xmlns:p14="http://schemas.microsoft.com/office/powerpoint/2010/main" val="241274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016276" y="987425"/>
            <a:ext cx="2949575" cy="969745"/>
          </a:xfrm>
        </p:spPr>
        <p:txBody>
          <a:bodyPr anchor="b"/>
          <a:lstStyle>
            <a:lvl1pPr>
              <a:defRPr sz="3200"/>
            </a:lvl1pPr>
          </a:lstStyle>
          <a:p>
            <a:r>
              <a:rPr lang="it-IT"/>
              <a:t>Fare clic per modificare stile</a:t>
            </a:r>
            <a:endParaRPr lang="en-GB"/>
          </a:p>
        </p:txBody>
      </p:sp>
      <p:sp>
        <p:nvSpPr>
          <p:cNvPr id="3" name="Segnaposto contenuto 2"/>
          <p:cNvSpPr>
            <a:spLocks noGrp="1"/>
          </p:cNvSpPr>
          <p:nvPr>
            <p:ph idx="1"/>
          </p:nvPr>
        </p:nvSpPr>
        <p:spPr>
          <a:xfrm>
            <a:off x="5130265" y="987425"/>
            <a:ext cx="3625715" cy="4873625"/>
          </a:xfrm>
        </p:spPr>
        <p:txBody>
          <a:bodyPr/>
          <a:lstStyle>
            <a:lvl1pPr marL="228600" indent="-228600">
              <a:buSzPct val="100000"/>
              <a:buFontTx/>
              <a:buBlip>
                <a:blip r:embed="rId2"/>
              </a:buBlip>
              <a:defRPr sz="3200"/>
            </a:lvl1pPr>
            <a:lvl2pPr marL="685800" indent="-228600">
              <a:buSzPct val="100000"/>
              <a:buFontTx/>
              <a:buBlip>
                <a:blip r:embed="rId2"/>
              </a:buBlip>
              <a:defRPr sz="2800"/>
            </a:lvl2pPr>
            <a:lvl3pPr marL="1143000" indent="-228600">
              <a:buSzPct val="100000"/>
              <a:buFontTx/>
              <a:buBlip>
                <a:blip r:embed="rId2"/>
              </a:buBlip>
              <a:defRPr sz="2400"/>
            </a:lvl3pPr>
            <a:lvl4pPr marL="1600200" indent="-228600">
              <a:buSzPct val="100000"/>
              <a:buFontTx/>
              <a:buBlip>
                <a:blip r:embed="rId2"/>
              </a:buBlip>
              <a:defRPr sz="2000"/>
            </a:lvl4pPr>
            <a:lvl5pPr marL="2057400" indent="-228600">
              <a:buSzPct val="100000"/>
              <a:buFontTx/>
              <a:buBlip>
                <a:blip r:embed="rId2"/>
              </a:buBlip>
              <a:defRPr sz="2000"/>
            </a:lvl5pPr>
            <a:lvl6pPr>
              <a:defRPr sz="2000"/>
            </a:lvl6pPr>
            <a:lvl7pPr>
              <a:defRPr sz="2000"/>
            </a:lvl7pPr>
            <a:lvl8pPr>
              <a:defRPr sz="2000"/>
            </a:lvl8pPr>
            <a:lvl9pPr>
              <a:defRPr sz="2000"/>
            </a:lvl9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GB" dirty="0"/>
          </a:p>
        </p:txBody>
      </p:sp>
      <p:sp>
        <p:nvSpPr>
          <p:cNvPr id="4" name="Segnaposto testo 3"/>
          <p:cNvSpPr>
            <a:spLocks noGrp="1"/>
          </p:cNvSpPr>
          <p:nvPr>
            <p:ph type="body" sz="half" idx="2"/>
          </p:nvPr>
        </p:nvSpPr>
        <p:spPr>
          <a:xfrm>
            <a:off x="2016276"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r>
              <a:rPr lang="en-US"/>
              <a:t>www.eoscpilot.eu</a:t>
            </a:r>
            <a:endParaRPr lang="en-GB"/>
          </a:p>
        </p:txBody>
      </p:sp>
      <p:sp>
        <p:nvSpPr>
          <p:cNvPr id="6" name="Segnaposto piè di pagina 5"/>
          <p:cNvSpPr>
            <a:spLocks noGrp="1"/>
          </p:cNvSpPr>
          <p:nvPr>
            <p:ph type="ftr" sz="quarter" idx="11"/>
          </p:nvPr>
        </p:nvSpPr>
        <p:spPr/>
        <p:txBody>
          <a:bodyPr/>
          <a:lstStyle/>
          <a:p>
            <a:r>
              <a:rPr lang="en-GB"/>
              <a:t>The European Open Science Cloud for Research pilot project is funded by the European Commission, DG Research &amp; Innovation under contract no. 739563</a:t>
            </a:r>
          </a:p>
        </p:txBody>
      </p:sp>
      <p:sp>
        <p:nvSpPr>
          <p:cNvPr id="7" name="Segnaposto numero diapositiva 6"/>
          <p:cNvSpPr>
            <a:spLocks noGrp="1"/>
          </p:cNvSpPr>
          <p:nvPr>
            <p:ph type="sldNum" sz="quarter" idx="12"/>
          </p:nvPr>
        </p:nvSpPr>
        <p:spPr>
          <a:xfrm>
            <a:off x="6698581" y="6356350"/>
            <a:ext cx="2057400" cy="365125"/>
          </a:xfrm>
        </p:spPr>
        <p:txBody>
          <a:bodyPr/>
          <a:lstStyle/>
          <a:p>
            <a:fld id="{D629125B-4164-B445-B5EA-FB5E25F89FC2}" type="slidenum">
              <a:rPr lang="en-GB" smtClean="0"/>
              <a:t>‹#›</a:t>
            </a:fld>
            <a:endParaRPr lang="en-GB"/>
          </a:p>
        </p:txBody>
      </p:sp>
    </p:spTree>
    <p:extLst>
      <p:ext uri="{BB962C8B-B14F-4D97-AF65-F5344CB8AC3E}">
        <p14:creationId xmlns:p14="http://schemas.microsoft.com/office/powerpoint/2010/main" val="1971015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apositiva tito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157012" y="2280553"/>
            <a:ext cx="4877001" cy="1325563"/>
          </a:xfrm>
        </p:spPr>
        <p:txBody>
          <a:bodyPr/>
          <a:lstStyle/>
          <a:p>
            <a:r>
              <a:rPr lang="it-IT"/>
              <a:t>Click to edit Master title style</a:t>
            </a:r>
            <a:endParaRPr lang="en-GB"/>
          </a:p>
        </p:txBody>
      </p:sp>
      <p:sp>
        <p:nvSpPr>
          <p:cNvPr id="7" name="Date Placeholder 3"/>
          <p:cNvSpPr>
            <a:spLocks noGrp="1"/>
          </p:cNvSpPr>
          <p:nvPr>
            <p:ph type="dt" sz="half" idx="10"/>
          </p:nvPr>
        </p:nvSpPr>
        <p:spPr>
          <a:xfrm>
            <a:off x="274749" y="6356351"/>
            <a:ext cx="1356575" cy="365125"/>
          </a:xfrm>
        </p:spPr>
        <p:txBody>
          <a:bodyPr/>
          <a:lstStyle>
            <a:lvl1pPr>
              <a:defRPr b="1">
                <a:solidFill>
                  <a:schemeClr val="tx1"/>
                </a:solidFill>
              </a:defRPr>
            </a:lvl1pPr>
          </a:lstStyle>
          <a:p>
            <a:r>
              <a:rPr lang="en-US"/>
              <a:t>www.eoscpilot.eu</a:t>
            </a:r>
            <a:endParaRPr lang="en-GB" dirty="0"/>
          </a:p>
        </p:txBody>
      </p:sp>
      <p:sp>
        <p:nvSpPr>
          <p:cNvPr id="8" name="Footer Placeholder 4"/>
          <p:cNvSpPr>
            <a:spLocks noGrp="1"/>
          </p:cNvSpPr>
          <p:nvPr>
            <p:ph type="ftr" sz="quarter" idx="11"/>
          </p:nvPr>
        </p:nvSpPr>
        <p:spPr>
          <a:xfrm>
            <a:off x="2163652" y="6356351"/>
            <a:ext cx="5091448" cy="365125"/>
          </a:xfrm>
        </p:spPr>
        <p:txBody>
          <a:bodyPr/>
          <a:lstStyle>
            <a:lvl1pPr>
              <a:defRPr b="1">
                <a:solidFill>
                  <a:schemeClr val="tx1"/>
                </a:solidFill>
              </a:defRPr>
            </a:lvl1pPr>
          </a:lstStyle>
          <a:p>
            <a:r>
              <a:rPr lang="en-GB" dirty="0"/>
              <a:t>The European Open Science Cloud for Research pilot project is funded by the European Commission, DG Research &amp; Innovation under contract no. 739563</a:t>
            </a:r>
          </a:p>
        </p:txBody>
      </p:sp>
      <p:sp>
        <p:nvSpPr>
          <p:cNvPr id="9" name="Slide Number Placeholder 5"/>
          <p:cNvSpPr>
            <a:spLocks noGrp="1"/>
          </p:cNvSpPr>
          <p:nvPr>
            <p:ph type="sldNum" sz="quarter" idx="12"/>
          </p:nvPr>
        </p:nvSpPr>
        <p:spPr>
          <a:xfrm>
            <a:off x="7967730" y="6356351"/>
            <a:ext cx="547620" cy="365125"/>
          </a:xfrm>
        </p:spPr>
        <p:txBody>
          <a:bodyPr/>
          <a:lstStyle>
            <a:lvl1pPr>
              <a:defRPr b="1">
                <a:solidFill>
                  <a:schemeClr val="tx1"/>
                </a:solidFill>
              </a:defRPr>
            </a:lvl1pPr>
          </a:lstStyle>
          <a:p>
            <a:fld id="{154E5F24-684F-EB47-903B-D0BF2D59DFAF}" type="slidenum">
              <a:rPr lang="en-GB" smtClean="0"/>
              <a:pPr/>
              <a:t>‹#›</a:t>
            </a:fld>
            <a:endParaRPr lang="en-GB" dirty="0"/>
          </a:p>
        </p:txBody>
      </p:sp>
    </p:spTree>
    <p:extLst>
      <p:ext uri="{BB962C8B-B14F-4D97-AF65-F5344CB8AC3E}">
        <p14:creationId xmlns:p14="http://schemas.microsoft.com/office/powerpoint/2010/main" val="1693851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Diapositiva tito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www.eoscpilot.eu</a:t>
            </a:r>
            <a:endParaRPr lang="en-GB"/>
          </a:p>
        </p:txBody>
      </p:sp>
      <p:sp>
        <p:nvSpPr>
          <p:cNvPr id="5" name="Footer Placeholder 4"/>
          <p:cNvSpPr>
            <a:spLocks noGrp="1"/>
          </p:cNvSpPr>
          <p:nvPr>
            <p:ph type="ftr" sz="quarter" idx="11"/>
          </p:nvPr>
        </p:nvSpPr>
        <p:spPr/>
        <p:txBody>
          <a:bodyPr/>
          <a:lstStyle/>
          <a:p>
            <a:r>
              <a:rPr lang="en-GB"/>
              <a:t>The European Open Science Cloud for Research pilot project is funded by the European Commission, DG Research &amp; Innovation under contract no. 739563</a:t>
            </a:r>
          </a:p>
        </p:txBody>
      </p:sp>
      <p:sp>
        <p:nvSpPr>
          <p:cNvPr id="6" name="Slide Number Placeholder 5"/>
          <p:cNvSpPr>
            <a:spLocks noGrp="1"/>
          </p:cNvSpPr>
          <p:nvPr>
            <p:ph type="sldNum" sz="quarter" idx="12"/>
          </p:nvPr>
        </p:nvSpPr>
        <p:spPr/>
        <p:txBody>
          <a:bodyPr/>
          <a:lstStyle/>
          <a:p>
            <a:fld id="{154E5F24-684F-EB47-903B-D0BF2D59DFAF}" type="slidenum">
              <a:rPr lang="en-GB" smtClean="0"/>
              <a:t>‹#›</a:t>
            </a:fld>
            <a:endParaRPr lang="en-GB"/>
          </a:p>
        </p:txBody>
      </p:sp>
      <p:sp>
        <p:nvSpPr>
          <p:cNvPr id="2" name="Titolo 1"/>
          <p:cNvSpPr>
            <a:spLocks noGrp="1"/>
          </p:cNvSpPr>
          <p:nvPr>
            <p:ph type="title"/>
          </p:nvPr>
        </p:nvSpPr>
        <p:spPr>
          <a:xfrm>
            <a:off x="166638" y="2790692"/>
            <a:ext cx="4877001" cy="1325563"/>
          </a:xfrm>
        </p:spPr>
        <p:txBody>
          <a:bodyPr/>
          <a:lstStyle>
            <a:lvl1pPr>
              <a:defRPr>
                <a:solidFill>
                  <a:schemeClr val="bg1"/>
                </a:solidFill>
              </a:defRPr>
            </a:lvl1pPr>
          </a:lstStyle>
          <a:p>
            <a:r>
              <a:rPr lang="it-IT"/>
              <a:t>Click to edit Master title style</a:t>
            </a:r>
            <a:endParaRPr lang="en-GB"/>
          </a:p>
        </p:txBody>
      </p:sp>
    </p:spTree>
    <p:extLst>
      <p:ext uri="{BB962C8B-B14F-4D97-AF65-F5344CB8AC3E}">
        <p14:creationId xmlns:p14="http://schemas.microsoft.com/office/powerpoint/2010/main" val="406808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2746208" y="134218"/>
            <a:ext cx="7886700" cy="752476"/>
          </a:xfrm>
        </p:spPr>
        <p:txBody>
          <a:bodyPr>
            <a:normAutofit/>
          </a:bodyPr>
          <a:lstStyle>
            <a:lvl1pPr>
              <a:defRPr sz="3000" b="1" baseline="0"/>
            </a:lvl1pPr>
          </a:lstStyle>
          <a:p>
            <a:r>
              <a:rPr lang="it-IT"/>
              <a:t>Click to edit Master title style</a:t>
            </a:r>
            <a:endParaRPr lang="en-US" dirty="0"/>
          </a:p>
        </p:txBody>
      </p:sp>
      <p:sp>
        <p:nvSpPr>
          <p:cNvPr id="3" name="Content Placeholder 2"/>
          <p:cNvSpPr>
            <a:spLocks noGrp="1"/>
          </p:cNvSpPr>
          <p:nvPr>
            <p:ph idx="1"/>
          </p:nvPr>
        </p:nvSpPr>
        <p:spPr>
          <a:xfrm>
            <a:off x="628650" y="2283491"/>
            <a:ext cx="7886700" cy="3051209"/>
          </a:xfrm>
        </p:spPr>
        <p:txBody>
          <a:bodyPr/>
          <a:lstStyle>
            <a:lvl1pPr marL="228600" indent="-228600">
              <a:buSzPct val="100000"/>
              <a:buFontTx/>
              <a:buBlip>
                <a:blip r:embed="rId2"/>
              </a:buBlip>
              <a:defRPr/>
            </a:lvl1pPr>
            <a:lvl2pPr marL="685800" indent="-228600">
              <a:buSzPct val="100000"/>
              <a:buFontTx/>
              <a:buBlip>
                <a:blip r:embed="rId2"/>
              </a:buBlip>
              <a:defRPr/>
            </a:lvl2pPr>
            <a:lvl3pPr marL="1143000" indent="-228600">
              <a:buSzPct val="100000"/>
              <a:buFontTx/>
              <a:buBlip>
                <a:blip r:embed="rId2"/>
              </a:buBlip>
              <a:defRPr/>
            </a:lvl3pPr>
            <a:lvl4pPr marL="1600200" indent="-228600">
              <a:buSzPct val="100000"/>
              <a:buFontTx/>
              <a:buBlip>
                <a:blip r:embed="rId2"/>
              </a:buBlip>
              <a:defRPr/>
            </a:lvl4pPr>
            <a:lvl5pPr marL="2057400" indent="-228600">
              <a:buSzPct val="100000"/>
              <a:buFontTx/>
              <a:buBlip>
                <a:blip r:embed="rId2"/>
              </a:buBlip>
              <a:defRPr/>
            </a:lvl5pPr>
          </a:lstStyle>
          <a:p>
            <a:pPr lvl="0"/>
            <a:r>
              <a:rPr lang="it-IT" dirty="0"/>
              <a:t>Click to </a:t>
            </a:r>
            <a:r>
              <a:rPr lang="it-IT" dirty="0" err="1"/>
              <a:t>edit</a:t>
            </a:r>
            <a:r>
              <a:rPr lang="it-IT" dirty="0"/>
              <a:t> Master text </a:t>
            </a:r>
            <a:r>
              <a:rPr lang="it-IT" dirty="0" err="1"/>
              <a:t>styles</a:t>
            </a:r>
            <a:endParaRPr lang="it-IT" dirty="0"/>
          </a:p>
          <a:p>
            <a:pPr lvl="1"/>
            <a:r>
              <a:rPr lang="it-IT" dirty="0"/>
              <a:t>Second </a:t>
            </a:r>
            <a:r>
              <a:rPr lang="it-IT" dirty="0" err="1"/>
              <a:t>level</a:t>
            </a:r>
            <a:endParaRPr lang="it-IT" dirty="0"/>
          </a:p>
          <a:p>
            <a:pPr lvl="2"/>
            <a:r>
              <a:rPr lang="it-IT" dirty="0"/>
              <a:t>Third </a:t>
            </a:r>
            <a:r>
              <a:rPr lang="it-IT" dirty="0" err="1"/>
              <a:t>level</a:t>
            </a:r>
            <a:endParaRPr lang="it-IT" dirty="0"/>
          </a:p>
          <a:p>
            <a:pPr lvl="3"/>
            <a:r>
              <a:rPr lang="it-IT" dirty="0" err="1"/>
              <a:t>Fourth</a:t>
            </a:r>
            <a:r>
              <a:rPr lang="it-IT" dirty="0"/>
              <a:t> </a:t>
            </a:r>
            <a:r>
              <a:rPr lang="it-IT" dirty="0" err="1"/>
              <a:t>level</a:t>
            </a:r>
            <a:endParaRPr lang="it-IT" dirty="0"/>
          </a:p>
          <a:p>
            <a:pPr lvl="4"/>
            <a:r>
              <a:rPr lang="it-IT" dirty="0" err="1"/>
              <a:t>Fifth</a:t>
            </a:r>
            <a:r>
              <a:rPr lang="it-IT" dirty="0"/>
              <a:t> </a:t>
            </a:r>
            <a:r>
              <a:rPr lang="it-IT" dirty="0" err="1"/>
              <a:t>level</a:t>
            </a:r>
            <a:endParaRPr lang="en-US" dirty="0"/>
          </a:p>
        </p:txBody>
      </p:sp>
      <p:sp>
        <p:nvSpPr>
          <p:cNvPr id="4" name="Date Placeholder 3"/>
          <p:cNvSpPr>
            <a:spLocks noGrp="1"/>
          </p:cNvSpPr>
          <p:nvPr>
            <p:ph type="dt" sz="half" idx="10"/>
          </p:nvPr>
        </p:nvSpPr>
        <p:spPr>
          <a:xfrm>
            <a:off x="274749" y="6356351"/>
            <a:ext cx="1356575" cy="365125"/>
          </a:xfrm>
        </p:spPr>
        <p:txBody>
          <a:bodyPr/>
          <a:lstStyle>
            <a:lvl1pPr>
              <a:defRPr b="1">
                <a:solidFill>
                  <a:schemeClr val="tx1"/>
                </a:solidFill>
              </a:defRPr>
            </a:lvl1pPr>
          </a:lstStyle>
          <a:p>
            <a:r>
              <a:rPr lang="en-US"/>
              <a:t>www.eoscpilot.eu</a:t>
            </a:r>
            <a:endParaRPr lang="en-GB" dirty="0"/>
          </a:p>
        </p:txBody>
      </p:sp>
      <p:sp>
        <p:nvSpPr>
          <p:cNvPr id="5" name="Footer Placeholder 4"/>
          <p:cNvSpPr>
            <a:spLocks noGrp="1"/>
          </p:cNvSpPr>
          <p:nvPr>
            <p:ph type="ftr" sz="quarter" idx="11"/>
          </p:nvPr>
        </p:nvSpPr>
        <p:spPr>
          <a:xfrm>
            <a:off x="2163652" y="6356351"/>
            <a:ext cx="5091448" cy="365125"/>
          </a:xfrm>
        </p:spPr>
        <p:txBody>
          <a:bodyPr/>
          <a:lstStyle>
            <a:lvl1pPr>
              <a:defRPr b="1">
                <a:solidFill>
                  <a:schemeClr val="tx1"/>
                </a:solidFill>
              </a:defRPr>
            </a:lvl1pPr>
          </a:lstStyle>
          <a:p>
            <a:r>
              <a:rPr lang="en-GB" dirty="0"/>
              <a:t>The European Open Science Cloud for Research pilot project is funded by the European Commission, DG Research &amp; Innovation under contract no. 739563</a:t>
            </a:r>
          </a:p>
        </p:txBody>
      </p:sp>
      <p:sp>
        <p:nvSpPr>
          <p:cNvPr id="6" name="Slide Number Placeholder 5"/>
          <p:cNvSpPr>
            <a:spLocks noGrp="1"/>
          </p:cNvSpPr>
          <p:nvPr>
            <p:ph type="sldNum" sz="quarter" idx="12"/>
          </p:nvPr>
        </p:nvSpPr>
        <p:spPr>
          <a:xfrm>
            <a:off x="7967730" y="6356351"/>
            <a:ext cx="547620" cy="365125"/>
          </a:xfrm>
        </p:spPr>
        <p:txBody>
          <a:bodyPr/>
          <a:lstStyle>
            <a:lvl1pPr>
              <a:defRPr b="1">
                <a:solidFill>
                  <a:schemeClr val="tx1"/>
                </a:solidFill>
              </a:defRPr>
            </a:lvl1pPr>
          </a:lstStyle>
          <a:p>
            <a:fld id="{154E5F24-684F-EB47-903B-D0BF2D59DFAF}" type="slidenum">
              <a:rPr lang="en-GB" smtClean="0"/>
              <a:pPr/>
              <a:t>‹#›</a:t>
            </a:fld>
            <a:endParaRPr lang="en-GB" dirty="0"/>
          </a:p>
        </p:txBody>
      </p:sp>
    </p:spTree>
    <p:extLst>
      <p:ext uri="{BB962C8B-B14F-4D97-AF65-F5344CB8AC3E}">
        <p14:creationId xmlns:p14="http://schemas.microsoft.com/office/powerpoint/2010/main" val="800938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35981" y="279132"/>
            <a:ext cx="6152398" cy="500565"/>
          </a:xfrm>
        </p:spPr>
        <p:txBody>
          <a:bodyPr anchor="b">
            <a:normAutofit/>
          </a:bodyPr>
          <a:lstStyle>
            <a:lvl1pPr>
              <a:defRPr sz="3000" baseline="0"/>
            </a:lvl1pPr>
          </a:lstStyle>
          <a:p>
            <a:r>
              <a:rPr lang="en-US" dirty="0"/>
              <a:t>Click to edit Master title style</a:t>
            </a:r>
          </a:p>
        </p:txBody>
      </p:sp>
      <p:sp>
        <p:nvSpPr>
          <p:cNvPr id="3" name="Text Placeholder 2"/>
          <p:cNvSpPr>
            <a:spLocks noGrp="1"/>
          </p:cNvSpPr>
          <p:nvPr>
            <p:ph type="body" idx="1"/>
          </p:nvPr>
        </p:nvSpPr>
        <p:spPr>
          <a:xfrm>
            <a:off x="648002" y="315070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Click to edit Master text styles</a:t>
            </a:r>
          </a:p>
        </p:txBody>
      </p:sp>
      <p:sp>
        <p:nvSpPr>
          <p:cNvPr id="7" name="Date Placeholder 3"/>
          <p:cNvSpPr>
            <a:spLocks noGrp="1"/>
          </p:cNvSpPr>
          <p:nvPr>
            <p:ph type="dt" sz="half" idx="10"/>
          </p:nvPr>
        </p:nvSpPr>
        <p:spPr>
          <a:xfrm>
            <a:off x="274749" y="6356351"/>
            <a:ext cx="1356575" cy="365125"/>
          </a:xfrm>
        </p:spPr>
        <p:txBody>
          <a:bodyPr/>
          <a:lstStyle>
            <a:lvl1pPr>
              <a:defRPr b="1">
                <a:solidFill>
                  <a:schemeClr val="tx1"/>
                </a:solidFill>
              </a:defRPr>
            </a:lvl1pPr>
          </a:lstStyle>
          <a:p>
            <a:r>
              <a:rPr lang="en-US"/>
              <a:t>www.eoscpilot.eu</a:t>
            </a:r>
            <a:endParaRPr lang="en-GB" dirty="0"/>
          </a:p>
        </p:txBody>
      </p:sp>
      <p:sp>
        <p:nvSpPr>
          <p:cNvPr id="8" name="Footer Placeholder 4"/>
          <p:cNvSpPr>
            <a:spLocks noGrp="1"/>
          </p:cNvSpPr>
          <p:nvPr>
            <p:ph type="ftr" sz="quarter" idx="11"/>
          </p:nvPr>
        </p:nvSpPr>
        <p:spPr>
          <a:xfrm>
            <a:off x="2163652" y="6356351"/>
            <a:ext cx="5091448" cy="365125"/>
          </a:xfrm>
        </p:spPr>
        <p:txBody>
          <a:bodyPr/>
          <a:lstStyle>
            <a:lvl1pPr>
              <a:defRPr b="1">
                <a:solidFill>
                  <a:schemeClr val="tx1"/>
                </a:solidFill>
              </a:defRPr>
            </a:lvl1pPr>
          </a:lstStyle>
          <a:p>
            <a:r>
              <a:rPr lang="en-GB" dirty="0"/>
              <a:t>The European Open Science Cloud for Research pilot project is funded by the European Commission, DG Research &amp; Innovation under contract no. 739563</a:t>
            </a:r>
          </a:p>
        </p:txBody>
      </p:sp>
      <p:sp>
        <p:nvSpPr>
          <p:cNvPr id="9" name="Slide Number Placeholder 5"/>
          <p:cNvSpPr>
            <a:spLocks noGrp="1"/>
          </p:cNvSpPr>
          <p:nvPr>
            <p:ph type="sldNum" sz="quarter" idx="12"/>
          </p:nvPr>
        </p:nvSpPr>
        <p:spPr>
          <a:xfrm>
            <a:off x="7967730" y="6356351"/>
            <a:ext cx="547620" cy="365125"/>
          </a:xfrm>
        </p:spPr>
        <p:txBody>
          <a:bodyPr/>
          <a:lstStyle>
            <a:lvl1pPr>
              <a:defRPr b="1">
                <a:solidFill>
                  <a:schemeClr val="tx1"/>
                </a:solidFill>
              </a:defRPr>
            </a:lvl1pPr>
          </a:lstStyle>
          <a:p>
            <a:fld id="{154E5F24-684F-EB47-903B-D0BF2D59DFAF}" type="slidenum">
              <a:rPr lang="en-GB" smtClean="0"/>
              <a:pPr/>
              <a:t>‹#›</a:t>
            </a:fld>
            <a:endParaRPr lang="en-GB" dirty="0"/>
          </a:p>
        </p:txBody>
      </p:sp>
    </p:spTree>
    <p:extLst>
      <p:ext uri="{BB962C8B-B14F-4D97-AF65-F5344CB8AC3E}">
        <p14:creationId xmlns:p14="http://schemas.microsoft.com/office/powerpoint/2010/main" val="941483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le 1"/>
          <p:cNvSpPr>
            <a:spLocks noGrp="1"/>
          </p:cNvSpPr>
          <p:nvPr>
            <p:ph type="title"/>
          </p:nvPr>
        </p:nvSpPr>
        <p:spPr>
          <a:xfrm>
            <a:off x="2743201" y="129873"/>
            <a:ext cx="7886700" cy="752476"/>
          </a:xfrm>
        </p:spPr>
        <p:txBody>
          <a:bodyPr>
            <a:normAutofit/>
          </a:bodyPr>
          <a:lstStyle>
            <a:lvl1pPr>
              <a:defRPr sz="3000" baseline="0"/>
            </a:lvl1pPr>
          </a:lstStyle>
          <a:p>
            <a:r>
              <a:rPr lang="it-IT"/>
              <a:t>Click to edit Master title style</a:t>
            </a:r>
            <a:endParaRPr lang="en-US" dirty="0"/>
          </a:p>
        </p:txBody>
      </p:sp>
      <p:sp>
        <p:nvSpPr>
          <p:cNvPr id="3" name="Content Placeholder 2"/>
          <p:cNvSpPr>
            <a:spLocks noGrp="1"/>
          </p:cNvSpPr>
          <p:nvPr>
            <p:ph sz="half" idx="1"/>
          </p:nvPr>
        </p:nvSpPr>
        <p:spPr>
          <a:xfrm>
            <a:off x="628650" y="2063534"/>
            <a:ext cx="3886200" cy="2861878"/>
          </a:xfrm>
        </p:spPr>
        <p:txBody>
          <a:bodyPr/>
          <a:lstStyle>
            <a:lvl1pPr marL="228600" indent="-228600">
              <a:buSzPct val="100000"/>
              <a:buFontTx/>
              <a:buBlip>
                <a:blip r:embed="rId2"/>
              </a:buBlip>
              <a:defRPr/>
            </a:lvl1pPr>
            <a:lvl2pPr marL="685800" indent="-228600">
              <a:buSzPct val="100000"/>
              <a:buFontTx/>
              <a:buBlip>
                <a:blip r:embed="rId2"/>
              </a:buBlip>
              <a:defRPr/>
            </a:lvl2pPr>
            <a:lvl3pPr marL="1143000" indent="-228600">
              <a:buSzPct val="100000"/>
              <a:buFontTx/>
              <a:buBlip>
                <a:blip r:embed="rId2"/>
              </a:buBlip>
              <a:defRPr/>
            </a:lvl3pPr>
            <a:lvl4pPr marL="1600200" indent="-228600">
              <a:buSzPct val="100000"/>
              <a:buFontTx/>
              <a:buBlip>
                <a:blip r:embed="rId2"/>
              </a:buBlip>
              <a:defRPr/>
            </a:lvl4pPr>
            <a:lvl5pPr marL="2057400" indent="-228600">
              <a:buSzPct val="100000"/>
              <a:buFontTx/>
              <a:buBlip>
                <a:blip r:embed="rId2"/>
              </a:buBlip>
              <a:defRPr/>
            </a:lvl5pPr>
          </a:lstStyle>
          <a:p>
            <a:pPr lvl="0"/>
            <a:r>
              <a:rPr lang="it-IT" dirty="0"/>
              <a:t>Click to </a:t>
            </a:r>
            <a:r>
              <a:rPr lang="it-IT" dirty="0" err="1"/>
              <a:t>edit</a:t>
            </a:r>
            <a:r>
              <a:rPr lang="it-IT" dirty="0"/>
              <a:t> Master text </a:t>
            </a:r>
            <a:r>
              <a:rPr lang="it-IT" dirty="0" err="1"/>
              <a:t>styles</a:t>
            </a:r>
            <a:endParaRPr lang="it-IT" dirty="0"/>
          </a:p>
          <a:p>
            <a:pPr lvl="1"/>
            <a:r>
              <a:rPr lang="it-IT" dirty="0"/>
              <a:t>Second </a:t>
            </a:r>
            <a:r>
              <a:rPr lang="it-IT" dirty="0" err="1"/>
              <a:t>level</a:t>
            </a:r>
            <a:endParaRPr lang="it-IT" dirty="0"/>
          </a:p>
          <a:p>
            <a:pPr lvl="2"/>
            <a:r>
              <a:rPr lang="it-IT" dirty="0"/>
              <a:t>Third </a:t>
            </a:r>
            <a:r>
              <a:rPr lang="it-IT" dirty="0" err="1"/>
              <a:t>level</a:t>
            </a:r>
            <a:endParaRPr lang="it-IT" dirty="0"/>
          </a:p>
          <a:p>
            <a:pPr lvl="3"/>
            <a:r>
              <a:rPr lang="it-IT" dirty="0" err="1"/>
              <a:t>Fourth</a:t>
            </a:r>
            <a:r>
              <a:rPr lang="it-IT" dirty="0"/>
              <a:t> </a:t>
            </a:r>
            <a:r>
              <a:rPr lang="it-IT" dirty="0" err="1"/>
              <a:t>level</a:t>
            </a:r>
            <a:endParaRPr lang="it-IT" dirty="0"/>
          </a:p>
          <a:p>
            <a:pPr lvl="4"/>
            <a:r>
              <a:rPr lang="it-IT" dirty="0" err="1"/>
              <a:t>Fifth</a:t>
            </a:r>
            <a:r>
              <a:rPr lang="it-IT" dirty="0"/>
              <a:t> </a:t>
            </a:r>
            <a:r>
              <a:rPr lang="it-IT" dirty="0" err="1"/>
              <a:t>level</a:t>
            </a:r>
            <a:endParaRPr lang="en-US" dirty="0"/>
          </a:p>
        </p:txBody>
      </p:sp>
      <p:sp>
        <p:nvSpPr>
          <p:cNvPr id="4" name="Content Placeholder 3"/>
          <p:cNvSpPr>
            <a:spLocks noGrp="1"/>
          </p:cNvSpPr>
          <p:nvPr>
            <p:ph sz="half" idx="2"/>
          </p:nvPr>
        </p:nvSpPr>
        <p:spPr>
          <a:xfrm>
            <a:off x="4616517" y="2063534"/>
            <a:ext cx="3886200" cy="2861878"/>
          </a:xfrm>
        </p:spPr>
        <p:txBody>
          <a:bodyPr/>
          <a:lstStyle>
            <a:lvl1pPr marL="228600" indent="-228600">
              <a:buSzPct val="100000"/>
              <a:buFontTx/>
              <a:buBlip>
                <a:blip r:embed="rId2"/>
              </a:buBlip>
              <a:defRPr/>
            </a:lvl1pPr>
            <a:lvl2pPr marL="685800" indent="-228600">
              <a:buSzPct val="100000"/>
              <a:buFontTx/>
              <a:buBlip>
                <a:blip r:embed="rId2"/>
              </a:buBlip>
              <a:defRPr/>
            </a:lvl2pPr>
            <a:lvl3pPr marL="1143000" indent="-228600">
              <a:buSzPct val="100000"/>
              <a:buFontTx/>
              <a:buBlip>
                <a:blip r:embed="rId2"/>
              </a:buBlip>
              <a:defRPr/>
            </a:lvl3pPr>
            <a:lvl4pPr marL="1600200" indent="-228600">
              <a:buSzPct val="100000"/>
              <a:buFontTx/>
              <a:buBlip>
                <a:blip r:embed="rId2"/>
              </a:buBlip>
              <a:defRPr/>
            </a:lvl4pPr>
            <a:lvl5pPr marL="2057400" indent="-228600">
              <a:buSzPct val="100000"/>
              <a:buFontTx/>
              <a:buBlip>
                <a:blip r:embed="rId2"/>
              </a:buBlip>
              <a:defRPr/>
            </a:lvl5pPr>
          </a:lstStyle>
          <a:p>
            <a:pPr lvl="0"/>
            <a:r>
              <a:rPr lang="it-IT" dirty="0"/>
              <a:t>Click to </a:t>
            </a:r>
            <a:r>
              <a:rPr lang="it-IT" dirty="0" err="1"/>
              <a:t>edit</a:t>
            </a:r>
            <a:r>
              <a:rPr lang="it-IT" dirty="0"/>
              <a:t> Master text </a:t>
            </a:r>
            <a:r>
              <a:rPr lang="it-IT" dirty="0" err="1"/>
              <a:t>styles</a:t>
            </a:r>
            <a:endParaRPr lang="it-IT" dirty="0"/>
          </a:p>
          <a:p>
            <a:pPr lvl="1"/>
            <a:r>
              <a:rPr lang="it-IT" dirty="0"/>
              <a:t>Second </a:t>
            </a:r>
            <a:r>
              <a:rPr lang="it-IT" dirty="0" err="1"/>
              <a:t>level</a:t>
            </a:r>
            <a:endParaRPr lang="it-IT" dirty="0"/>
          </a:p>
          <a:p>
            <a:pPr lvl="2"/>
            <a:r>
              <a:rPr lang="it-IT" dirty="0"/>
              <a:t>Third </a:t>
            </a:r>
            <a:r>
              <a:rPr lang="it-IT" dirty="0" err="1"/>
              <a:t>level</a:t>
            </a:r>
            <a:endParaRPr lang="it-IT" dirty="0"/>
          </a:p>
          <a:p>
            <a:pPr lvl="3"/>
            <a:r>
              <a:rPr lang="it-IT" dirty="0" err="1"/>
              <a:t>Fourth</a:t>
            </a:r>
            <a:r>
              <a:rPr lang="it-IT" dirty="0"/>
              <a:t> </a:t>
            </a:r>
            <a:r>
              <a:rPr lang="it-IT" dirty="0" err="1"/>
              <a:t>level</a:t>
            </a:r>
            <a:endParaRPr lang="it-IT" dirty="0"/>
          </a:p>
          <a:p>
            <a:pPr lvl="4"/>
            <a:r>
              <a:rPr lang="it-IT" dirty="0" err="1"/>
              <a:t>Fifth</a:t>
            </a:r>
            <a:r>
              <a:rPr lang="it-IT" dirty="0"/>
              <a:t> </a:t>
            </a:r>
            <a:r>
              <a:rPr lang="it-IT" dirty="0" err="1"/>
              <a:t>level</a:t>
            </a:r>
            <a:endParaRPr lang="en-US" dirty="0"/>
          </a:p>
        </p:txBody>
      </p:sp>
      <p:sp>
        <p:nvSpPr>
          <p:cNvPr id="5" name="Date Placeholder 4"/>
          <p:cNvSpPr>
            <a:spLocks noGrp="1"/>
          </p:cNvSpPr>
          <p:nvPr>
            <p:ph type="dt" sz="half" idx="10"/>
          </p:nvPr>
        </p:nvSpPr>
        <p:spPr/>
        <p:txBody>
          <a:bodyPr/>
          <a:lstStyle/>
          <a:p>
            <a:r>
              <a:rPr lang="en-US"/>
              <a:t>www.eoscpilot.eu</a:t>
            </a:r>
            <a:endParaRPr lang="en-GB"/>
          </a:p>
        </p:txBody>
      </p:sp>
      <p:sp>
        <p:nvSpPr>
          <p:cNvPr id="6" name="Footer Placeholder 5"/>
          <p:cNvSpPr>
            <a:spLocks noGrp="1"/>
          </p:cNvSpPr>
          <p:nvPr>
            <p:ph type="ftr" sz="quarter" idx="11"/>
          </p:nvPr>
        </p:nvSpPr>
        <p:spPr/>
        <p:txBody>
          <a:bodyPr/>
          <a:lstStyle/>
          <a:p>
            <a:r>
              <a:rPr lang="en-GB"/>
              <a:t>The European Open Science Cloud for Research pilot project is funded by the European Commission, DG Research &amp; Innovation under contract no. 739563</a:t>
            </a:r>
          </a:p>
        </p:txBody>
      </p:sp>
      <p:sp>
        <p:nvSpPr>
          <p:cNvPr id="7" name="Slide Number Placeholder 6"/>
          <p:cNvSpPr>
            <a:spLocks noGrp="1"/>
          </p:cNvSpPr>
          <p:nvPr>
            <p:ph type="sldNum" sz="quarter" idx="12"/>
          </p:nvPr>
        </p:nvSpPr>
        <p:spPr/>
        <p:txBody>
          <a:bodyPr/>
          <a:lstStyle/>
          <a:p>
            <a:fld id="{154E5F24-684F-EB47-903B-D0BF2D59DFAF}" type="slidenum">
              <a:rPr lang="en-GB" smtClean="0"/>
              <a:t>‹#›</a:t>
            </a:fld>
            <a:endParaRPr lang="en-GB"/>
          </a:p>
        </p:txBody>
      </p:sp>
    </p:spTree>
    <p:extLst>
      <p:ext uri="{BB962C8B-B14F-4D97-AF65-F5344CB8AC3E}">
        <p14:creationId xmlns:p14="http://schemas.microsoft.com/office/powerpoint/2010/main" val="853286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000" baseline="0"/>
            </a:lvl1pPr>
          </a:lstStyle>
          <a:p>
            <a:r>
              <a:rPr lang="it-IT"/>
              <a:t>Click to edit Master title style</a:t>
            </a:r>
            <a:endParaRPr lang="en-US" dirty="0"/>
          </a:p>
        </p:txBody>
      </p:sp>
      <p:sp>
        <p:nvSpPr>
          <p:cNvPr id="3" name="Date Placeholder 2"/>
          <p:cNvSpPr>
            <a:spLocks noGrp="1"/>
          </p:cNvSpPr>
          <p:nvPr>
            <p:ph type="dt" sz="half" idx="10"/>
          </p:nvPr>
        </p:nvSpPr>
        <p:spPr/>
        <p:txBody>
          <a:bodyPr/>
          <a:lstStyle/>
          <a:p>
            <a:r>
              <a:rPr lang="en-US"/>
              <a:t>www.eoscpilot.eu</a:t>
            </a:r>
            <a:endParaRPr lang="en-GB"/>
          </a:p>
        </p:txBody>
      </p:sp>
      <p:sp>
        <p:nvSpPr>
          <p:cNvPr id="4" name="Footer Placeholder 3"/>
          <p:cNvSpPr>
            <a:spLocks noGrp="1"/>
          </p:cNvSpPr>
          <p:nvPr>
            <p:ph type="ftr" sz="quarter" idx="11"/>
          </p:nvPr>
        </p:nvSpPr>
        <p:spPr/>
        <p:txBody>
          <a:bodyPr/>
          <a:lstStyle/>
          <a:p>
            <a:r>
              <a:rPr lang="en-GB"/>
              <a:t>The European Open Science Cloud for Research pilot project is funded by the European Commission, DG Research &amp; Innovation under contract no. </a:t>
            </a:r>
            <a:r>
              <a:rPr lang="en-GB" dirty="0"/>
              <a:t>739563</a:t>
            </a:r>
          </a:p>
        </p:txBody>
      </p:sp>
      <p:sp>
        <p:nvSpPr>
          <p:cNvPr id="5" name="Slide Number Placeholder 4"/>
          <p:cNvSpPr>
            <a:spLocks noGrp="1"/>
          </p:cNvSpPr>
          <p:nvPr>
            <p:ph type="sldNum" sz="quarter" idx="12"/>
          </p:nvPr>
        </p:nvSpPr>
        <p:spPr/>
        <p:txBody>
          <a:bodyPr/>
          <a:lstStyle/>
          <a:p>
            <a:fld id="{154E5F24-684F-EB47-903B-D0BF2D59DFAF}" type="slidenum">
              <a:rPr lang="en-GB" smtClean="0"/>
              <a:t>‹#›</a:t>
            </a:fld>
            <a:endParaRPr lang="en-GB"/>
          </a:p>
        </p:txBody>
      </p:sp>
    </p:spTree>
    <p:extLst>
      <p:ext uri="{BB962C8B-B14F-4D97-AF65-F5344CB8AC3E}">
        <p14:creationId xmlns:p14="http://schemas.microsoft.com/office/powerpoint/2010/main" val="2104287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www.eoscpilot.eu</a:t>
            </a:r>
            <a:endParaRPr lang="en-GB"/>
          </a:p>
        </p:txBody>
      </p:sp>
      <p:sp>
        <p:nvSpPr>
          <p:cNvPr id="3" name="Footer Placeholder 2"/>
          <p:cNvSpPr>
            <a:spLocks noGrp="1"/>
          </p:cNvSpPr>
          <p:nvPr>
            <p:ph type="ftr" sz="quarter" idx="11"/>
          </p:nvPr>
        </p:nvSpPr>
        <p:spPr/>
        <p:txBody>
          <a:bodyPr/>
          <a:lstStyle/>
          <a:p>
            <a:r>
              <a:rPr lang="en-GB"/>
              <a:t>The European Open Science Cloud for Research pilot project is funded by the European Commission, DG Research &amp; Innovation under contract no. 739563</a:t>
            </a:r>
          </a:p>
        </p:txBody>
      </p:sp>
      <p:sp>
        <p:nvSpPr>
          <p:cNvPr id="4" name="Slide Number Placeholder 3"/>
          <p:cNvSpPr>
            <a:spLocks noGrp="1"/>
          </p:cNvSpPr>
          <p:nvPr>
            <p:ph type="sldNum" sz="quarter" idx="12"/>
          </p:nvPr>
        </p:nvSpPr>
        <p:spPr/>
        <p:txBody>
          <a:bodyPr/>
          <a:lstStyle/>
          <a:p>
            <a:fld id="{154E5F24-684F-EB47-903B-D0BF2D59DFAF}" type="slidenum">
              <a:rPr lang="en-GB" smtClean="0"/>
              <a:t>‹#›</a:t>
            </a:fld>
            <a:endParaRPr lang="en-GB"/>
          </a:p>
        </p:txBody>
      </p:sp>
    </p:spTree>
    <p:extLst>
      <p:ext uri="{BB962C8B-B14F-4D97-AF65-F5344CB8AC3E}">
        <p14:creationId xmlns:p14="http://schemas.microsoft.com/office/powerpoint/2010/main" val="1996725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1116530"/>
            <a:ext cx="2949178" cy="940869"/>
          </a:xfrm>
        </p:spPr>
        <p:txBody>
          <a:bodyPr anchor="b"/>
          <a:lstStyle>
            <a:lvl1pPr>
              <a:defRPr sz="3200"/>
            </a:lvl1pPr>
          </a:lstStyle>
          <a:p>
            <a:r>
              <a:rPr lang="it-IT"/>
              <a:t>Click to edit Master title style</a:t>
            </a:r>
            <a:endParaRPr lang="en-US" dirty="0"/>
          </a:p>
        </p:txBody>
      </p:sp>
      <p:sp>
        <p:nvSpPr>
          <p:cNvPr id="3" name="Content Placeholder 2"/>
          <p:cNvSpPr>
            <a:spLocks noGrp="1"/>
          </p:cNvSpPr>
          <p:nvPr>
            <p:ph idx="1"/>
          </p:nvPr>
        </p:nvSpPr>
        <p:spPr>
          <a:xfrm>
            <a:off x="3886200" y="1116530"/>
            <a:ext cx="4629150" cy="4873625"/>
          </a:xfrm>
        </p:spPr>
        <p:txBody>
          <a:bodyPr/>
          <a:lstStyle>
            <a:lvl1pPr marL="228600" indent="-228600">
              <a:buSzPct val="100000"/>
              <a:buFontTx/>
              <a:buBlip>
                <a:blip r:embed="rId2"/>
              </a:buBlip>
              <a:defRPr sz="3200"/>
            </a:lvl1pPr>
            <a:lvl2pPr marL="685800" indent="-228600">
              <a:buSzPct val="100000"/>
              <a:buFontTx/>
              <a:buBlip>
                <a:blip r:embed="rId2"/>
              </a:buBlip>
              <a:defRPr sz="2800"/>
            </a:lvl2pPr>
            <a:lvl3pPr marL="1143000" indent="-228600">
              <a:buSzPct val="100000"/>
              <a:buFontTx/>
              <a:buBlip>
                <a:blip r:embed="rId2"/>
              </a:buBlip>
              <a:defRPr sz="2400"/>
            </a:lvl3pPr>
            <a:lvl4pPr marL="1600200" indent="-228600">
              <a:buSzPct val="100000"/>
              <a:buFontTx/>
              <a:buBlip>
                <a:blip r:embed="rId2"/>
              </a:buBlip>
              <a:defRPr sz="2000"/>
            </a:lvl4pPr>
            <a:lvl5pPr marL="2057400" indent="-228600">
              <a:buSzPct val="100000"/>
              <a:buFontTx/>
              <a:buBlip>
                <a:blip r:embed="rId2"/>
              </a:buBlip>
              <a:defRPr sz="2000"/>
            </a:lvl5pPr>
            <a:lvl6pPr>
              <a:defRPr sz="2000"/>
            </a:lvl6pPr>
            <a:lvl7pPr>
              <a:defRPr sz="2000"/>
            </a:lvl7pPr>
            <a:lvl8pPr>
              <a:defRPr sz="2000"/>
            </a:lvl8pPr>
            <a:lvl9pPr>
              <a:defRPr sz="2000"/>
            </a:lvl9pPr>
          </a:lstStyle>
          <a:p>
            <a:pPr lvl="0"/>
            <a:r>
              <a:rPr lang="it-IT" dirty="0"/>
              <a:t>Click to </a:t>
            </a:r>
            <a:r>
              <a:rPr lang="it-IT" dirty="0" err="1"/>
              <a:t>edit</a:t>
            </a:r>
            <a:r>
              <a:rPr lang="it-IT" dirty="0"/>
              <a:t> Master text </a:t>
            </a:r>
            <a:r>
              <a:rPr lang="it-IT" dirty="0" err="1"/>
              <a:t>styles</a:t>
            </a:r>
            <a:endParaRPr lang="it-IT" dirty="0"/>
          </a:p>
          <a:p>
            <a:pPr lvl="1"/>
            <a:r>
              <a:rPr lang="it-IT" dirty="0"/>
              <a:t>Second </a:t>
            </a:r>
            <a:r>
              <a:rPr lang="it-IT" dirty="0" err="1"/>
              <a:t>level</a:t>
            </a:r>
            <a:endParaRPr lang="it-IT" dirty="0"/>
          </a:p>
          <a:p>
            <a:pPr lvl="2"/>
            <a:r>
              <a:rPr lang="it-IT" dirty="0"/>
              <a:t>Third </a:t>
            </a:r>
            <a:r>
              <a:rPr lang="it-IT" dirty="0" err="1"/>
              <a:t>level</a:t>
            </a:r>
            <a:endParaRPr lang="it-IT" dirty="0"/>
          </a:p>
          <a:p>
            <a:pPr lvl="3"/>
            <a:r>
              <a:rPr lang="it-IT" dirty="0" err="1"/>
              <a:t>Fourth</a:t>
            </a:r>
            <a:r>
              <a:rPr lang="it-IT" dirty="0"/>
              <a:t> </a:t>
            </a:r>
            <a:r>
              <a:rPr lang="it-IT" dirty="0" err="1"/>
              <a:t>level</a:t>
            </a:r>
            <a:endParaRPr lang="it-IT" dirty="0"/>
          </a:p>
          <a:p>
            <a:pPr lvl="4"/>
            <a:r>
              <a:rPr lang="it-IT" dirty="0" err="1"/>
              <a:t>Fifth</a:t>
            </a:r>
            <a:r>
              <a:rPr lang="it-IT" dirty="0"/>
              <a:t> </a:t>
            </a:r>
            <a:r>
              <a:rPr lang="it-IT" dirty="0" err="1"/>
              <a:t>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Click to edit Master text styles</a:t>
            </a:r>
          </a:p>
        </p:txBody>
      </p:sp>
      <p:sp>
        <p:nvSpPr>
          <p:cNvPr id="5" name="Date Placeholder 4"/>
          <p:cNvSpPr>
            <a:spLocks noGrp="1"/>
          </p:cNvSpPr>
          <p:nvPr>
            <p:ph type="dt" sz="half" idx="10"/>
          </p:nvPr>
        </p:nvSpPr>
        <p:spPr/>
        <p:txBody>
          <a:bodyPr/>
          <a:lstStyle/>
          <a:p>
            <a:r>
              <a:rPr lang="en-US"/>
              <a:t>www.eoscpilot.eu</a:t>
            </a:r>
            <a:endParaRPr lang="en-GB"/>
          </a:p>
        </p:txBody>
      </p:sp>
      <p:sp>
        <p:nvSpPr>
          <p:cNvPr id="6" name="Footer Placeholder 5"/>
          <p:cNvSpPr>
            <a:spLocks noGrp="1"/>
          </p:cNvSpPr>
          <p:nvPr>
            <p:ph type="ftr" sz="quarter" idx="11"/>
          </p:nvPr>
        </p:nvSpPr>
        <p:spPr/>
        <p:txBody>
          <a:bodyPr/>
          <a:lstStyle/>
          <a:p>
            <a:r>
              <a:rPr lang="en-GB"/>
              <a:t>The European Open Science Cloud for Research pilot project is funded by the European Commission, DG Research &amp; Innovation under contract no. 739563</a:t>
            </a:r>
          </a:p>
        </p:txBody>
      </p:sp>
      <p:sp>
        <p:nvSpPr>
          <p:cNvPr id="7" name="Slide Number Placeholder 6"/>
          <p:cNvSpPr>
            <a:spLocks noGrp="1"/>
          </p:cNvSpPr>
          <p:nvPr>
            <p:ph type="sldNum" sz="quarter" idx="12"/>
          </p:nvPr>
        </p:nvSpPr>
        <p:spPr/>
        <p:txBody>
          <a:bodyPr/>
          <a:lstStyle/>
          <a:p>
            <a:fld id="{154E5F24-684F-EB47-903B-D0BF2D59DFAF}" type="slidenum">
              <a:rPr lang="en-GB" smtClean="0"/>
              <a:t>‹#›</a:t>
            </a:fld>
            <a:endParaRPr lang="en-GB"/>
          </a:p>
        </p:txBody>
      </p:sp>
    </p:spTree>
    <p:extLst>
      <p:ext uri="{BB962C8B-B14F-4D97-AF65-F5344CB8AC3E}">
        <p14:creationId xmlns:p14="http://schemas.microsoft.com/office/powerpoint/2010/main" val="23728311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image" Target="../media/image1.jpg"/><Relationship Id="rId12"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theme" Target="../theme/theme2.xml"/><Relationship Id="rId8" Type="http://schemas.openxmlformats.org/officeDocument/2006/relationships/image" Target="../media/image6.jpg"/><Relationship Id="rId9" Type="http://schemas.openxmlformats.org/officeDocument/2006/relationships/image" Target="../media/image2.png"/><Relationship Id="rId1" Type="http://schemas.openxmlformats.org/officeDocument/2006/relationships/slideLayout" Target="../slideLayouts/slideLayout10.xml"/><Relationship Id="rId2"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17332" y="67377"/>
            <a:ext cx="6956057" cy="868297"/>
          </a:xfrm>
          <a:prstGeom prst="rect">
            <a:avLst/>
          </a:prstGeom>
        </p:spPr>
        <p:txBody>
          <a:bodyPr vert="horz" lIns="91440" tIns="45720" rIns="91440" bIns="45720" rtlCol="0" anchor="ctr">
            <a:normAutofit/>
          </a:bodyPr>
          <a:lstStyle/>
          <a:p>
            <a:r>
              <a:rPr lang="it-IT" dirty="0"/>
              <a:t>Fare clic per modificare stile</a:t>
            </a:r>
            <a:endParaRPr lang="en-US" dirty="0"/>
          </a:p>
        </p:txBody>
      </p:sp>
      <p:sp>
        <p:nvSpPr>
          <p:cNvPr id="3" name="Text Placeholder 2"/>
          <p:cNvSpPr>
            <a:spLocks noGrp="1"/>
          </p:cNvSpPr>
          <p:nvPr>
            <p:ph type="body" idx="1"/>
          </p:nvPr>
        </p:nvSpPr>
        <p:spPr>
          <a:xfrm>
            <a:off x="628650" y="1617044"/>
            <a:ext cx="7886700" cy="3051209"/>
          </a:xfrm>
          <a:prstGeom prst="rect">
            <a:avLst/>
          </a:prstGeom>
        </p:spPr>
        <p:txBody>
          <a:bodyPr vert="horz" lIns="91440" tIns="45720" rIns="91440" bIns="45720" rtlCol="0">
            <a:normAutofit/>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sp>
        <p:nvSpPr>
          <p:cNvPr id="4" name="Date Placeholder 3"/>
          <p:cNvSpPr>
            <a:spLocks noGrp="1"/>
          </p:cNvSpPr>
          <p:nvPr>
            <p:ph type="dt" sz="half" idx="2"/>
          </p:nvPr>
        </p:nvSpPr>
        <p:spPr>
          <a:xfrm>
            <a:off x="628650" y="6356351"/>
            <a:ext cx="1334904"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www.eoscpilot.eu</a:t>
            </a:r>
            <a:endParaRPr lang="en-GB" dirty="0"/>
          </a:p>
        </p:txBody>
      </p:sp>
      <p:sp>
        <p:nvSpPr>
          <p:cNvPr id="5" name="Footer Placeholder 4"/>
          <p:cNvSpPr>
            <a:spLocks noGrp="1"/>
          </p:cNvSpPr>
          <p:nvPr>
            <p:ph type="ftr" sz="quarter" idx="3"/>
          </p:nvPr>
        </p:nvSpPr>
        <p:spPr>
          <a:xfrm>
            <a:off x="2136808" y="6356351"/>
            <a:ext cx="52361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The European Open Science Cloud for Research pilot project is funded by the European Commission, DG Research &amp; Innovation under contract no. </a:t>
            </a:r>
            <a:r>
              <a:rPr lang="en-GB" dirty="0"/>
              <a:t>739563</a:t>
            </a:r>
          </a:p>
        </p:txBody>
      </p:sp>
      <p:sp>
        <p:nvSpPr>
          <p:cNvPr id="6" name="Slide Number Placeholder 5"/>
          <p:cNvSpPr>
            <a:spLocks noGrp="1"/>
          </p:cNvSpPr>
          <p:nvPr>
            <p:ph type="sldNum" sz="quarter" idx="4"/>
          </p:nvPr>
        </p:nvSpPr>
        <p:spPr>
          <a:xfrm>
            <a:off x="7372952" y="6356351"/>
            <a:ext cx="114239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4E5F24-684F-EB47-903B-D0BF2D59DFAF}" type="slidenum">
              <a:rPr lang="en-GB" smtClean="0"/>
              <a:t>‹#›</a:t>
            </a:fld>
            <a:endParaRPr lang="en-GB"/>
          </a:p>
        </p:txBody>
      </p:sp>
    </p:spTree>
    <p:extLst>
      <p:ext uri="{BB962C8B-B14F-4D97-AF65-F5344CB8AC3E}">
        <p14:creationId xmlns:p14="http://schemas.microsoft.com/office/powerpoint/2010/main" val="580945943"/>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 id="2147483662" r:id="rId4"/>
    <p:sldLayoutId id="2147483663" r:id="rId5"/>
    <p:sldLayoutId id="2147483664" r:id="rId6"/>
    <p:sldLayoutId id="2147483666" r:id="rId7"/>
    <p:sldLayoutId id="2147483667" r:id="rId8"/>
    <p:sldLayoutId id="2147483668" r:id="rId9"/>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SzPct val="100000"/>
        <a:buFontTx/>
        <a:buBlip>
          <a:blip r:embed="rId12"/>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SzPct val="100000"/>
        <a:buFontTx/>
        <a:buBlip>
          <a:blip r:embed="rId12"/>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SzPct val="100000"/>
        <a:buFontTx/>
        <a:buBlip>
          <a:blip r:embed="rId12"/>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SzPct val="100000"/>
        <a:buFontTx/>
        <a:buBlip>
          <a:blip r:embed="rId12"/>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SzPct val="100000"/>
        <a:buFontTx/>
        <a:buBlip>
          <a:blip r:embed="rId12"/>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2348564" y="365125"/>
            <a:ext cx="6166786" cy="1325563"/>
          </a:xfrm>
          <a:prstGeom prst="rect">
            <a:avLst/>
          </a:prstGeom>
        </p:spPr>
        <p:txBody>
          <a:bodyPr vert="horz" lIns="91440" tIns="45720" rIns="91440" bIns="45720" rtlCol="0" anchor="ctr">
            <a:normAutofit/>
          </a:bodyPr>
          <a:lstStyle/>
          <a:p>
            <a:r>
              <a:rPr lang="it-IT"/>
              <a:t>Fare clic per modificare stile</a:t>
            </a:r>
            <a:endParaRPr lang="en-GB" dirty="0"/>
          </a:p>
        </p:txBody>
      </p:sp>
      <p:sp>
        <p:nvSpPr>
          <p:cNvPr id="3" name="Segnaposto testo 2"/>
          <p:cNvSpPr>
            <a:spLocks noGrp="1"/>
          </p:cNvSpPr>
          <p:nvPr>
            <p:ph type="body" idx="1"/>
          </p:nvPr>
        </p:nvSpPr>
        <p:spPr>
          <a:xfrm>
            <a:off x="2348564" y="1825625"/>
            <a:ext cx="6166786" cy="4351338"/>
          </a:xfrm>
          <a:prstGeom prst="rect">
            <a:avLst/>
          </a:prstGeom>
        </p:spPr>
        <p:txBody>
          <a:bodyPr vert="horz" lIns="91440" tIns="45720" rIns="91440" bIns="45720" rtlCol="0">
            <a:normAutofit/>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GB" dirty="0"/>
          </a:p>
        </p:txBody>
      </p:sp>
      <p:sp>
        <p:nvSpPr>
          <p:cNvPr id="4" name="Segnaposto data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www.eoscpilot.eu</a:t>
            </a:r>
            <a:endParaRPr lang="en-GB"/>
          </a:p>
        </p:txBody>
      </p:sp>
      <p:sp>
        <p:nvSpPr>
          <p:cNvPr id="5" name="Segnaposto piè di pagina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The European Open Science Cloud for Research pilot project is funded by the European Commission, DG Research &amp; Innovation under contract no. 739563</a:t>
            </a:r>
          </a:p>
        </p:txBody>
      </p:sp>
      <p:sp>
        <p:nvSpPr>
          <p:cNvPr id="6" name="Segnaposto numero diapositiva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29125B-4164-B445-B5EA-FB5E25F89FC2}" type="slidenum">
              <a:rPr lang="en-GB" smtClean="0"/>
              <a:t>‹#›</a:t>
            </a:fld>
            <a:endParaRPr lang="en-GB"/>
          </a:p>
        </p:txBody>
      </p:sp>
    </p:spTree>
    <p:extLst>
      <p:ext uri="{BB962C8B-B14F-4D97-AF65-F5344CB8AC3E}">
        <p14:creationId xmlns:p14="http://schemas.microsoft.com/office/powerpoint/2010/main" val="178513706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9" r:id="rId4"/>
    <p:sldLayoutId id="2147483680" r:id="rId5"/>
    <p:sldLayoutId id="2147483682" r:id="rId6"/>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SzPct val="100000"/>
        <a:buFontTx/>
        <a:buBlip>
          <a:blip r:embed="rId9"/>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SzPct val="100000"/>
        <a:buFontTx/>
        <a:buBlip>
          <a:blip r:embed="rId9"/>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SzPct val="100000"/>
        <a:buFontTx/>
        <a:buBlip>
          <a:blip r:embed="rId9"/>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SzPct val="100000"/>
        <a:buFontTx/>
        <a:buBlip>
          <a:blip r:embed="rId9"/>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SzPct val="100000"/>
        <a:buFontTx/>
        <a:buBlip>
          <a:blip r:embed="rId9"/>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tiff"/><Relationship Id="rId4" Type="http://schemas.openxmlformats.org/officeDocument/2006/relationships/image" Target="../media/image8.tiff"/><Relationship Id="rId5" Type="http://schemas.openxmlformats.org/officeDocument/2006/relationships/image" Target="../media/image9.tiff"/><Relationship Id="rId6" Type="http://schemas.openxmlformats.org/officeDocument/2006/relationships/image" Target="../media/image10.tiff"/><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hyperlink" Target="https://doi.org/10.1107/S1600576716004751" TargetMode="External"/><Relationship Id="rId5" Type="http://schemas.openxmlformats.org/officeDocument/2006/relationships/image" Target="../media/image15.png"/><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Photon and Neutron Science Demonstrator</a:t>
            </a:r>
            <a:endParaRPr lang="en-US" dirty="0"/>
          </a:p>
        </p:txBody>
      </p:sp>
      <p:pic>
        <p:nvPicPr>
          <p:cNvPr id="3" name="Picture 2"/>
          <p:cNvPicPr>
            <a:picLocks noChangeAspect="1"/>
          </p:cNvPicPr>
          <p:nvPr/>
        </p:nvPicPr>
        <p:blipFill>
          <a:blip r:embed="rId3"/>
          <a:stretch>
            <a:fillRect/>
          </a:stretch>
        </p:blipFill>
        <p:spPr>
          <a:xfrm>
            <a:off x="3519333" y="4398144"/>
            <a:ext cx="1042835" cy="1042835"/>
          </a:xfrm>
          <a:prstGeom prst="rect">
            <a:avLst/>
          </a:prstGeom>
        </p:spPr>
      </p:pic>
      <p:pic>
        <p:nvPicPr>
          <p:cNvPr id="4" name="Picture 3"/>
          <p:cNvPicPr>
            <a:picLocks noChangeAspect="1"/>
          </p:cNvPicPr>
          <p:nvPr/>
        </p:nvPicPr>
        <p:blipFill>
          <a:blip r:embed="rId4"/>
          <a:stretch>
            <a:fillRect/>
          </a:stretch>
        </p:blipFill>
        <p:spPr>
          <a:xfrm>
            <a:off x="4767353" y="4398144"/>
            <a:ext cx="1205240" cy="1054585"/>
          </a:xfrm>
          <a:prstGeom prst="rect">
            <a:avLst/>
          </a:prstGeom>
        </p:spPr>
      </p:pic>
      <p:pic>
        <p:nvPicPr>
          <p:cNvPr id="5" name="Picture 4"/>
          <p:cNvPicPr>
            <a:picLocks noChangeAspect="1"/>
          </p:cNvPicPr>
          <p:nvPr/>
        </p:nvPicPr>
        <p:blipFill>
          <a:blip r:embed="rId5"/>
          <a:stretch>
            <a:fillRect/>
          </a:stretch>
        </p:blipFill>
        <p:spPr>
          <a:xfrm>
            <a:off x="7920341" y="4309881"/>
            <a:ext cx="898920" cy="1142848"/>
          </a:xfrm>
          <a:prstGeom prst="rect">
            <a:avLst/>
          </a:prstGeom>
        </p:spPr>
      </p:pic>
      <p:pic>
        <p:nvPicPr>
          <p:cNvPr id="6" name="Picture 5"/>
          <p:cNvPicPr>
            <a:picLocks noChangeAspect="1"/>
          </p:cNvPicPr>
          <p:nvPr/>
        </p:nvPicPr>
        <p:blipFill>
          <a:blip r:embed="rId6"/>
          <a:stretch>
            <a:fillRect/>
          </a:stretch>
        </p:blipFill>
        <p:spPr>
          <a:xfrm>
            <a:off x="6160983" y="4567521"/>
            <a:ext cx="1570968" cy="873458"/>
          </a:xfrm>
          <a:prstGeom prst="rect">
            <a:avLst/>
          </a:prstGeom>
        </p:spPr>
      </p:pic>
    </p:spTree>
    <p:extLst>
      <p:ext uri="{BB962C8B-B14F-4D97-AF65-F5344CB8AC3E}">
        <p14:creationId xmlns:p14="http://schemas.microsoft.com/office/powerpoint/2010/main" val="8955893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208" y="134218"/>
            <a:ext cx="6273967" cy="752476"/>
          </a:xfrm>
        </p:spPr>
        <p:txBody>
          <a:bodyPr>
            <a:normAutofit fontScale="90000"/>
          </a:bodyPr>
          <a:lstStyle/>
          <a:p>
            <a:r>
              <a:rPr lang="en-GB"/>
              <a:t>Photon and Neutron </a:t>
            </a:r>
            <a:r>
              <a:rPr lang="en-GB"/>
              <a:t>Science </a:t>
            </a:r>
            <a:r>
              <a:rPr lang="en-GB" smtClean="0"/>
              <a:t>Demonstrator</a:t>
            </a:r>
            <a:br>
              <a:rPr lang="en-GB" smtClean="0"/>
            </a:br>
            <a:endParaRPr lang="en-US" dirty="0"/>
          </a:p>
        </p:txBody>
      </p:sp>
      <p:pic>
        <p:nvPicPr>
          <p:cNvPr id="5" name="Content Placeholder 4"/>
          <p:cNvPicPr>
            <a:picLocks noGrp="1" noChangeAspect="1"/>
          </p:cNvPicPr>
          <p:nvPr>
            <p:ph idx="1"/>
          </p:nvPr>
        </p:nvPicPr>
        <p:blipFill>
          <a:blip r:embed="rId3"/>
          <a:srcRect t="5211" b="5211"/>
          <a:stretch>
            <a:fillRect/>
          </a:stretch>
        </p:blipFill>
        <p:spPr>
          <a:xfrm>
            <a:off x="628650" y="1525241"/>
            <a:ext cx="7886700" cy="4485034"/>
          </a:xfrm>
        </p:spPr>
      </p:pic>
      <p:sp>
        <p:nvSpPr>
          <p:cNvPr id="4" name="Slide Number Placeholder 3"/>
          <p:cNvSpPr>
            <a:spLocks noGrp="1"/>
          </p:cNvSpPr>
          <p:nvPr>
            <p:ph type="sldNum" sz="quarter" idx="12"/>
          </p:nvPr>
        </p:nvSpPr>
        <p:spPr/>
        <p:txBody>
          <a:bodyPr/>
          <a:lstStyle/>
          <a:p>
            <a:fld id="{551115BC-487E-4422-894C-CB7CD3E79223}" type="slidenum">
              <a:rPr lang="sv-SE" smtClean="0"/>
              <a:t>2</a:t>
            </a:fld>
            <a:endParaRPr lang="sv-SE"/>
          </a:p>
        </p:txBody>
      </p:sp>
      <p:pic>
        <p:nvPicPr>
          <p:cNvPr id="6" name="Picture 5"/>
          <p:cNvPicPr>
            <a:picLocks/>
          </p:cNvPicPr>
          <p:nvPr/>
        </p:nvPicPr>
        <p:blipFill>
          <a:blip r:embed="rId4"/>
          <a:stretch>
            <a:fillRect/>
          </a:stretch>
        </p:blipFill>
        <p:spPr>
          <a:xfrm>
            <a:off x="4572000" y="1525240"/>
            <a:ext cx="4104456" cy="4485035"/>
          </a:xfrm>
          <a:prstGeom prst="rect">
            <a:avLst/>
          </a:prstGeom>
        </p:spPr>
      </p:pic>
      <p:sp>
        <p:nvSpPr>
          <p:cNvPr id="7" name="Date Placeholder 3"/>
          <p:cNvSpPr>
            <a:spLocks noGrp="1"/>
          </p:cNvSpPr>
          <p:nvPr>
            <p:ph type="dt" sz="half" idx="10"/>
          </p:nvPr>
        </p:nvSpPr>
        <p:spPr>
          <a:xfrm>
            <a:off x="274749" y="6356351"/>
            <a:ext cx="1356575" cy="365125"/>
          </a:xfrm>
        </p:spPr>
        <p:txBody>
          <a:bodyPr/>
          <a:lstStyle/>
          <a:p>
            <a:r>
              <a:rPr lang="en-US"/>
              <a:t>www.eoscpilot.eu</a:t>
            </a:r>
            <a:endParaRPr lang="en-GB" dirty="0"/>
          </a:p>
        </p:txBody>
      </p:sp>
      <p:sp>
        <p:nvSpPr>
          <p:cNvPr id="8" name="Footer Placeholder 4"/>
          <p:cNvSpPr>
            <a:spLocks noGrp="1"/>
          </p:cNvSpPr>
          <p:nvPr>
            <p:ph type="ftr" sz="quarter" idx="11"/>
          </p:nvPr>
        </p:nvSpPr>
        <p:spPr>
          <a:xfrm>
            <a:off x="2163652" y="6356351"/>
            <a:ext cx="5091448" cy="365125"/>
          </a:xfrm>
        </p:spPr>
        <p:txBody>
          <a:bodyPr/>
          <a:lstStyle/>
          <a:p>
            <a:r>
              <a:rPr lang="en-GB" dirty="0"/>
              <a:t>The European Open Science Cloud for Research pilot project is funded by the European Commission, DG Research &amp; Innovation under contract no. 739563</a:t>
            </a:r>
          </a:p>
        </p:txBody>
      </p:sp>
      <p:sp>
        <p:nvSpPr>
          <p:cNvPr id="3" name="TextBox 2"/>
          <p:cNvSpPr txBox="1"/>
          <p:nvPr/>
        </p:nvSpPr>
        <p:spPr>
          <a:xfrm>
            <a:off x="2879607" y="6010275"/>
            <a:ext cx="5796849" cy="276999"/>
          </a:xfrm>
          <a:prstGeom prst="rect">
            <a:avLst/>
          </a:prstGeom>
          <a:noFill/>
        </p:spPr>
        <p:txBody>
          <a:bodyPr wrap="square" rtlCol="0">
            <a:spAutoFit/>
          </a:bodyPr>
          <a:lstStyle/>
          <a:p>
            <a:r>
              <a:rPr lang="en-US" sz="1200" i="1" dirty="0"/>
              <a:t>Images courtesy of the Paul </a:t>
            </a:r>
            <a:r>
              <a:rPr lang="en-US" sz="1200" i="1" dirty="0" err="1"/>
              <a:t>Scherrer</a:t>
            </a:r>
            <a:r>
              <a:rPr lang="en-US" sz="1200" i="1" dirty="0"/>
              <a:t> </a:t>
            </a:r>
            <a:r>
              <a:rPr lang="en-US" sz="1200" i="1" dirty="0" err="1" smtClean="0"/>
              <a:t>Institut</a:t>
            </a:r>
            <a:r>
              <a:rPr lang="en-US" sz="1200" i="1" dirty="0" smtClean="0"/>
              <a:t> https</a:t>
            </a:r>
            <a:r>
              <a:rPr lang="en-US" sz="1200" i="1" dirty="0"/>
              <a:t>://</a:t>
            </a:r>
            <a:r>
              <a:rPr lang="en-US" sz="1200" i="1" dirty="0" err="1"/>
              <a:t>www.psi.ch</a:t>
            </a:r>
            <a:r>
              <a:rPr lang="en-US" sz="1200" i="1" dirty="0"/>
              <a:t>/</a:t>
            </a:r>
            <a:r>
              <a:rPr lang="en-US" sz="1200" i="1" dirty="0" err="1"/>
              <a:t>niag</a:t>
            </a:r>
            <a:r>
              <a:rPr lang="en-US" sz="1200" i="1" dirty="0"/>
              <a:t>/cultural-heritage</a:t>
            </a:r>
          </a:p>
        </p:txBody>
      </p:sp>
    </p:spTree>
    <p:extLst>
      <p:ext uri="{BB962C8B-B14F-4D97-AF65-F5344CB8AC3E}">
        <p14:creationId xmlns:p14="http://schemas.microsoft.com/office/powerpoint/2010/main" val="207119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0" presetClass="path" presetSubtype="0" accel="50000" decel="50000" fill="hold" nodeType="clickEffect">
                                  <p:stCondLst>
                                    <p:cond delay="0"/>
                                  </p:stCondLst>
                                  <p:childTnLst>
                                    <p:animMotion origin="layout" path="M -0.00348 -0.0007 L -0.46493 -0.0007 " pathEditMode="relative" rAng="0" ptsTypes="AA">
                                      <p:cBhvr>
                                        <p:cTn id="11" dur="2000" fill="hold"/>
                                        <p:tgtEl>
                                          <p:spTgt spid="6"/>
                                        </p:tgtEl>
                                        <p:attrNameLst>
                                          <p:attrName>ppt_x</p:attrName>
                                          <p:attrName>ppt_y</p:attrName>
                                        </p:attrNameLst>
                                      </p:cBhvr>
                                      <p:rCtr x="-2307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208" y="134218"/>
            <a:ext cx="6397792" cy="752476"/>
          </a:xfrm>
        </p:spPr>
        <p:txBody>
          <a:bodyPr>
            <a:normAutofit fontScale="90000"/>
          </a:bodyPr>
          <a:lstStyle/>
          <a:p>
            <a:r>
              <a:rPr lang="en-GB" dirty="0" smtClean="0"/>
              <a:t>Photon and Neutron Science Demonstrator</a:t>
            </a:r>
            <a:endParaRPr lang="en-GB" dirty="0"/>
          </a:p>
        </p:txBody>
      </p:sp>
      <p:sp>
        <p:nvSpPr>
          <p:cNvPr id="3" name="Content Placeholder 2"/>
          <p:cNvSpPr>
            <a:spLocks noGrp="1"/>
          </p:cNvSpPr>
          <p:nvPr>
            <p:ph idx="1"/>
          </p:nvPr>
        </p:nvSpPr>
        <p:spPr>
          <a:xfrm>
            <a:off x="274749" y="1186211"/>
            <a:ext cx="7886700" cy="3218812"/>
          </a:xfrm>
        </p:spPr>
        <p:txBody>
          <a:bodyPr>
            <a:normAutofit lnSpcReduction="10000"/>
          </a:bodyPr>
          <a:lstStyle/>
          <a:p>
            <a:r>
              <a:rPr lang="en-US" sz="1900" b="1" i="1" dirty="0" smtClean="0"/>
              <a:t>Original Technical Focus:</a:t>
            </a:r>
            <a:endParaRPr lang="en-US" sz="1900" dirty="0" smtClean="0"/>
          </a:p>
          <a:p>
            <a:pPr lvl="1"/>
            <a:r>
              <a:rPr lang="en-US" sz="1500" dirty="0" smtClean="0"/>
              <a:t>Harmonize authentication and authorization – Shibboleth</a:t>
            </a:r>
          </a:p>
          <a:p>
            <a:pPr lvl="2"/>
            <a:r>
              <a:rPr lang="en-US" sz="1100" dirty="0" smtClean="0"/>
              <a:t>Presumably indigo </a:t>
            </a:r>
            <a:r>
              <a:rPr lang="en-US" sz="1100" dirty="0" err="1" smtClean="0"/>
              <a:t>datacloud</a:t>
            </a:r>
            <a:r>
              <a:rPr lang="en-US" sz="1100" dirty="0" smtClean="0"/>
              <a:t> AAI. To be integrated at a late stage</a:t>
            </a:r>
          </a:p>
          <a:p>
            <a:pPr lvl="1"/>
            <a:r>
              <a:rPr lang="en-US" sz="1500" dirty="0" smtClean="0"/>
              <a:t>Standardize data formats NeXus/HDF5 and annotation of data</a:t>
            </a:r>
          </a:p>
          <a:p>
            <a:pPr lvl="2"/>
            <a:r>
              <a:rPr lang="en-US" sz="1100" dirty="0" smtClean="0"/>
              <a:t>Continuous process. HDF Product Designer would be interesting addition, but outside EOSC pilots</a:t>
            </a:r>
          </a:p>
          <a:p>
            <a:pPr lvl="1"/>
            <a:r>
              <a:rPr lang="en-US" sz="1500" dirty="0" smtClean="0"/>
              <a:t>Allow transparent and secure remote access to data</a:t>
            </a:r>
            <a:endParaRPr lang="en-US" sz="1100" dirty="0" smtClean="0"/>
          </a:p>
          <a:p>
            <a:pPr lvl="1"/>
            <a:r>
              <a:rPr lang="en-US" sz="1500" dirty="0" smtClean="0"/>
              <a:t>Establish sustainable and compatible distributed data catalogues</a:t>
            </a:r>
          </a:p>
          <a:p>
            <a:pPr lvl="2"/>
            <a:r>
              <a:rPr lang="en-US" sz="1100" dirty="0" smtClean="0"/>
              <a:t>ICAT</a:t>
            </a:r>
          </a:p>
          <a:p>
            <a:pPr lvl="1"/>
            <a:r>
              <a:rPr lang="en-US" sz="1500" dirty="0" smtClean="0"/>
              <a:t>Allow long term preservation of data</a:t>
            </a:r>
            <a:endParaRPr lang="en-US" sz="1100" dirty="0" smtClean="0"/>
          </a:p>
          <a:p>
            <a:pPr lvl="1"/>
            <a:r>
              <a:rPr lang="en-US" sz="1500" dirty="0" smtClean="0"/>
              <a:t>Provide compatible data analysis software</a:t>
            </a:r>
          </a:p>
          <a:p>
            <a:pPr lvl="2"/>
            <a:r>
              <a:rPr lang="en-US" sz="1100" dirty="0" smtClean="0"/>
              <a:t>Focus on container (</a:t>
            </a:r>
            <a:r>
              <a:rPr lang="en-US" sz="1100" dirty="0" err="1" smtClean="0"/>
              <a:t>docker</a:t>
            </a:r>
            <a:r>
              <a:rPr lang="en-US" sz="1100" dirty="0" smtClean="0"/>
              <a:t>, singularity)</a:t>
            </a:r>
          </a:p>
          <a:p>
            <a:pPr lvl="1"/>
            <a:r>
              <a:rPr lang="en-US" sz="1500" dirty="0" smtClean="0"/>
              <a:t>Promote data policies in laboratories</a:t>
            </a:r>
          </a:p>
          <a:p>
            <a:pPr lvl="2"/>
            <a:r>
              <a:rPr lang="en-US" sz="1100" dirty="0" smtClean="0"/>
              <a:t>Continuous process.</a:t>
            </a:r>
          </a:p>
          <a:p>
            <a:pPr lvl="2"/>
            <a:endParaRPr lang="en-US" sz="1100" dirty="0"/>
          </a:p>
          <a:p>
            <a:endParaRPr lang="en-GB" dirty="0"/>
          </a:p>
        </p:txBody>
      </p:sp>
      <p:sp>
        <p:nvSpPr>
          <p:cNvPr id="4" name="Date Placeholder 3"/>
          <p:cNvSpPr>
            <a:spLocks noGrp="1"/>
          </p:cNvSpPr>
          <p:nvPr>
            <p:ph type="dt" sz="half" idx="10"/>
          </p:nvPr>
        </p:nvSpPr>
        <p:spPr/>
        <p:txBody>
          <a:bodyPr/>
          <a:lstStyle/>
          <a:p>
            <a:r>
              <a:rPr lang="en-US"/>
              <a:t>www.eoscpilot.eu</a:t>
            </a:r>
            <a:endParaRPr lang="en-GB" dirty="0"/>
          </a:p>
        </p:txBody>
      </p:sp>
      <p:sp>
        <p:nvSpPr>
          <p:cNvPr id="5" name="Footer Placeholder 4"/>
          <p:cNvSpPr>
            <a:spLocks noGrp="1"/>
          </p:cNvSpPr>
          <p:nvPr>
            <p:ph type="ftr" sz="quarter" idx="11"/>
          </p:nvPr>
        </p:nvSpPr>
        <p:spPr/>
        <p:txBody>
          <a:bodyPr/>
          <a:lstStyle/>
          <a:p>
            <a:r>
              <a:rPr lang="en-GB" dirty="0"/>
              <a:t>The European Open Science Cloud for Research pilot project is funded by the European Commission, DG Research &amp; Innovation under contract no. 739563</a:t>
            </a:r>
          </a:p>
        </p:txBody>
      </p:sp>
      <p:sp>
        <p:nvSpPr>
          <p:cNvPr id="6" name="Slide Number Placeholder 5"/>
          <p:cNvSpPr>
            <a:spLocks noGrp="1"/>
          </p:cNvSpPr>
          <p:nvPr>
            <p:ph type="sldNum" sz="quarter" idx="12"/>
          </p:nvPr>
        </p:nvSpPr>
        <p:spPr/>
        <p:txBody>
          <a:bodyPr/>
          <a:lstStyle/>
          <a:p>
            <a:fld id="{154E5F24-684F-EB47-903B-D0BF2D59DFAF}" type="slidenum">
              <a:rPr lang="en-GB" smtClean="0"/>
              <a:pPr/>
              <a:t>3</a:t>
            </a:fld>
            <a:endParaRPr lang="en-GB" dirty="0"/>
          </a:p>
        </p:txBody>
      </p:sp>
      <p:sp>
        <p:nvSpPr>
          <p:cNvPr id="7" name="Rectangle 6"/>
          <p:cNvSpPr/>
          <p:nvPr/>
        </p:nvSpPr>
        <p:spPr>
          <a:xfrm>
            <a:off x="366189" y="5927884"/>
            <a:ext cx="4572000" cy="246221"/>
          </a:xfrm>
          <a:prstGeom prst="rect">
            <a:avLst/>
          </a:prstGeom>
        </p:spPr>
        <p:txBody>
          <a:bodyPr>
            <a:spAutoFit/>
          </a:bodyPr>
          <a:lstStyle/>
          <a:p>
            <a:r>
              <a:rPr lang="en-US" sz="1000" dirty="0"/>
              <a:t>https://eoscpilot.eu/science-demos/photon-neutron-science-demonstrator</a:t>
            </a:r>
          </a:p>
        </p:txBody>
      </p:sp>
      <p:grpSp>
        <p:nvGrpSpPr>
          <p:cNvPr id="9" name="Gruppieren 8"/>
          <p:cNvGrpSpPr/>
          <p:nvPr/>
        </p:nvGrpSpPr>
        <p:grpSpPr>
          <a:xfrm>
            <a:off x="6284174" y="2504466"/>
            <a:ext cx="2618411" cy="3423418"/>
            <a:chOff x="6379424" y="1065443"/>
            <a:chExt cx="2618411" cy="3423418"/>
          </a:xfrm>
        </p:grpSpPr>
        <p:pic>
          <p:nvPicPr>
            <p:cNvPr id="1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7045" y="1065443"/>
              <a:ext cx="2548790" cy="29509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6379424" y="4027196"/>
              <a:ext cx="2618411" cy="461665"/>
            </a:xfrm>
            <a:prstGeom prst="rect">
              <a:avLst/>
            </a:prstGeom>
          </p:spPr>
          <p:txBody>
            <a:bodyPr wrap="square">
              <a:spAutoFit/>
            </a:bodyPr>
            <a:lstStyle/>
            <a:p>
              <a:r>
                <a:rPr lang="en-US" sz="800" dirty="0"/>
                <a:t>Tomas </a:t>
              </a:r>
              <a:r>
                <a:rPr lang="en-US" sz="800" dirty="0" err="1"/>
                <a:t>Ekeberg</a:t>
              </a:r>
              <a:r>
                <a:rPr lang="en-US" sz="800" dirty="0"/>
                <a:t> et al., “Three-Dimensional Reconstruction of the Giant </a:t>
              </a:r>
              <a:r>
                <a:rPr lang="en-US" sz="800" dirty="0" err="1"/>
                <a:t>Mimivirus</a:t>
              </a:r>
              <a:r>
                <a:rPr lang="en-US" sz="800" dirty="0"/>
                <a:t> Particle with an X-Ray Free-Electron Laser,” Phys. Rev. Lett. 114, 098102 (2015)</a:t>
              </a:r>
            </a:p>
          </p:txBody>
        </p:sp>
        <p:sp>
          <p:nvSpPr>
            <p:cNvPr id="12" name="Rechteck 6"/>
            <p:cNvSpPr/>
            <p:nvPr/>
          </p:nvSpPr>
          <p:spPr>
            <a:xfrm>
              <a:off x="6396570" y="1065443"/>
              <a:ext cx="2548790" cy="34234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3119492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3368" y="137652"/>
            <a:ext cx="6410632" cy="749042"/>
          </a:xfrm>
        </p:spPr>
        <p:txBody>
          <a:bodyPr>
            <a:normAutofit fontScale="90000"/>
          </a:bodyPr>
          <a:lstStyle/>
          <a:p>
            <a:r>
              <a:rPr lang="en-GB" dirty="0"/>
              <a:t>Photon and Neutron Science Demonstrator</a:t>
            </a:r>
          </a:p>
        </p:txBody>
      </p:sp>
      <p:sp>
        <p:nvSpPr>
          <p:cNvPr id="3" name="Content Placeholder 2"/>
          <p:cNvSpPr>
            <a:spLocks noGrp="1"/>
          </p:cNvSpPr>
          <p:nvPr>
            <p:ph idx="1"/>
          </p:nvPr>
        </p:nvSpPr>
        <p:spPr>
          <a:xfrm>
            <a:off x="274748" y="1196371"/>
            <a:ext cx="8523811" cy="4871054"/>
          </a:xfrm>
        </p:spPr>
        <p:txBody>
          <a:bodyPr>
            <a:normAutofit/>
          </a:bodyPr>
          <a:lstStyle/>
          <a:p>
            <a:r>
              <a:rPr lang="en-US" sz="1900" b="1" i="1" dirty="0" smtClean="0"/>
              <a:t>Current Focus:</a:t>
            </a:r>
            <a:endParaRPr lang="en-US" sz="1900" dirty="0" smtClean="0"/>
          </a:p>
          <a:p>
            <a:pPr lvl="1"/>
            <a:r>
              <a:rPr lang="en-US" sz="1500" dirty="0" smtClean="0"/>
              <a:t>Select some challenging applications </a:t>
            </a:r>
            <a:r>
              <a:rPr lang="en-US" sz="1500" dirty="0" smtClean="0">
                <a:sym typeface="Wingdings" panose="05000000000000000000" pitchFamily="2" charset="2"/>
              </a:rPr>
              <a:t> </a:t>
            </a:r>
            <a:r>
              <a:rPr lang="en-US" sz="1500" dirty="0" err="1" smtClean="0">
                <a:sym typeface="Wingdings" panose="05000000000000000000" pitchFamily="2" charset="2"/>
              </a:rPr>
              <a:t>CrystFEL</a:t>
            </a:r>
            <a:endParaRPr lang="en-US" sz="1500" dirty="0" smtClean="0">
              <a:sym typeface="Wingdings" panose="05000000000000000000" pitchFamily="2" charset="2"/>
            </a:endParaRPr>
          </a:p>
          <a:p>
            <a:pPr lvl="2"/>
            <a:r>
              <a:rPr lang="en-US" sz="1100" dirty="0" smtClean="0">
                <a:sym typeface="Wingdings" panose="05000000000000000000" pitchFamily="2" charset="2"/>
              </a:rPr>
              <a:t>Huge Datasets  but openly accessible</a:t>
            </a:r>
          </a:p>
          <a:p>
            <a:pPr lvl="2"/>
            <a:r>
              <a:rPr lang="en-US" sz="1100" dirty="0" smtClean="0">
                <a:sym typeface="Wingdings" panose="05000000000000000000" pitchFamily="2" charset="2"/>
              </a:rPr>
              <a:t>In parts embarrassingly parallel  </a:t>
            </a:r>
            <a:endParaRPr lang="en-US" sz="1100" dirty="0" smtClean="0"/>
          </a:p>
          <a:p>
            <a:pPr lvl="1"/>
            <a:r>
              <a:rPr lang="en-US" sz="1500" dirty="0" smtClean="0"/>
              <a:t>Get applications ready for cloud</a:t>
            </a:r>
          </a:p>
          <a:p>
            <a:pPr lvl="2"/>
            <a:r>
              <a:rPr lang="en-US" sz="1100" dirty="0" smtClean="0"/>
              <a:t>Virtual Images,  Docker, </a:t>
            </a:r>
            <a:r>
              <a:rPr lang="en-US" sz="1100" dirty="0"/>
              <a:t>Singularity (</a:t>
            </a:r>
            <a:r>
              <a:rPr lang="en-US" sz="1100" dirty="0" err="1" smtClean="0"/>
              <a:t>singularity.lbl.gov</a:t>
            </a:r>
            <a:r>
              <a:rPr lang="en-US" sz="1100" dirty="0" smtClean="0"/>
              <a:t>)</a:t>
            </a:r>
            <a:endParaRPr lang="en-US" sz="1100" dirty="0" smtClean="0"/>
          </a:p>
          <a:p>
            <a:pPr lvl="1"/>
            <a:r>
              <a:rPr lang="en-US" sz="1500" dirty="0" smtClean="0"/>
              <a:t>Establish data access</a:t>
            </a:r>
          </a:p>
          <a:p>
            <a:pPr lvl="2"/>
            <a:r>
              <a:rPr lang="en-US" sz="1100" dirty="0" smtClean="0"/>
              <a:t>Transfer via </a:t>
            </a:r>
            <a:r>
              <a:rPr lang="en-US" sz="1100" dirty="0" smtClean="0"/>
              <a:t>curl </a:t>
            </a:r>
            <a:r>
              <a:rPr lang="en-US" sz="1100" dirty="0"/>
              <a:t>from CXIDB </a:t>
            </a:r>
            <a:r>
              <a:rPr lang="en-US" sz="1100" dirty="0" smtClean="0"/>
              <a:t>(</a:t>
            </a:r>
            <a:r>
              <a:rPr lang="en-US" sz="1100" dirty="0" err="1" smtClean="0"/>
              <a:t>www.cxidb.org</a:t>
            </a:r>
            <a:r>
              <a:rPr lang="en-US" sz="1100" dirty="0" smtClean="0"/>
              <a:t>)</a:t>
            </a:r>
            <a:endParaRPr lang="en-US" sz="1100" dirty="0" smtClean="0"/>
          </a:p>
          <a:p>
            <a:pPr lvl="2"/>
            <a:r>
              <a:rPr lang="en-US" sz="1100" dirty="0" err="1" smtClean="0"/>
              <a:t>OneData</a:t>
            </a:r>
            <a:r>
              <a:rPr lang="en-US" sz="1100" dirty="0" smtClean="0"/>
              <a:t> </a:t>
            </a:r>
            <a:r>
              <a:rPr lang="en-US" sz="1100" dirty="0"/>
              <a:t>(</a:t>
            </a:r>
            <a:r>
              <a:rPr lang="en-US" sz="1100" dirty="0" err="1" smtClean="0"/>
              <a:t>onedata.org</a:t>
            </a:r>
            <a:r>
              <a:rPr lang="en-US" sz="1100" dirty="0" smtClean="0"/>
              <a:t>)</a:t>
            </a:r>
            <a:endParaRPr lang="en-US" sz="1100" dirty="0" smtClean="0"/>
          </a:p>
          <a:p>
            <a:pPr lvl="2"/>
            <a:r>
              <a:rPr lang="en-US" sz="1100" dirty="0" smtClean="0"/>
              <a:t>Preferred: H5serv based distributed data </a:t>
            </a:r>
            <a:r>
              <a:rPr lang="en-US" sz="1100" dirty="0"/>
              <a:t>access (</a:t>
            </a:r>
            <a:r>
              <a:rPr lang="en-US" sz="1100" dirty="0" err="1" smtClean="0"/>
              <a:t>www.hdfgroup.org</a:t>
            </a:r>
            <a:r>
              <a:rPr lang="en-US" sz="1100" dirty="0" smtClean="0"/>
              <a:t>)</a:t>
            </a:r>
            <a:endParaRPr lang="en-US" sz="1100" dirty="0" smtClean="0"/>
          </a:p>
          <a:p>
            <a:pPr lvl="1"/>
            <a:r>
              <a:rPr lang="en-US" sz="1500" dirty="0" smtClean="0"/>
              <a:t>Data publication</a:t>
            </a:r>
          </a:p>
          <a:p>
            <a:pPr lvl="2"/>
            <a:r>
              <a:rPr lang="en-US" sz="1100" dirty="0" smtClean="0"/>
              <a:t>CXIDB repository See: Maia, F. R. N. C. The Coherent X-ray Imaging Data Bank. </a:t>
            </a:r>
            <a:br>
              <a:rPr lang="en-US" sz="1100" dirty="0" smtClean="0"/>
            </a:br>
            <a:r>
              <a:rPr lang="en-US" sz="1100" i="1" dirty="0" smtClean="0"/>
              <a:t>Nat. Methods</a:t>
            </a:r>
            <a:r>
              <a:rPr lang="en-US" sz="1100" dirty="0" smtClean="0"/>
              <a:t> </a:t>
            </a:r>
            <a:r>
              <a:rPr lang="en-US" sz="1100" b="1" dirty="0" smtClean="0"/>
              <a:t>9</a:t>
            </a:r>
            <a:r>
              <a:rPr lang="en-US" sz="1100" dirty="0" smtClean="0"/>
              <a:t>, 854–855 (2012)</a:t>
            </a:r>
          </a:p>
          <a:p>
            <a:pPr lvl="2"/>
            <a:r>
              <a:rPr lang="en-US" sz="1100" dirty="0" smtClean="0"/>
              <a:t>For related EUCALL-simulations: </a:t>
            </a:r>
            <a:r>
              <a:rPr lang="en-US" sz="1100" dirty="0" err="1"/>
              <a:t>Z</a:t>
            </a:r>
            <a:r>
              <a:rPr lang="en-US" sz="1100" dirty="0" err="1" smtClean="0"/>
              <a:t>enodo</a:t>
            </a:r>
            <a:endParaRPr lang="en-US" sz="1100" dirty="0" smtClean="0"/>
          </a:p>
          <a:p>
            <a:pPr lvl="1"/>
            <a:r>
              <a:rPr lang="en-US" sz="1500" dirty="0"/>
              <a:t>Re-organize data </a:t>
            </a:r>
          </a:p>
          <a:p>
            <a:pPr lvl="2"/>
            <a:r>
              <a:rPr lang="en-US" sz="1100" dirty="0"/>
              <a:t>Might need to shift from single- to multi-event layout</a:t>
            </a:r>
          </a:p>
          <a:p>
            <a:pPr marL="457200" lvl="1" indent="0">
              <a:buNone/>
            </a:pPr>
            <a:endParaRPr lang="en-US" sz="1500" dirty="0" smtClean="0"/>
          </a:p>
        </p:txBody>
      </p:sp>
      <p:sp>
        <p:nvSpPr>
          <p:cNvPr id="4" name="Date Placeholder 3"/>
          <p:cNvSpPr>
            <a:spLocks noGrp="1"/>
          </p:cNvSpPr>
          <p:nvPr>
            <p:ph type="dt" sz="half" idx="10"/>
          </p:nvPr>
        </p:nvSpPr>
        <p:spPr/>
        <p:txBody>
          <a:bodyPr/>
          <a:lstStyle/>
          <a:p>
            <a:r>
              <a:rPr lang="en-US"/>
              <a:t>www.eoscpilot.eu</a:t>
            </a:r>
            <a:endParaRPr lang="en-GB" dirty="0"/>
          </a:p>
        </p:txBody>
      </p:sp>
      <p:sp>
        <p:nvSpPr>
          <p:cNvPr id="5" name="Footer Placeholder 4"/>
          <p:cNvSpPr>
            <a:spLocks noGrp="1"/>
          </p:cNvSpPr>
          <p:nvPr>
            <p:ph type="ftr" sz="quarter" idx="11"/>
          </p:nvPr>
        </p:nvSpPr>
        <p:spPr/>
        <p:txBody>
          <a:bodyPr/>
          <a:lstStyle/>
          <a:p>
            <a:r>
              <a:rPr lang="en-GB"/>
              <a:t>The European Open Science Cloud for Research pilot project is funded by the European Commission, DG Research &amp; Innovation under contract no. 739563</a:t>
            </a:r>
            <a:endParaRPr lang="en-GB" dirty="0"/>
          </a:p>
        </p:txBody>
      </p:sp>
      <p:sp>
        <p:nvSpPr>
          <p:cNvPr id="6" name="Slide Number Placeholder 5"/>
          <p:cNvSpPr>
            <a:spLocks noGrp="1"/>
          </p:cNvSpPr>
          <p:nvPr>
            <p:ph type="sldNum" sz="quarter" idx="12"/>
          </p:nvPr>
        </p:nvSpPr>
        <p:spPr/>
        <p:txBody>
          <a:bodyPr/>
          <a:lstStyle/>
          <a:p>
            <a:fld id="{154E5F24-684F-EB47-903B-D0BF2D59DFAF}" type="slidenum">
              <a:rPr lang="en-GB" smtClean="0"/>
              <a:pPr/>
              <a:t>4</a:t>
            </a:fld>
            <a:endParaRPr lang="en-GB" dirty="0"/>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3707" y="1175620"/>
            <a:ext cx="3582785" cy="2687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48322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208" y="134218"/>
            <a:ext cx="6397792" cy="752476"/>
          </a:xfrm>
        </p:spPr>
        <p:txBody>
          <a:bodyPr>
            <a:normAutofit fontScale="90000"/>
          </a:bodyPr>
          <a:lstStyle/>
          <a:p>
            <a:r>
              <a:rPr lang="en-GB" dirty="0"/>
              <a:t>Photon and Neutron Science Demonstrator</a:t>
            </a:r>
          </a:p>
        </p:txBody>
      </p:sp>
      <p:sp>
        <p:nvSpPr>
          <p:cNvPr id="4" name="Date Placeholder 3"/>
          <p:cNvSpPr>
            <a:spLocks noGrp="1"/>
          </p:cNvSpPr>
          <p:nvPr>
            <p:ph type="dt" sz="half" idx="10"/>
          </p:nvPr>
        </p:nvSpPr>
        <p:spPr/>
        <p:txBody>
          <a:bodyPr/>
          <a:lstStyle/>
          <a:p>
            <a:r>
              <a:rPr lang="en-US"/>
              <a:t>www.eoscpilot.eu</a:t>
            </a:r>
            <a:endParaRPr lang="en-GB" dirty="0"/>
          </a:p>
        </p:txBody>
      </p:sp>
      <p:sp>
        <p:nvSpPr>
          <p:cNvPr id="5" name="Footer Placeholder 4"/>
          <p:cNvSpPr>
            <a:spLocks noGrp="1"/>
          </p:cNvSpPr>
          <p:nvPr>
            <p:ph type="ftr" sz="quarter" idx="11"/>
          </p:nvPr>
        </p:nvSpPr>
        <p:spPr/>
        <p:txBody>
          <a:bodyPr/>
          <a:lstStyle/>
          <a:p>
            <a:r>
              <a:rPr lang="en-GB"/>
              <a:t>The European Open Science Cloud for Research pilot project is funded by the European Commission, DG Research &amp; Innovation under contract no. 739563</a:t>
            </a:r>
            <a:endParaRPr lang="en-GB" dirty="0"/>
          </a:p>
        </p:txBody>
      </p:sp>
      <p:sp>
        <p:nvSpPr>
          <p:cNvPr id="6" name="Slide Number Placeholder 5"/>
          <p:cNvSpPr>
            <a:spLocks noGrp="1"/>
          </p:cNvSpPr>
          <p:nvPr>
            <p:ph type="sldNum" sz="quarter" idx="12"/>
          </p:nvPr>
        </p:nvSpPr>
        <p:spPr/>
        <p:txBody>
          <a:bodyPr/>
          <a:lstStyle/>
          <a:p>
            <a:fld id="{154E5F24-684F-EB47-903B-D0BF2D59DFAF}" type="slidenum">
              <a:rPr lang="en-GB" smtClean="0"/>
              <a:pPr/>
              <a:t>5</a:t>
            </a:fld>
            <a:endParaRPr lang="en-GB" dirty="0"/>
          </a:p>
        </p:txBody>
      </p:sp>
      <p:sp>
        <p:nvSpPr>
          <p:cNvPr id="8" name="Content Placeholder 2"/>
          <p:cNvSpPr txBox="1">
            <a:spLocks/>
          </p:cNvSpPr>
          <p:nvPr/>
        </p:nvSpPr>
        <p:spPr>
          <a:xfrm>
            <a:off x="274749" y="1120252"/>
            <a:ext cx="8523811" cy="1828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SzPct val="100000"/>
              <a:buFontTx/>
              <a:buBlip>
                <a:blip r:embed="rId3"/>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SzPct val="100000"/>
              <a:buFontTx/>
              <a:buBlip>
                <a:blip r:embed="rId3"/>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SzPct val="100000"/>
              <a:buFontTx/>
              <a:buBlip>
                <a:blip r:embed="rId3"/>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SzPct val="100000"/>
              <a:buFontTx/>
              <a:buBlip>
                <a:blip r:embed="rId3"/>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SzPct val="100000"/>
              <a:buFontTx/>
              <a:buBlip>
                <a:blip r:embed="rId3"/>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900" b="1" i="1" dirty="0" err="1" smtClean="0"/>
              <a:t>CrystFEL</a:t>
            </a:r>
            <a:r>
              <a:rPr lang="en-US" sz="1900" b="1" i="1" dirty="0" smtClean="0"/>
              <a:t>:</a:t>
            </a:r>
            <a:endParaRPr lang="en-US" sz="1900" dirty="0" smtClean="0"/>
          </a:p>
          <a:p>
            <a:pPr lvl="1"/>
            <a:r>
              <a:rPr lang="en-US" sz="1600" i="1" dirty="0" err="1" smtClean="0"/>
              <a:t>CrystFEL</a:t>
            </a:r>
            <a:r>
              <a:rPr lang="en-US" sz="1600" dirty="0" smtClean="0"/>
              <a:t> is a software suite created to address the processing needs of serial femtosecond crystallography (SFX).</a:t>
            </a:r>
          </a:p>
          <a:p>
            <a:pPr lvl="1"/>
            <a:r>
              <a:rPr lang="en-US" sz="1600" dirty="0" smtClean="0"/>
              <a:t>See: </a:t>
            </a:r>
            <a:r>
              <a:rPr lang="en-US" sz="1600" dirty="0" smtClean="0">
                <a:hlinkClick r:id="rId4"/>
              </a:rPr>
              <a:t>https://doi.org/10.1107/S1600576716004751</a:t>
            </a:r>
            <a:endParaRPr lang="en-US" sz="1600" dirty="0" smtClean="0"/>
          </a:p>
          <a:p>
            <a:pPr lvl="1"/>
            <a:r>
              <a:rPr lang="en-US" sz="1600" dirty="0" smtClean="0"/>
              <a:t>Current versions support multi-event HDF5 processing</a:t>
            </a:r>
          </a:p>
          <a:p>
            <a:pPr lvl="2"/>
            <a:r>
              <a:rPr lang="en-US" sz="1200" dirty="0" smtClean="0"/>
              <a:t>Enables efficient use of H5serv</a:t>
            </a:r>
          </a:p>
          <a:p>
            <a:pPr marL="457200" lvl="1" indent="0">
              <a:buNone/>
            </a:pPr>
            <a:endParaRPr lang="en-US" sz="1500" dirty="0" smtClean="0"/>
          </a:p>
        </p:txBody>
      </p:sp>
      <p:pic>
        <p:nvPicPr>
          <p:cNvPr id="9" name="Picture 8" descr="IUCrfigure.png"/>
          <p:cNvPicPr>
            <a:picLocks noChangeAspect="1"/>
          </p:cNvPicPr>
          <p:nvPr/>
        </p:nvPicPr>
        <p:blipFill>
          <a:blip r:embed="rId5" cstate="print"/>
          <a:stretch>
            <a:fillRect/>
          </a:stretch>
        </p:blipFill>
        <p:spPr>
          <a:xfrm>
            <a:off x="332366" y="3277232"/>
            <a:ext cx="8208912" cy="2211845"/>
          </a:xfrm>
          <a:prstGeom prst="rect">
            <a:avLst/>
          </a:prstGeom>
        </p:spPr>
      </p:pic>
      <p:sp>
        <p:nvSpPr>
          <p:cNvPr id="10" name="Title 1"/>
          <p:cNvSpPr>
            <a:spLocks noGrp="1"/>
          </p:cNvSpPr>
          <p:nvPr/>
        </p:nvSpPr>
        <p:spPr>
          <a:xfrm>
            <a:off x="650454" y="5521085"/>
            <a:ext cx="7772400" cy="576064"/>
          </a:xfrm>
          <a:prstGeom prst="rect">
            <a:avLst/>
          </a:prstGeom>
        </p:spPr>
        <p:txBody>
          <a:bodyPr vert="horz" lIns="91440" tIns="45720" rIns="91440" bIns="45720" rtlCol="0" anchor="ct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GB" sz="1400" dirty="0" smtClean="0">
                <a:solidFill>
                  <a:schemeClr val="tx1">
                    <a:lumMod val="50000"/>
                    <a:lumOff val="50000"/>
                  </a:schemeClr>
                </a:solidFill>
              </a:rPr>
              <a:t>Possible layouts for image data in a `multi-event' HDF5 file. (a) A three-dimensional array where one direction corresponds to image data. </a:t>
            </a:r>
            <a:r>
              <a:rPr lang="en-US" sz="1400" dirty="0">
                <a:solidFill>
                  <a:schemeClr val="tx1">
                    <a:lumMod val="50000"/>
                    <a:lumOff val="50000"/>
                  </a:schemeClr>
                </a:solidFill>
              </a:rPr>
              <a:t>The correspondence between the dimensions of the array and the image data/frame number axes is arbitrary and can be defined by the user. (</a:t>
            </a:r>
            <a:r>
              <a:rPr lang="en-US" sz="1400" i="1" dirty="0">
                <a:solidFill>
                  <a:schemeClr val="tx1">
                    <a:lumMod val="50000"/>
                    <a:lumOff val="50000"/>
                  </a:schemeClr>
                </a:solidFill>
              </a:rPr>
              <a:t>b</a:t>
            </a:r>
            <a:r>
              <a:rPr lang="en-US" sz="1400" dirty="0">
                <a:solidFill>
                  <a:schemeClr val="tx1">
                    <a:lumMod val="50000"/>
                    <a:lumOff val="50000"/>
                  </a:schemeClr>
                </a:solidFill>
              </a:rPr>
              <a:t>) A tree of HDF5 groups, where each frame contains a simple two-dimensional array. (</a:t>
            </a:r>
            <a:r>
              <a:rPr lang="en-US" sz="1400" i="1" dirty="0">
                <a:solidFill>
                  <a:schemeClr val="tx1">
                    <a:lumMod val="50000"/>
                    <a:lumOff val="50000"/>
                  </a:schemeClr>
                </a:solidFill>
              </a:rPr>
              <a:t>c</a:t>
            </a:r>
            <a:r>
              <a:rPr lang="en-US" sz="1400" dirty="0">
                <a:solidFill>
                  <a:schemeClr val="tx1">
                    <a:lumMod val="50000"/>
                    <a:lumOff val="50000"/>
                  </a:schemeClr>
                </a:solidFill>
              </a:rPr>
              <a:t>) A combination of the two, where the file contains multiple three-dimensional blocks, each containing many frames of data. (</a:t>
            </a:r>
            <a:r>
              <a:rPr lang="en-US" sz="1400" i="1" dirty="0">
                <a:solidFill>
                  <a:schemeClr val="tx1">
                    <a:lumMod val="50000"/>
                    <a:lumOff val="50000"/>
                  </a:schemeClr>
                </a:solidFill>
              </a:rPr>
              <a:t>d</a:t>
            </a:r>
            <a:r>
              <a:rPr lang="en-US" sz="1400" dirty="0">
                <a:solidFill>
                  <a:schemeClr val="tx1">
                    <a:lumMod val="50000"/>
                    <a:lumOff val="50000"/>
                  </a:schemeClr>
                </a:solidFill>
              </a:rPr>
              <a:t>) A tree of HDF5 groups where the data for each of the two detector panels are stored in separate two-dimensional arrays.</a:t>
            </a:r>
            <a:endParaRPr lang="en-GB" sz="1400" dirty="0">
              <a:solidFill>
                <a:schemeClr val="tx1">
                  <a:lumMod val="50000"/>
                  <a:lumOff val="50000"/>
                </a:schemeClr>
              </a:solidFill>
            </a:endParaRPr>
          </a:p>
        </p:txBody>
      </p:sp>
    </p:spTree>
    <p:extLst>
      <p:ext uri="{BB962C8B-B14F-4D97-AF65-F5344CB8AC3E}">
        <p14:creationId xmlns:p14="http://schemas.microsoft.com/office/powerpoint/2010/main" val="32864618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208" y="134218"/>
            <a:ext cx="6397792" cy="752476"/>
          </a:xfrm>
        </p:spPr>
        <p:txBody>
          <a:bodyPr>
            <a:normAutofit fontScale="90000"/>
          </a:bodyPr>
          <a:lstStyle/>
          <a:p>
            <a:r>
              <a:rPr lang="en-GB" dirty="0"/>
              <a:t>Photon and Neutron Science Demonstrator</a:t>
            </a:r>
          </a:p>
        </p:txBody>
      </p:sp>
      <p:sp>
        <p:nvSpPr>
          <p:cNvPr id="4" name="Date Placeholder 3"/>
          <p:cNvSpPr>
            <a:spLocks noGrp="1"/>
          </p:cNvSpPr>
          <p:nvPr>
            <p:ph type="dt" sz="half" idx="10"/>
          </p:nvPr>
        </p:nvSpPr>
        <p:spPr/>
        <p:txBody>
          <a:bodyPr/>
          <a:lstStyle/>
          <a:p>
            <a:r>
              <a:rPr lang="en-US"/>
              <a:t>www.eoscpilot.eu</a:t>
            </a:r>
            <a:endParaRPr lang="en-GB" dirty="0"/>
          </a:p>
        </p:txBody>
      </p:sp>
      <p:sp>
        <p:nvSpPr>
          <p:cNvPr id="5" name="Footer Placeholder 4"/>
          <p:cNvSpPr>
            <a:spLocks noGrp="1"/>
          </p:cNvSpPr>
          <p:nvPr>
            <p:ph type="ftr" sz="quarter" idx="11"/>
          </p:nvPr>
        </p:nvSpPr>
        <p:spPr/>
        <p:txBody>
          <a:bodyPr/>
          <a:lstStyle/>
          <a:p>
            <a:r>
              <a:rPr lang="en-GB"/>
              <a:t>The European Open Science Cloud for Research pilot project is funded by the European Commission, DG Research &amp; Innovation under contract no. 739563</a:t>
            </a:r>
            <a:endParaRPr lang="en-GB" dirty="0"/>
          </a:p>
        </p:txBody>
      </p:sp>
      <p:sp>
        <p:nvSpPr>
          <p:cNvPr id="6" name="Slide Number Placeholder 5"/>
          <p:cNvSpPr>
            <a:spLocks noGrp="1"/>
          </p:cNvSpPr>
          <p:nvPr>
            <p:ph type="sldNum" sz="quarter" idx="12"/>
          </p:nvPr>
        </p:nvSpPr>
        <p:spPr/>
        <p:txBody>
          <a:bodyPr/>
          <a:lstStyle/>
          <a:p>
            <a:fld id="{154E5F24-684F-EB47-903B-D0BF2D59DFAF}" type="slidenum">
              <a:rPr lang="en-GB" smtClean="0"/>
              <a:pPr/>
              <a:t>6</a:t>
            </a:fld>
            <a:endParaRPr lang="en-GB" dirty="0"/>
          </a:p>
        </p:txBody>
      </p:sp>
      <p:sp>
        <p:nvSpPr>
          <p:cNvPr id="8" name="Content Placeholder 2"/>
          <p:cNvSpPr txBox="1">
            <a:spLocks/>
          </p:cNvSpPr>
          <p:nvPr/>
        </p:nvSpPr>
        <p:spPr>
          <a:xfrm>
            <a:off x="274749" y="1120251"/>
            <a:ext cx="8523811" cy="50424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SzPct val="100000"/>
              <a:buFontTx/>
              <a:buBlip>
                <a:blip r:embed="rId3"/>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SzPct val="100000"/>
              <a:buFontTx/>
              <a:buBlip>
                <a:blip r:embed="rId3"/>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SzPct val="100000"/>
              <a:buFontTx/>
              <a:buBlip>
                <a:blip r:embed="rId3"/>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SzPct val="100000"/>
              <a:buFontTx/>
              <a:buBlip>
                <a:blip r:embed="rId3"/>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SzPct val="100000"/>
              <a:buFontTx/>
              <a:buBlip>
                <a:blip r:embed="rId3"/>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900" b="1" i="1" dirty="0" smtClean="0"/>
              <a:t>Current Status:</a:t>
            </a:r>
            <a:endParaRPr lang="en-US" sz="1900" dirty="0" smtClean="0"/>
          </a:p>
          <a:p>
            <a:pPr lvl="1"/>
            <a:r>
              <a:rPr lang="en-US" sz="1500" dirty="0" smtClean="0"/>
              <a:t>New </a:t>
            </a:r>
            <a:r>
              <a:rPr lang="en-US" sz="1500" dirty="0" err="1" smtClean="0"/>
              <a:t>colleague@DESY</a:t>
            </a:r>
            <a:r>
              <a:rPr lang="en-US" sz="1500" dirty="0" smtClean="0"/>
              <a:t> (Michael </a:t>
            </a:r>
            <a:r>
              <a:rPr lang="en-US" sz="1500" dirty="0" err="1" smtClean="0"/>
              <a:t>Schuh</a:t>
            </a:r>
            <a:r>
              <a:rPr lang="en-US" sz="1500" dirty="0" smtClean="0"/>
              <a:t> for WP5)</a:t>
            </a:r>
          </a:p>
          <a:p>
            <a:pPr lvl="2"/>
            <a:r>
              <a:rPr lang="en-US" sz="1100" dirty="0" smtClean="0"/>
              <a:t>Assisting in </a:t>
            </a:r>
            <a:r>
              <a:rPr lang="en-US" sz="1100" dirty="0" err="1" smtClean="0"/>
              <a:t>openstack</a:t>
            </a:r>
            <a:r>
              <a:rPr lang="en-US" sz="1100" dirty="0" smtClean="0"/>
              <a:t> issues and </a:t>
            </a:r>
            <a:r>
              <a:rPr lang="en-US" sz="1100" dirty="0" err="1" smtClean="0"/>
              <a:t>docker</a:t>
            </a:r>
            <a:r>
              <a:rPr lang="en-US" sz="1100" dirty="0" smtClean="0"/>
              <a:t> deployment </a:t>
            </a:r>
          </a:p>
          <a:p>
            <a:pPr lvl="1"/>
            <a:r>
              <a:rPr lang="en-US" sz="1500" dirty="0"/>
              <a:t> and at ESS (Kareem </a:t>
            </a:r>
            <a:r>
              <a:rPr lang="en-US" sz="1500" dirty="0" err="1"/>
              <a:t>Galal</a:t>
            </a:r>
            <a:r>
              <a:rPr lang="en-US" sz="1500" dirty="0" smtClean="0"/>
              <a:t>)</a:t>
            </a:r>
          </a:p>
          <a:p>
            <a:pPr lvl="2"/>
            <a:r>
              <a:rPr lang="en-US" sz="1100" dirty="0" smtClean="0"/>
              <a:t>Running the analysis from another environment</a:t>
            </a:r>
          </a:p>
          <a:p>
            <a:pPr lvl="1"/>
            <a:r>
              <a:rPr lang="en-US" sz="1500" dirty="0" err="1" smtClean="0"/>
              <a:t>CrystFEL</a:t>
            </a:r>
            <a:r>
              <a:rPr lang="en-US" sz="1500" dirty="0" smtClean="0"/>
              <a:t> up and running in cloud environment </a:t>
            </a:r>
          </a:p>
          <a:p>
            <a:pPr lvl="2"/>
            <a:r>
              <a:rPr lang="en-US" sz="1100" dirty="0" smtClean="0"/>
              <a:t>Improved application less likely to leave machines in an unusable state</a:t>
            </a:r>
          </a:p>
          <a:p>
            <a:pPr lvl="2"/>
            <a:r>
              <a:rPr lang="en-US" sz="1100" dirty="0" smtClean="0"/>
              <a:t>As virtual image</a:t>
            </a:r>
          </a:p>
          <a:p>
            <a:pPr lvl="2"/>
            <a:r>
              <a:rPr lang="en-US" sz="1100" dirty="0" smtClean="0"/>
              <a:t>As </a:t>
            </a:r>
            <a:r>
              <a:rPr lang="en-US" sz="1100" dirty="0" err="1" smtClean="0"/>
              <a:t>Docker</a:t>
            </a:r>
            <a:r>
              <a:rPr lang="en-US" sz="1100" dirty="0" smtClean="0"/>
              <a:t> in Cloud and (local) HPC farm</a:t>
            </a:r>
          </a:p>
          <a:p>
            <a:pPr lvl="2"/>
            <a:r>
              <a:rPr lang="en-US" sz="1100" dirty="0" smtClean="0"/>
              <a:t>As Singularity in Cloud and (local) HPC farm</a:t>
            </a:r>
          </a:p>
          <a:p>
            <a:pPr lvl="2"/>
            <a:r>
              <a:rPr lang="en-US" sz="1100" dirty="0" smtClean="0"/>
              <a:t>Setting up „community-</a:t>
            </a:r>
            <a:r>
              <a:rPr lang="en-US" sz="1100" dirty="0" err="1" smtClean="0"/>
              <a:t>docker</a:t>
            </a:r>
            <a:r>
              <a:rPr lang="en-US" sz="1100" dirty="0" smtClean="0"/>
              <a:t>-registry“ in progress; aim to support P&amp;N AAI</a:t>
            </a:r>
          </a:p>
          <a:p>
            <a:pPr lvl="1"/>
            <a:r>
              <a:rPr lang="en-US" sz="1500" dirty="0" smtClean="0"/>
              <a:t>Data pull via </a:t>
            </a:r>
            <a:r>
              <a:rPr lang="en-US" sz="1500" dirty="0" err="1" smtClean="0"/>
              <a:t>OwnCloud</a:t>
            </a:r>
            <a:r>
              <a:rPr lang="en-US" sz="1500" dirty="0" smtClean="0"/>
              <a:t> share</a:t>
            </a:r>
          </a:p>
          <a:p>
            <a:pPr lvl="2"/>
            <a:r>
              <a:rPr lang="en-US" sz="1100" dirty="0" smtClean="0"/>
              <a:t>Dynamically via </a:t>
            </a:r>
            <a:r>
              <a:rPr lang="en-US" sz="1100" dirty="0" err="1" smtClean="0"/>
              <a:t>owncloud</a:t>
            </a:r>
            <a:r>
              <a:rPr lang="en-US" sz="1100" dirty="0" smtClean="0"/>
              <a:t> share API</a:t>
            </a:r>
          </a:p>
          <a:p>
            <a:pPr lvl="2"/>
            <a:r>
              <a:rPr lang="en-US" sz="1100" dirty="0" smtClean="0"/>
              <a:t>Extract on CEPH store dynamically attached to instance</a:t>
            </a:r>
          </a:p>
          <a:p>
            <a:pPr lvl="2"/>
            <a:r>
              <a:rPr lang="en-US" sz="1100" dirty="0" smtClean="0"/>
              <a:t>Speed isn‘t too impressive</a:t>
            </a:r>
          </a:p>
          <a:p>
            <a:pPr lvl="2"/>
            <a:r>
              <a:rPr lang="en-US" sz="1100" dirty="0" err="1" smtClean="0"/>
              <a:t>OneData</a:t>
            </a:r>
            <a:r>
              <a:rPr lang="en-US" sz="1100" dirty="0" smtClean="0"/>
              <a:t> provider setup (still) in progress</a:t>
            </a:r>
          </a:p>
          <a:p>
            <a:pPr lvl="2"/>
            <a:r>
              <a:rPr lang="en-US" sz="1100" dirty="0" err="1" smtClean="0"/>
              <a:t>HDFserver</a:t>
            </a:r>
            <a:r>
              <a:rPr lang="en-US" sz="1100" dirty="0" smtClean="0"/>
              <a:t> setup in progress</a:t>
            </a:r>
          </a:p>
          <a:p>
            <a:pPr lvl="1"/>
            <a:r>
              <a:rPr lang="en-US" sz="1500" dirty="0" smtClean="0"/>
              <a:t>Data publication</a:t>
            </a:r>
          </a:p>
          <a:p>
            <a:pPr lvl="2"/>
            <a:r>
              <a:rPr lang="en-US" sz="1100" dirty="0" smtClean="0"/>
              <a:t>CXIDB</a:t>
            </a:r>
          </a:p>
          <a:p>
            <a:pPr lvl="2"/>
            <a:r>
              <a:rPr lang="en-US" sz="1100" dirty="0" smtClean="0"/>
              <a:t>Python convenience wrapper for </a:t>
            </a:r>
            <a:r>
              <a:rPr lang="en-US" sz="1100" dirty="0" err="1"/>
              <a:t>Z</a:t>
            </a:r>
            <a:r>
              <a:rPr lang="en-US" sz="1100" dirty="0" err="1" smtClean="0"/>
              <a:t>enodo</a:t>
            </a:r>
            <a:r>
              <a:rPr lang="en-US" sz="1100" dirty="0" smtClean="0"/>
              <a:t> uploads</a:t>
            </a:r>
          </a:p>
          <a:p>
            <a:pPr lvl="2"/>
            <a:endParaRPr lang="de-DE" sz="1100" dirty="0"/>
          </a:p>
        </p:txBody>
      </p:sp>
    </p:spTree>
    <p:extLst>
      <p:ext uri="{BB962C8B-B14F-4D97-AF65-F5344CB8AC3E}">
        <p14:creationId xmlns:p14="http://schemas.microsoft.com/office/powerpoint/2010/main" val="37042983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208" y="134218"/>
            <a:ext cx="6397792" cy="752476"/>
          </a:xfrm>
        </p:spPr>
        <p:txBody>
          <a:bodyPr>
            <a:normAutofit fontScale="90000"/>
          </a:bodyPr>
          <a:lstStyle/>
          <a:p>
            <a:r>
              <a:rPr lang="en-GB" dirty="0"/>
              <a:t>Photon and Neutron Science Demonstrator</a:t>
            </a:r>
          </a:p>
        </p:txBody>
      </p:sp>
      <p:sp>
        <p:nvSpPr>
          <p:cNvPr id="3" name="Content Placeholder 2"/>
          <p:cNvSpPr>
            <a:spLocks noGrp="1"/>
          </p:cNvSpPr>
          <p:nvPr>
            <p:ph idx="1"/>
          </p:nvPr>
        </p:nvSpPr>
        <p:spPr>
          <a:xfrm>
            <a:off x="274749" y="1294009"/>
            <a:ext cx="8761186" cy="4744841"/>
          </a:xfrm>
        </p:spPr>
        <p:txBody>
          <a:bodyPr>
            <a:normAutofit/>
          </a:bodyPr>
          <a:lstStyle/>
          <a:p>
            <a:r>
              <a:rPr lang="en-US" sz="1900" b="1" i="1" dirty="0" smtClean="0"/>
              <a:t>Next Steps:</a:t>
            </a:r>
            <a:endParaRPr lang="en-US" sz="1900" dirty="0" smtClean="0"/>
          </a:p>
          <a:p>
            <a:pPr lvl="1"/>
            <a:r>
              <a:rPr lang="en-US" sz="1500" dirty="0" smtClean="0">
                <a:sym typeface="Wingdings" panose="05000000000000000000" pitchFamily="2" charset="2"/>
              </a:rPr>
              <a:t>Better Data Access</a:t>
            </a:r>
          </a:p>
          <a:p>
            <a:pPr lvl="2"/>
            <a:r>
              <a:rPr lang="en-US" sz="1100" dirty="0" smtClean="0">
                <a:sym typeface="Wingdings" panose="05000000000000000000" pitchFamily="2" charset="2"/>
              </a:rPr>
              <a:t>Finalize </a:t>
            </a:r>
            <a:r>
              <a:rPr lang="en-US" sz="1100" dirty="0" err="1" smtClean="0">
                <a:sym typeface="Wingdings" panose="05000000000000000000" pitchFamily="2" charset="2"/>
              </a:rPr>
              <a:t>HDFserver</a:t>
            </a:r>
            <a:r>
              <a:rPr lang="en-US" sz="1100" dirty="0" smtClean="0">
                <a:sym typeface="Wingdings" panose="05000000000000000000" pitchFamily="2" charset="2"/>
              </a:rPr>
              <a:t> and </a:t>
            </a:r>
            <a:r>
              <a:rPr lang="en-US" sz="1100" dirty="0" err="1" smtClean="0">
                <a:sym typeface="Wingdings" panose="05000000000000000000" pitchFamily="2" charset="2"/>
              </a:rPr>
              <a:t>OneData</a:t>
            </a:r>
            <a:r>
              <a:rPr lang="en-US" sz="1100" dirty="0" smtClean="0">
                <a:sym typeface="Wingdings" panose="05000000000000000000" pitchFamily="2" charset="2"/>
              </a:rPr>
              <a:t> setup</a:t>
            </a:r>
          </a:p>
          <a:p>
            <a:pPr lvl="2"/>
            <a:r>
              <a:rPr lang="en-US" sz="1100" dirty="0" smtClean="0">
                <a:sym typeface="Wingdings" panose="05000000000000000000" pitchFamily="2" charset="2"/>
              </a:rPr>
              <a:t>ICAT still under consideration, but postponed 	</a:t>
            </a:r>
          </a:p>
          <a:p>
            <a:pPr lvl="1"/>
            <a:r>
              <a:rPr lang="en-US" sz="1500" dirty="0" smtClean="0">
                <a:sym typeface="Wingdings" panose="05000000000000000000" pitchFamily="2" charset="2"/>
              </a:rPr>
              <a:t>Orchestration</a:t>
            </a:r>
          </a:p>
          <a:p>
            <a:pPr lvl="2"/>
            <a:r>
              <a:rPr lang="en-US" sz="1100" dirty="0" smtClean="0">
                <a:sym typeface="Wingdings" panose="05000000000000000000" pitchFamily="2" charset="2"/>
              </a:rPr>
              <a:t>Some ongoing work (non-EOSC) to have user friendly deployment of jobs across different systems (HPC/SLURM, Batch/</a:t>
            </a:r>
            <a:r>
              <a:rPr lang="en-US" sz="1100" dirty="0" err="1" smtClean="0">
                <a:sym typeface="Wingdings" panose="05000000000000000000" pitchFamily="2" charset="2"/>
              </a:rPr>
              <a:t>HTCondor</a:t>
            </a:r>
            <a:r>
              <a:rPr lang="en-US" sz="1100" dirty="0" smtClean="0">
                <a:sym typeface="Wingdings" panose="05000000000000000000" pitchFamily="2" charset="2"/>
              </a:rPr>
              <a:t>)</a:t>
            </a:r>
          </a:p>
          <a:p>
            <a:pPr lvl="2"/>
            <a:r>
              <a:rPr lang="en-US" sz="1100" dirty="0" smtClean="0">
                <a:sym typeface="Wingdings" panose="05000000000000000000" pitchFamily="2" charset="2"/>
              </a:rPr>
              <a:t>Some ongoing work (non-EOSC) for job-classification</a:t>
            </a:r>
          </a:p>
          <a:p>
            <a:pPr lvl="2"/>
            <a:r>
              <a:rPr lang="en-US" sz="1100" dirty="0" smtClean="0">
                <a:sym typeface="Wingdings" panose="05000000000000000000" pitchFamily="2" charset="2"/>
              </a:rPr>
              <a:t>Will be used/tested for </a:t>
            </a:r>
            <a:r>
              <a:rPr lang="en-US" sz="1100" dirty="0" err="1" smtClean="0">
                <a:sym typeface="Wingdings" panose="05000000000000000000" pitchFamily="2" charset="2"/>
              </a:rPr>
              <a:t>CrystFEL</a:t>
            </a:r>
            <a:r>
              <a:rPr lang="en-US" sz="1100" dirty="0" smtClean="0">
                <a:sym typeface="Wingdings" panose="05000000000000000000" pitchFamily="2" charset="2"/>
              </a:rPr>
              <a:t> later on</a:t>
            </a:r>
          </a:p>
          <a:p>
            <a:pPr lvl="1"/>
            <a:r>
              <a:rPr lang="en-US" sz="1500" dirty="0" smtClean="0">
                <a:sym typeface="Wingdings" panose="05000000000000000000" pitchFamily="2" charset="2"/>
              </a:rPr>
              <a:t>Community</a:t>
            </a:r>
            <a:endParaRPr lang="en-US" sz="1500" dirty="0" smtClean="0">
              <a:sym typeface="Wingdings" panose="05000000000000000000" pitchFamily="2" charset="2"/>
            </a:endParaRPr>
          </a:p>
          <a:p>
            <a:pPr lvl="2"/>
            <a:r>
              <a:rPr lang="en-US" sz="1100" dirty="0" smtClean="0">
                <a:sym typeface="Wingdings" panose="05000000000000000000" pitchFamily="2" charset="2"/>
              </a:rPr>
              <a:t>P&amp;N users/developers naturally don‘t care much</a:t>
            </a:r>
          </a:p>
          <a:p>
            <a:pPr lvl="2"/>
            <a:r>
              <a:rPr lang="en-US" sz="1100" dirty="0">
                <a:sym typeface="Wingdings" panose="05000000000000000000" pitchFamily="2" charset="2"/>
              </a:rPr>
              <a:t>Very significant increase of Docker/Singularity usage</a:t>
            </a:r>
          </a:p>
          <a:p>
            <a:pPr lvl="2"/>
            <a:r>
              <a:rPr lang="en-US" sz="1100" dirty="0" smtClean="0">
                <a:sym typeface="Wingdings" panose="05000000000000000000" pitchFamily="2" charset="2"/>
              </a:rPr>
              <a:t>Spent some </a:t>
            </a:r>
            <a:r>
              <a:rPr lang="en-US" sz="1100" dirty="0">
                <a:sym typeface="Wingdings" panose="05000000000000000000" pitchFamily="2" charset="2"/>
              </a:rPr>
              <a:t>work (non-EOSC) to </a:t>
            </a:r>
            <a:r>
              <a:rPr lang="en-US" sz="1100" dirty="0" smtClean="0">
                <a:sym typeface="Wingdings" panose="05000000000000000000" pitchFamily="2" charset="2"/>
              </a:rPr>
              <a:t>make Container deployment as simple as possible</a:t>
            </a:r>
          </a:p>
          <a:p>
            <a:pPr lvl="3"/>
            <a:r>
              <a:rPr lang="en-US" sz="900" dirty="0" smtClean="0">
                <a:sym typeface="Wingdings" panose="05000000000000000000" pitchFamily="2" charset="2"/>
              </a:rPr>
              <a:t>Avoiding user namespaces through user certificates</a:t>
            </a:r>
          </a:p>
          <a:p>
            <a:pPr lvl="3"/>
            <a:r>
              <a:rPr lang="en-US" sz="900" dirty="0" err="1" smtClean="0">
                <a:sym typeface="Wingdings" panose="05000000000000000000" pitchFamily="2" charset="2"/>
              </a:rPr>
              <a:t>Docker</a:t>
            </a:r>
            <a:r>
              <a:rPr lang="en-US" sz="900" dirty="0" smtClean="0">
                <a:sym typeface="Wingdings" panose="05000000000000000000" pitchFamily="2" charset="2"/>
              </a:rPr>
              <a:t> registries</a:t>
            </a:r>
          </a:p>
          <a:p>
            <a:pPr lvl="2"/>
            <a:r>
              <a:rPr lang="en-US" sz="1100" dirty="0" smtClean="0">
                <a:sym typeface="Wingdings" panose="05000000000000000000" pitchFamily="2" charset="2"/>
              </a:rPr>
              <a:t>Still low impact on cloud deployment; work in progress</a:t>
            </a:r>
          </a:p>
          <a:p>
            <a:pPr marL="457200" lvl="1" indent="0">
              <a:buNone/>
            </a:pPr>
            <a:endParaRPr lang="en-US" sz="1500" dirty="0" smtClean="0"/>
          </a:p>
          <a:p>
            <a:pPr marL="0" indent="0">
              <a:buNone/>
            </a:pPr>
            <a:endParaRPr lang="en-US" dirty="0"/>
          </a:p>
        </p:txBody>
      </p:sp>
      <p:sp>
        <p:nvSpPr>
          <p:cNvPr id="4" name="Date Placeholder 3"/>
          <p:cNvSpPr>
            <a:spLocks noGrp="1"/>
          </p:cNvSpPr>
          <p:nvPr>
            <p:ph type="dt" sz="half" idx="10"/>
          </p:nvPr>
        </p:nvSpPr>
        <p:spPr/>
        <p:txBody>
          <a:bodyPr/>
          <a:lstStyle/>
          <a:p>
            <a:r>
              <a:rPr lang="en-US"/>
              <a:t>www.eoscpilot.eu</a:t>
            </a:r>
            <a:endParaRPr lang="en-GB" dirty="0"/>
          </a:p>
        </p:txBody>
      </p:sp>
      <p:sp>
        <p:nvSpPr>
          <p:cNvPr id="5" name="Footer Placeholder 4"/>
          <p:cNvSpPr>
            <a:spLocks noGrp="1"/>
          </p:cNvSpPr>
          <p:nvPr>
            <p:ph type="ftr" sz="quarter" idx="11"/>
          </p:nvPr>
        </p:nvSpPr>
        <p:spPr/>
        <p:txBody>
          <a:bodyPr/>
          <a:lstStyle/>
          <a:p>
            <a:r>
              <a:rPr lang="en-GB"/>
              <a:t>The European Open Science Cloud for Research pilot project is funded by the European Commission, DG Research &amp; Innovation under contract no. 739563</a:t>
            </a:r>
            <a:endParaRPr lang="en-GB" dirty="0"/>
          </a:p>
        </p:txBody>
      </p:sp>
      <p:sp>
        <p:nvSpPr>
          <p:cNvPr id="6" name="Slide Number Placeholder 5"/>
          <p:cNvSpPr>
            <a:spLocks noGrp="1"/>
          </p:cNvSpPr>
          <p:nvPr>
            <p:ph type="sldNum" sz="quarter" idx="12"/>
          </p:nvPr>
        </p:nvSpPr>
        <p:spPr/>
        <p:txBody>
          <a:bodyPr/>
          <a:lstStyle/>
          <a:p>
            <a:fld id="{154E5F24-684F-EB47-903B-D0BF2D59DFAF}" type="slidenum">
              <a:rPr lang="en-GB" smtClean="0"/>
              <a:pPr/>
              <a:t>7</a:t>
            </a:fld>
            <a:endParaRPr lang="en-GB" dirty="0"/>
          </a:p>
        </p:txBody>
      </p:sp>
    </p:spTree>
    <p:extLst>
      <p:ext uri="{BB962C8B-B14F-4D97-AF65-F5344CB8AC3E}">
        <p14:creationId xmlns:p14="http://schemas.microsoft.com/office/powerpoint/2010/main" val="15154898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Photon and Neutron Science Demonstrator</a:t>
            </a:r>
            <a:endParaRPr lang="en-US" dirty="0"/>
          </a:p>
        </p:txBody>
      </p:sp>
      <p:sp>
        <p:nvSpPr>
          <p:cNvPr id="3" name="Content Placeholder 2"/>
          <p:cNvSpPr>
            <a:spLocks noGrp="1"/>
          </p:cNvSpPr>
          <p:nvPr>
            <p:ph idx="1"/>
          </p:nvPr>
        </p:nvSpPr>
        <p:spPr/>
        <p:txBody>
          <a:bodyPr/>
          <a:lstStyle/>
          <a:p>
            <a:r>
              <a:rPr lang="en-US" dirty="0" smtClean="0"/>
              <a:t>Conclusions so far</a:t>
            </a:r>
          </a:p>
          <a:p>
            <a:pPr lvl="1"/>
            <a:r>
              <a:rPr lang="en-US" dirty="0" smtClean="0"/>
              <a:t>Lot of potential in existing cloud solutions</a:t>
            </a:r>
          </a:p>
          <a:p>
            <a:pPr lvl="1"/>
            <a:r>
              <a:rPr lang="en-US" dirty="0" smtClean="0"/>
              <a:t>Devil in the detail: numerous small barriers to </a:t>
            </a:r>
            <a:r>
              <a:rPr lang="en-US" dirty="0" smtClean="0"/>
              <a:t>adoption</a:t>
            </a:r>
          </a:p>
          <a:p>
            <a:pPr lvl="1"/>
            <a:r>
              <a:rPr lang="en-US" dirty="0" smtClean="0"/>
              <a:t>Cloud has to be at least as easy as local to be adopted</a:t>
            </a:r>
            <a:endParaRPr lang="en-US" dirty="0" smtClean="0"/>
          </a:p>
          <a:p>
            <a:pPr lvl="1"/>
            <a:r>
              <a:rPr lang="en-US" dirty="0" smtClean="0"/>
              <a:t>Science </a:t>
            </a:r>
            <a:r>
              <a:rPr lang="en-US" dirty="0" smtClean="0"/>
              <a:t>Demonstrators is a great way to identify improvement areas </a:t>
            </a:r>
          </a:p>
          <a:p>
            <a:pPr lvl="1"/>
            <a:endParaRPr lang="en-US" dirty="0" smtClean="0"/>
          </a:p>
          <a:p>
            <a:pPr lvl="1"/>
            <a:endParaRPr lang="en-US" dirty="0" smtClean="0"/>
          </a:p>
          <a:p>
            <a:pPr lvl="1"/>
            <a:endParaRPr lang="en-US" dirty="0"/>
          </a:p>
        </p:txBody>
      </p:sp>
      <p:sp>
        <p:nvSpPr>
          <p:cNvPr id="4" name="Date Placeholder 3"/>
          <p:cNvSpPr>
            <a:spLocks noGrp="1"/>
          </p:cNvSpPr>
          <p:nvPr>
            <p:ph type="dt" sz="half" idx="10"/>
          </p:nvPr>
        </p:nvSpPr>
        <p:spPr/>
        <p:txBody>
          <a:bodyPr/>
          <a:lstStyle/>
          <a:p>
            <a:r>
              <a:rPr lang="en-US" smtClean="0"/>
              <a:t>www.eoscpilot.eu</a:t>
            </a:r>
            <a:endParaRPr lang="en-GB" dirty="0"/>
          </a:p>
        </p:txBody>
      </p:sp>
      <p:sp>
        <p:nvSpPr>
          <p:cNvPr id="5" name="Footer Placeholder 4"/>
          <p:cNvSpPr>
            <a:spLocks noGrp="1"/>
          </p:cNvSpPr>
          <p:nvPr>
            <p:ph type="ftr" sz="quarter" idx="11"/>
          </p:nvPr>
        </p:nvSpPr>
        <p:spPr/>
        <p:txBody>
          <a:bodyPr/>
          <a:lstStyle/>
          <a:p>
            <a:r>
              <a:rPr lang="en-GB" smtClean="0"/>
              <a:t>The European Open Science Cloud for Research pilot project is funded by the European Commission, DG Research &amp; Innovation under contract no. 739563</a:t>
            </a:r>
            <a:endParaRPr lang="en-GB" dirty="0"/>
          </a:p>
        </p:txBody>
      </p:sp>
      <p:sp>
        <p:nvSpPr>
          <p:cNvPr id="6" name="Slide Number Placeholder 5"/>
          <p:cNvSpPr>
            <a:spLocks noGrp="1"/>
          </p:cNvSpPr>
          <p:nvPr>
            <p:ph type="sldNum" sz="quarter" idx="12"/>
          </p:nvPr>
        </p:nvSpPr>
        <p:spPr/>
        <p:txBody>
          <a:bodyPr/>
          <a:lstStyle/>
          <a:p>
            <a:fld id="{154E5F24-684F-EB47-903B-D0BF2D59DFAF}" type="slidenum">
              <a:rPr lang="en-GB" smtClean="0"/>
              <a:pPr/>
              <a:t>8</a:t>
            </a:fld>
            <a:endParaRPr lang="en-GB" dirty="0"/>
          </a:p>
        </p:txBody>
      </p:sp>
    </p:spTree>
    <p:extLst>
      <p:ext uri="{BB962C8B-B14F-4D97-AF65-F5344CB8AC3E}">
        <p14:creationId xmlns:p14="http://schemas.microsoft.com/office/powerpoint/2010/main" val="1255350480"/>
      </p:ext>
    </p:extLst>
  </p:cSld>
  <p:clrMapOvr>
    <a:masterClrMapping/>
  </p:clrMapOvr>
  <p:timing>
    <p:tnLst>
      <p:par>
        <p:cTn id="1" dur="indefinite" restart="never" nodeType="tmRoot"/>
      </p:par>
    </p:tnLst>
  </p:timing>
</p:sld>
</file>

<file path=ppt/theme/theme1.xml><?xml version="1.0" encoding="utf-8"?>
<a:theme xmlns:a="http://schemas.openxmlformats.org/drawingml/2006/main" name="EOSCpilot Kick-off Meeting WP template">
  <a:themeElements>
    <a:clrScheme name="Tema di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i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OSCpilot Kick-off Meeting WP template" id="{E70945A2-94D4-3946-9A76-8E52FDC0920D}" vid="{033EFADF-921D-054A-A31C-D5932F7C238A}"/>
    </a:ext>
  </a:extLst>
</a:theme>
</file>

<file path=ppt/theme/theme2.xml><?xml version="1.0" encoding="utf-8"?>
<a:theme xmlns:a="http://schemas.openxmlformats.org/drawingml/2006/main" name="Personalizza struttur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OSCpilot Kick-off Meeting WP template" id="{E70945A2-94D4-3946-9A76-8E52FDC0920D}" vid="{8510554A-11F3-084F-84B0-339FBF77472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2801</TotalTime>
  <Words>1753</Words>
  <Application>Microsoft Macintosh PowerPoint</Application>
  <PresentationFormat>On-screen Show (4:3)</PresentationFormat>
  <Paragraphs>189</Paragraphs>
  <Slides>8</Slides>
  <Notes>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8</vt:i4>
      </vt:variant>
    </vt:vector>
  </HeadingPairs>
  <TitlesOfParts>
    <vt:vector size="14" baseType="lpstr">
      <vt:lpstr>Calibri</vt:lpstr>
      <vt:lpstr>Calibri Light</vt:lpstr>
      <vt:lpstr>Wingdings</vt:lpstr>
      <vt:lpstr>Arial</vt:lpstr>
      <vt:lpstr>EOSCpilot Kick-off Meeting WP template</vt:lpstr>
      <vt:lpstr>Personalizza struttura</vt:lpstr>
      <vt:lpstr>PowerPoint Presentation</vt:lpstr>
      <vt:lpstr>Photon and Neutron Science Demonstrator </vt:lpstr>
      <vt:lpstr>Photon and Neutron Science Demonstrator</vt:lpstr>
      <vt:lpstr>Photon and Neutron Science Demonstrator</vt:lpstr>
      <vt:lpstr>Photon and Neutron Science Demonstrator</vt:lpstr>
      <vt:lpstr>Photon and Neutron Science Demonstrator</vt:lpstr>
      <vt:lpstr>Photon and Neutron Science Demonstrator</vt:lpstr>
      <vt:lpstr>Photon and Neutron Science Demonstrator</vt:lpstr>
    </vt:vector>
  </TitlesOfParts>
  <LinksUpToDate>false</LinksUpToDate>
  <SharedDoc>false</SharedDoc>
  <HyperlinksChanged>false</HyperlinksChanged>
  <AppVersion>15.0035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EOSCpilot Kick-off Meeting  17-18 Jan 2017 Amsterdam</dc:title>
  <dc:creator>Windows User</dc:creator>
  <cp:lastModifiedBy>Microsoft Office User</cp:lastModifiedBy>
  <cp:revision>64</cp:revision>
  <dcterms:created xsi:type="dcterms:W3CDTF">2017-01-10T16:36:22Z</dcterms:created>
  <dcterms:modified xsi:type="dcterms:W3CDTF">2017-09-08T11:33:42Z</dcterms:modified>
</cp:coreProperties>
</file>