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59"/>
  </p:notesMasterIdLst>
  <p:sldIdLst>
    <p:sldId id="256" r:id="rId3"/>
    <p:sldId id="337" r:id="rId4"/>
    <p:sldId id="378" r:id="rId5"/>
    <p:sldId id="351" r:id="rId6"/>
    <p:sldId id="268" r:id="rId7"/>
    <p:sldId id="270" r:id="rId8"/>
    <p:sldId id="271" r:id="rId9"/>
    <p:sldId id="379" r:id="rId10"/>
    <p:sldId id="380" r:id="rId11"/>
    <p:sldId id="382" r:id="rId12"/>
    <p:sldId id="383" r:id="rId13"/>
    <p:sldId id="334" r:id="rId14"/>
    <p:sldId id="335" r:id="rId15"/>
    <p:sldId id="373" r:id="rId16"/>
    <p:sldId id="346" r:id="rId17"/>
    <p:sldId id="277" r:id="rId18"/>
    <p:sldId id="278" r:id="rId19"/>
    <p:sldId id="280" r:id="rId20"/>
    <p:sldId id="282" r:id="rId21"/>
    <p:sldId id="283" r:id="rId22"/>
    <p:sldId id="284" r:id="rId23"/>
    <p:sldId id="384" r:id="rId24"/>
    <p:sldId id="285" r:id="rId25"/>
    <p:sldId id="286" r:id="rId26"/>
    <p:sldId id="287" r:id="rId27"/>
    <p:sldId id="288" r:id="rId28"/>
    <p:sldId id="289" r:id="rId29"/>
    <p:sldId id="290" r:id="rId30"/>
    <p:sldId id="385" r:id="rId31"/>
    <p:sldId id="302" r:id="rId32"/>
    <p:sldId id="301" r:id="rId33"/>
    <p:sldId id="353" r:id="rId34"/>
    <p:sldId id="307" r:id="rId35"/>
    <p:sldId id="306" r:id="rId36"/>
    <p:sldId id="358" r:id="rId37"/>
    <p:sldId id="352" r:id="rId38"/>
    <p:sldId id="374" r:id="rId39"/>
    <p:sldId id="354" r:id="rId40"/>
    <p:sldId id="356" r:id="rId41"/>
    <p:sldId id="357" r:id="rId42"/>
    <p:sldId id="386" r:id="rId43"/>
    <p:sldId id="344" r:id="rId44"/>
    <p:sldId id="314" r:id="rId45"/>
    <p:sldId id="375" r:id="rId46"/>
    <p:sldId id="359" r:id="rId47"/>
    <p:sldId id="376" r:id="rId48"/>
    <p:sldId id="388" r:id="rId49"/>
    <p:sldId id="387" r:id="rId50"/>
    <p:sldId id="363" r:id="rId51"/>
    <p:sldId id="365" r:id="rId52"/>
    <p:sldId id="366" r:id="rId53"/>
    <p:sldId id="367" r:id="rId54"/>
    <p:sldId id="368" r:id="rId55"/>
    <p:sldId id="369" r:id="rId56"/>
    <p:sldId id="370" r:id="rId57"/>
    <p:sldId id="377"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7C7"/>
    <a:srgbClr val="4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343" autoAdjust="0"/>
  </p:normalViewPr>
  <p:slideViewPr>
    <p:cSldViewPr snapToGrid="0" snapToObjects="1">
      <p:cViewPr>
        <p:scale>
          <a:sx n="60" d="100"/>
          <a:sy n="60" d="100"/>
        </p:scale>
        <p:origin x="1356" y="-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081FF-F69F-419C-A695-2D2842B6166D}" type="datetimeFigureOut">
              <a:rPr lang="en-GB" smtClean="0"/>
              <a:t>02/10/2017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E6F91-60CB-48B8-906B-B15C71CEDA91}" type="slidenum">
              <a:rPr lang="en-GB" smtClean="0"/>
              <a:t>‹#›</a:t>
            </a:fld>
            <a:endParaRPr lang="en-GB"/>
          </a:p>
        </p:txBody>
      </p:sp>
    </p:spTree>
    <p:extLst>
      <p:ext uri="{BB962C8B-B14F-4D97-AF65-F5344CB8AC3E}">
        <p14:creationId xmlns:p14="http://schemas.microsoft.com/office/powerpoint/2010/main" val="26627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1C3EF4D-75AF-4600-9779-62FFB745D4D8}" type="slidenum">
              <a:rPr lang="en-US"/>
              <a:pPr fontAlgn="base">
                <a:spcBef>
                  <a:spcPct val="0"/>
                </a:spcBef>
                <a:spcAft>
                  <a:spcPct val="0"/>
                </a:spcAft>
              </a:pPr>
              <a:t>7</a:t>
            </a:fld>
            <a:endParaRPr lang="en-US"/>
          </a:p>
        </p:txBody>
      </p:sp>
      <p:sp>
        <p:nvSpPr>
          <p:cNvPr id="90115" name="Rectangle 2"/>
          <p:cNvSpPr>
            <a:spLocks noGrp="1" noRot="1" noChangeAspect="1" noChangeArrowheads="1" noTextEdit="1"/>
          </p:cNvSpPr>
          <p:nvPr>
            <p:ph type="sldImg"/>
          </p:nvPr>
        </p:nvSpPr>
        <p:spPr bwMode="auto">
          <a:xfrm>
            <a:off x="1135063" y="701675"/>
            <a:ext cx="4587875" cy="3441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23925" y="4354513"/>
            <a:ext cx="5010150" cy="40751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243CDB-3BFE-42D3-880C-893EB12B7B1A}" type="slidenum">
              <a:rPr lang="en-GB"/>
              <a:pPr fontAlgn="base">
                <a:spcBef>
                  <a:spcPct val="0"/>
                </a:spcBef>
                <a:spcAft>
                  <a:spcPct val="0"/>
                </a:spcAft>
              </a:pPr>
              <a:t>12</a:t>
            </a:fld>
            <a:endParaRPr lang="en-GB"/>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DEE43A-CF96-4225-8488-401641762E35}" type="slidenum">
              <a:rPr lang="en-GB"/>
              <a:pPr fontAlgn="base">
                <a:spcBef>
                  <a:spcPct val="0"/>
                </a:spcBef>
                <a:spcAft>
                  <a:spcPct val="0"/>
                </a:spcAft>
              </a:pPr>
              <a:t>13</a:t>
            </a:fld>
            <a:endParaRPr lang="en-GB"/>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one out of sequence so wont say</a:t>
            </a:r>
            <a:r>
              <a:rPr lang="en-GB" baseline="0" dirty="0" smtClean="0"/>
              <a:t> when (1750-1793)</a:t>
            </a:r>
          </a:p>
          <a:p>
            <a:r>
              <a:rPr lang="en-GB" baseline="0" dirty="0" smtClean="0"/>
              <a:t>Note the </a:t>
            </a:r>
            <a:r>
              <a:rPr lang="en-GB" dirty="0" smtClean="0"/>
              <a:t>Strong vertical integration! </a:t>
            </a:r>
          </a:p>
          <a:p>
            <a:r>
              <a:rPr lang="en-GB" dirty="0" smtClean="0"/>
              <a:t>Small horizontal elements</a:t>
            </a:r>
            <a:r>
              <a:rPr lang="en-GB" baseline="0" dirty="0" smtClean="0"/>
              <a:t> –</a:t>
            </a:r>
          </a:p>
          <a:p>
            <a:r>
              <a:rPr lang="en-GB" baseline="0" dirty="0" smtClean="0"/>
              <a:t>but confident – they put a room on top!</a:t>
            </a:r>
          </a:p>
          <a:p>
            <a:endParaRPr lang="en-GB" dirty="0"/>
          </a:p>
        </p:txBody>
      </p:sp>
      <p:sp>
        <p:nvSpPr>
          <p:cNvPr id="4" name="Slide Number Placeholder 3"/>
          <p:cNvSpPr>
            <a:spLocks noGrp="1"/>
          </p:cNvSpPr>
          <p:nvPr>
            <p:ph type="sldNum" sz="quarter" idx="10"/>
          </p:nvPr>
        </p:nvSpPr>
        <p:spPr/>
        <p:txBody>
          <a:bodyPr/>
          <a:lstStyle/>
          <a:p>
            <a:fld id="{89B4241A-00F9-4E6D-BE12-2A02C3497142}" type="slidenum">
              <a:rPr lang="en-GB" smtClean="0"/>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Pont du </a:t>
            </a:r>
            <a:r>
              <a:rPr lang="en-GB" dirty="0" err="1" smtClean="0"/>
              <a:t>Gard</a:t>
            </a:r>
            <a:r>
              <a:rPr lang="en-GB" dirty="0" smtClean="0"/>
              <a:t>, 50km</a:t>
            </a:r>
          </a:p>
          <a:p>
            <a:r>
              <a:rPr lang="en-GB" dirty="0" smtClean="0"/>
              <a:t>Also</a:t>
            </a:r>
            <a:r>
              <a:rPr lang="en-GB" baseline="0" dirty="0" smtClean="0"/>
              <a:t> 1</a:t>
            </a:r>
            <a:r>
              <a:rPr lang="en-GB" baseline="30000" dirty="0" smtClean="0"/>
              <a:t>st</a:t>
            </a:r>
            <a:r>
              <a:rPr lang="en-GB" baseline="0" dirty="0" smtClean="0"/>
              <a:t> </a:t>
            </a:r>
            <a:r>
              <a:rPr lang="en-GB" baseline="0" dirty="0" err="1" smtClean="0"/>
              <a:t>Centuary</a:t>
            </a:r>
            <a:endParaRPr lang="en-GB" baseline="0" dirty="0" smtClean="0"/>
          </a:p>
          <a:p>
            <a:r>
              <a:rPr lang="en-GB" baseline="0" dirty="0" err="1" smtClean="0"/>
              <a:t>Gradiant</a:t>
            </a:r>
            <a:r>
              <a:rPr lang="en-GB" baseline="0" dirty="0" smtClean="0"/>
              <a:t> 1:3000 (bin 500m of bridge part)</a:t>
            </a:r>
          </a:p>
          <a:p>
            <a:endParaRPr lang="en-GB" dirty="0"/>
          </a:p>
        </p:txBody>
      </p:sp>
      <p:sp>
        <p:nvSpPr>
          <p:cNvPr id="4" name="Slide Number Placeholder 3"/>
          <p:cNvSpPr>
            <a:spLocks noGrp="1"/>
          </p:cNvSpPr>
          <p:nvPr>
            <p:ph type="sldNum" sz="quarter" idx="10"/>
          </p:nvPr>
        </p:nvSpPr>
        <p:spPr/>
        <p:txBody>
          <a:bodyPr/>
          <a:lstStyle/>
          <a:p>
            <a:fld id="{89B4241A-00F9-4E6D-BE12-2A02C3497142}" type="slidenum">
              <a:rPr lang="en-GB" smtClean="0"/>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300 years – 1890 Firth of Forth (</a:t>
            </a:r>
            <a:r>
              <a:rPr lang="en-GB" dirty="0" err="1" smtClean="0"/>
              <a:t>edinburgh</a:t>
            </a:r>
            <a:r>
              <a:rPr lang="en-GB" dirty="0" smtClean="0"/>
              <a:t>) </a:t>
            </a:r>
          </a:p>
          <a:p>
            <a:r>
              <a:rPr lang="en-GB" dirty="0" smtClean="0"/>
              <a:t>New materials, new </a:t>
            </a:r>
            <a:r>
              <a:rPr lang="en-GB" dirty="0" err="1" smtClean="0"/>
              <a:t>technolgy</a:t>
            </a:r>
            <a:r>
              <a:rPr lang="en-GB" dirty="0" smtClean="0"/>
              <a:t> – new design – self</a:t>
            </a:r>
            <a:r>
              <a:rPr lang="en-GB" baseline="0" dirty="0" smtClean="0"/>
              <a:t> standing </a:t>
            </a:r>
            <a:r>
              <a:rPr lang="en-GB" baseline="0" dirty="0" err="1" smtClean="0"/>
              <a:t>pilars</a:t>
            </a:r>
            <a:r>
              <a:rPr lang="en-GB" baseline="0" dirty="0" smtClean="0"/>
              <a:t> reach out with small bridging pieces</a:t>
            </a:r>
          </a:p>
          <a:p>
            <a:endParaRPr lang="en-GB" dirty="0"/>
          </a:p>
        </p:txBody>
      </p:sp>
      <p:sp>
        <p:nvSpPr>
          <p:cNvPr id="4" name="Slide Number Placeholder 3"/>
          <p:cNvSpPr>
            <a:spLocks noGrp="1"/>
          </p:cNvSpPr>
          <p:nvPr>
            <p:ph type="sldNum" sz="quarter" idx="10"/>
          </p:nvPr>
        </p:nvSpPr>
        <p:spPr/>
        <p:txBody>
          <a:bodyPr/>
          <a:lstStyle/>
          <a:p>
            <a:fld id="{89B4241A-00F9-4E6D-BE12-2A02C3497142}" type="slidenum">
              <a:rPr lang="en-GB" smtClean="0"/>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2004 </a:t>
            </a:r>
            <a:r>
              <a:rPr lang="en-GB" dirty="0" err="1" smtClean="0"/>
              <a:t>milau</a:t>
            </a:r>
            <a:r>
              <a:rPr lang="en-GB" dirty="0" smtClean="0"/>
              <a:t> – only horizontal – vertical</a:t>
            </a:r>
            <a:r>
              <a:rPr lang="en-GB" baseline="0" dirty="0" smtClean="0"/>
              <a:t> just to make horizontal possible - </a:t>
            </a:r>
            <a:r>
              <a:rPr lang="en-GB" dirty="0" smtClean="0"/>
              <a:t>Refer to</a:t>
            </a:r>
            <a:r>
              <a:rPr lang="en-GB" baseline="0" dirty="0" smtClean="0"/>
              <a:t> horizontal elements</a:t>
            </a:r>
          </a:p>
          <a:p>
            <a:r>
              <a:rPr lang="en-GB" baseline="0" dirty="0" smtClean="0"/>
              <a:t>Metaphors for data exchange and for RDA communities and for RDA organisation.</a:t>
            </a:r>
          </a:p>
          <a:p>
            <a:r>
              <a:rPr lang="en-GB" baseline="0" smtClean="0"/>
              <a:t>b</a:t>
            </a:r>
            <a:endParaRPr lang="en-GB" dirty="0"/>
          </a:p>
        </p:txBody>
      </p:sp>
      <p:sp>
        <p:nvSpPr>
          <p:cNvPr id="4" name="Slide Number Placeholder 3"/>
          <p:cNvSpPr>
            <a:spLocks noGrp="1"/>
          </p:cNvSpPr>
          <p:nvPr>
            <p:ph type="sldNum" sz="quarter" idx="10"/>
          </p:nvPr>
        </p:nvSpPr>
        <p:spPr/>
        <p:txBody>
          <a:bodyPr/>
          <a:lstStyle/>
          <a:p>
            <a:fld id="{89B4241A-00F9-4E6D-BE12-2A02C3497142}" type="slidenum">
              <a:rPr lang="en-GB" smtClean="0"/>
              <a:pPr/>
              <a:t>28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Gov</a:t>
            </a:r>
            <a:r>
              <a:rPr lang="en-GB" dirty="0" smtClean="0"/>
              <a:t>, </a:t>
            </a:r>
            <a:r>
              <a:rPr lang="en-GB" dirty="0" err="1" smtClean="0"/>
              <a:t>pol,demo,serv,inter,skill,community</a:t>
            </a:r>
            <a:endParaRPr lang="en-GB" dirty="0" smtClean="0"/>
          </a:p>
          <a:p>
            <a:r>
              <a:rPr lang="en-GB" dirty="0" smtClean="0"/>
              <a:t>10,10,25,20,20,5,10</a:t>
            </a:r>
          </a:p>
          <a:p>
            <a:endParaRPr lang="en-GB" dirty="0"/>
          </a:p>
        </p:txBody>
      </p:sp>
      <p:sp>
        <p:nvSpPr>
          <p:cNvPr id="4" name="Slide Number Placeholder 3"/>
          <p:cNvSpPr>
            <a:spLocks noGrp="1"/>
          </p:cNvSpPr>
          <p:nvPr>
            <p:ph type="sldNum" sz="quarter" idx="10"/>
          </p:nvPr>
        </p:nvSpPr>
        <p:spPr/>
        <p:txBody>
          <a:bodyPr/>
          <a:lstStyle/>
          <a:p>
            <a:fld id="{CC7E6F91-60CB-48B8-906B-B15C71CEDA91}" type="slidenum">
              <a:rPr lang="en-GB" smtClean="0"/>
              <a:t>32</a:t>
            </a:fld>
            <a:endParaRPr lang="en-GB"/>
          </a:p>
        </p:txBody>
      </p:sp>
    </p:spTree>
    <p:extLst>
      <p:ext uri="{BB962C8B-B14F-4D97-AF65-F5344CB8AC3E}">
        <p14:creationId xmlns:p14="http://schemas.microsoft.com/office/powerpoint/2010/main" val="87606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Pont du </a:t>
            </a:r>
            <a:r>
              <a:rPr lang="en-GB" dirty="0" err="1" smtClean="0"/>
              <a:t>Gard</a:t>
            </a:r>
            <a:r>
              <a:rPr lang="en-GB" dirty="0" smtClean="0"/>
              <a:t>, 50km</a:t>
            </a:r>
          </a:p>
          <a:p>
            <a:r>
              <a:rPr lang="en-GB" dirty="0" smtClean="0"/>
              <a:t>Also</a:t>
            </a:r>
            <a:r>
              <a:rPr lang="en-GB" baseline="0" dirty="0" smtClean="0"/>
              <a:t> 1</a:t>
            </a:r>
            <a:r>
              <a:rPr lang="en-GB" baseline="30000" dirty="0" smtClean="0"/>
              <a:t>st</a:t>
            </a:r>
            <a:r>
              <a:rPr lang="en-GB" baseline="0" dirty="0" smtClean="0"/>
              <a:t> </a:t>
            </a:r>
            <a:r>
              <a:rPr lang="en-GB" baseline="0" dirty="0" err="1" smtClean="0"/>
              <a:t>Centuary</a:t>
            </a:r>
            <a:endParaRPr lang="en-GB" baseline="0" dirty="0" smtClean="0"/>
          </a:p>
          <a:p>
            <a:r>
              <a:rPr lang="en-GB" baseline="0" dirty="0" err="1" smtClean="0"/>
              <a:t>Gradiant</a:t>
            </a:r>
            <a:r>
              <a:rPr lang="en-GB" baseline="0" dirty="0" smtClean="0"/>
              <a:t> 1:3000 (bin 500m of bridge part)</a:t>
            </a:r>
          </a:p>
          <a:p>
            <a:endParaRPr lang="en-GB" dirty="0"/>
          </a:p>
        </p:txBody>
      </p:sp>
      <p:sp>
        <p:nvSpPr>
          <p:cNvPr id="4" name="Slide Number Placeholder 3"/>
          <p:cNvSpPr>
            <a:spLocks noGrp="1"/>
          </p:cNvSpPr>
          <p:nvPr>
            <p:ph type="sldNum" sz="quarter" idx="10"/>
          </p:nvPr>
        </p:nvSpPr>
        <p:spPr/>
        <p:txBody>
          <a:bodyPr/>
          <a:lstStyle/>
          <a:p>
            <a:fld id="{89B4241A-00F9-4E6D-BE12-2A02C3497142}" type="slidenum">
              <a:rPr lang="en-GB" smtClean="0"/>
              <a:pPr/>
              <a:t>43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49780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64066" y="1122363"/>
            <a:ext cx="6224538" cy="2387600"/>
          </a:xfrm>
        </p:spPr>
        <p:txBody>
          <a:bodyPr anchor="b"/>
          <a:lstStyle>
            <a:lvl1pPr algn="ctr">
              <a:defRPr sz="6000"/>
            </a:lvl1pPr>
          </a:lstStyle>
          <a:p>
            <a:r>
              <a:rPr lang="it-IT"/>
              <a:t>Fare clic per modificare stile</a:t>
            </a:r>
            <a:endParaRPr lang="en-GB"/>
          </a:p>
        </p:txBody>
      </p:sp>
      <p:sp>
        <p:nvSpPr>
          <p:cNvPr id="3" name="Sottotitolo 2"/>
          <p:cNvSpPr>
            <a:spLocks noGrp="1"/>
          </p:cNvSpPr>
          <p:nvPr>
            <p:ph type="subTitle" idx="1"/>
          </p:nvPr>
        </p:nvSpPr>
        <p:spPr>
          <a:xfrm>
            <a:off x="2464066" y="3602038"/>
            <a:ext cx="62245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a:xfrm>
            <a:off x="3115577" y="6356349"/>
            <a:ext cx="3086100" cy="365125"/>
          </a:xfrm>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a:xfrm>
            <a:off x="6631204" y="6356349"/>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0468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348564" y="1157832"/>
            <a:ext cx="6166786" cy="1325563"/>
          </a:xfrm>
        </p:spPr>
        <p:txBody>
          <a:bodyPr/>
          <a:lstStyle/>
          <a:p>
            <a:r>
              <a:rPr lang="it-IT"/>
              <a:t>Fare clic per modificare stile</a:t>
            </a:r>
            <a:endParaRPr lang="en-GB"/>
          </a:p>
        </p:txBody>
      </p:sp>
      <p:sp>
        <p:nvSpPr>
          <p:cNvPr id="3" name="Segnaposto contenuto 2"/>
          <p:cNvSpPr>
            <a:spLocks noGrp="1"/>
          </p:cNvSpPr>
          <p:nvPr>
            <p:ph idx="1"/>
          </p:nvPr>
        </p:nvSpPr>
        <p:spPr>
          <a:xfrm>
            <a:off x="2348564" y="2720775"/>
            <a:ext cx="6166786" cy="262124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26408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686050" y="1106905"/>
            <a:ext cx="5824538" cy="1665271"/>
          </a:xfrm>
        </p:spPr>
        <p:txBody>
          <a:bodyPr anchor="b"/>
          <a:lstStyle>
            <a:lvl1pPr>
              <a:defRPr sz="6000"/>
            </a:lvl1pPr>
          </a:lstStyle>
          <a:p>
            <a:r>
              <a:rPr lang="it-IT"/>
              <a:t>Fare clic per modificare stile</a:t>
            </a:r>
            <a:endParaRPr lang="en-GB"/>
          </a:p>
        </p:txBody>
      </p:sp>
      <p:sp>
        <p:nvSpPr>
          <p:cNvPr id="3" name="Segnaposto testo 2"/>
          <p:cNvSpPr>
            <a:spLocks noGrp="1"/>
          </p:cNvSpPr>
          <p:nvPr>
            <p:ph type="body" idx="1"/>
          </p:nvPr>
        </p:nvSpPr>
        <p:spPr>
          <a:xfrm>
            <a:off x="2686050" y="2799164"/>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952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030930" y="962526"/>
            <a:ext cx="6670308" cy="728162"/>
          </a:xfrm>
        </p:spPr>
        <p:txBody>
          <a:bodyPr/>
          <a:lstStyle/>
          <a:p>
            <a:r>
              <a:rPr lang="it-IT"/>
              <a:t>Fare clic per modificare stile</a:t>
            </a:r>
            <a:endParaRPr lang="en-GB"/>
          </a:p>
        </p:txBody>
      </p:sp>
      <p:sp>
        <p:nvSpPr>
          <p:cNvPr id="3" name="Segnaposto testo 2"/>
          <p:cNvSpPr>
            <a:spLocks noGrp="1"/>
          </p:cNvSpPr>
          <p:nvPr>
            <p:ph type="body" idx="1"/>
          </p:nvPr>
        </p:nvSpPr>
        <p:spPr>
          <a:xfrm>
            <a:off x="2030930" y="1681163"/>
            <a:ext cx="6670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2030930" y="2505075"/>
            <a:ext cx="667030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r>
              <a:rPr lang="en-US"/>
              <a:t>www.eoscpilot.eu</a:t>
            </a:r>
            <a:endParaRPr lang="en-GB"/>
          </a:p>
        </p:txBody>
      </p:sp>
      <p:sp>
        <p:nvSpPr>
          <p:cNvPr id="8" name="Segnaposto piè di pagina 7"/>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9" name="Segnaposto numero diapositiva 8"/>
          <p:cNvSpPr>
            <a:spLocks noGrp="1"/>
          </p:cNvSpPr>
          <p:nvPr>
            <p:ph type="sldNum" sz="quarter" idx="12"/>
          </p:nvPr>
        </p:nvSpPr>
        <p:spPr>
          <a:xfrm>
            <a:off x="6643838" y="6331151"/>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40270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r>
              <a:rPr lang="en-US"/>
              <a:t>www.eoscpilot.eu</a:t>
            </a:r>
            <a:endParaRPr lang="en-GB"/>
          </a:p>
        </p:txBody>
      </p:sp>
      <p:sp>
        <p:nvSpPr>
          <p:cNvPr id="4" name="Segnaposto piè di pagina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5" name="Segnaposto numero diapositiva 4"/>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24127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276" y="987425"/>
            <a:ext cx="2949575" cy="969745"/>
          </a:xfrm>
        </p:spPr>
        <p:txBody>
          <a:bodyPr anchor="b"/>
          <a:lstStyle>
            <a:lvl1pPr>
              <a:defRPr sz="3200"/>
            </a:lvl1pPr>
          </a:lstStyle>
          <a:p>
            <a:r>
              <a:rPr lang="it-IT"/>
              <a:t>Fare clic per modificare stile</a:t>
            </a:r>
            <a:endParaRPr lang="en-GB"/>
          </a:p>
        </p:txBody>
      </p:sp>
      <p:sp>
        <p:nvSpPr>
          <p:cNvPr id="3" name="Segnaposto contenuto 2"/>
          <p:cNvSpPr>
            <a:spLocks noGrp="1"/>
          </p:cNvSpPr>
          <p:nvPr>
            <p:ph idx="1"/>
          </p:nvPr>
        </p:nvSpPr>
        <p:spPr>
          <a:xfrm>
            <a:off x="5130265" y="987425"/>
            <a:ext cx="36257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2016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t>www.eoscpilot.eu</a:t>
            </a:r>
            <a:endParaRPr lang="en-GB"/>
          </a:p>
        </p:txBody>
      </p:sp>
      <p:sp>
        <p:nvSpPr>
          <p:cNvPr id="6" name="Segnaposto piè di pagina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egnaposto numero diapositiva 6"/>
          <p:cNvSpPr>
            <a:spLocks noGrp="1"/>
          </p:cNvSpPr>
          <p:nvPr>
            <p:ph type="sldNum" sz="quarter" idx="12"/>
          </p:nvPr>
        </p:nvSpPr>
        <p:spPr>
          <a:xfrm>
            <a:off x="6698581" y="6356350"/>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9710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en-US"/>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169385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680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1269999"/>
            <a:ext cx="7886700" cy="752476"/>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28650" y="2283491"/>
            <a:ext cx="7886700" cy="3051209"/>
          </a:xfrm>
        </p:spPr>
        <p:txBody>
          <a:bodyPr/>
          <a:lstStyle>
            <a:lvl1pPr>
              <a:buSzPct val="124000"/>
              <a:defRPr/>
            </a:lvl1pPr>
            <a:lvl2pPr>
              <a:buSzPct val="124000"/>
              <a:defRPr/>
            </a:lvl2pPr>
            <a:lvl3pPr>
              <a:buSzPct val="124000"/>
              <a:defRPr/>
            </a:lvl3pPr>
            <a:lvl4pPr>
              <a:buSzPct val="124000"/>
              <a:defRPr/>
            </a:lvl4pPr>
            <a:lvl5pPr>
              <a:buSzPct val="124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800938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309036"/>
            <a:ext cx="7886700" cy="1636396"/>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94148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616017" y="1073149"/>
            <a:ext cx="7886700" cy="7524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85328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www.eoscpilot.eu</a:t>
            </a:r>
            <a:endParaRPr lang="en-GB"/>
          </a:p>
        </p:txBody>
      </p:sp>
      <p:sp>
        <p:nvSpPr>
          <p:cNvPr id="4" name="Footer Placeholder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5" name="Slide Number Placeholder 4"/>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10428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www.eoscpilot.eu</a:t>
            </a:r>
            <a:endParaRPr lang="en-GB"/>
          </a:p>
        </p:txBody>
      </p:sp>
      <p:sp>
        <p:nvSpPr>
          <p:cNvPr id="3" name="Footer Placeholder 2"/>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99672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3728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46237"/>
            <a:ext cx="7886700" cy="752476"/>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28650" y="2541069"/>
            <a:ext cx="7886700" cy="305120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t>‹#›</a:t>
            </a:fld>
            <a:endParaRPr lang="en-GB"/>
          </a:p>
        </p:txBody>
      </p:sp>
    </p:spTree>
    <p:extLst>
      <p:ext uri="{BB962C8B-B14F-4D97-AF65-F5344CB8AC3E}">
        <p14:creationId xmlns:p14="http://schemas.microsoft.com/office/powerpoint/2010/main" val="5809459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6" r:id="rId7"/>
    <p:sldLayoutId id="2147483667" r:id="rId8"/>
    <p:sldLayoutId id="2147483668"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250000"/>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348564" y="365125"/>
            <a:ext cx="6166786" cy="1325563"/>
          </a:xfrm>
          <a:prstGeom prst="rect">
            <a:avLst/>
          </a:prstGeom>
        </p:spPr>
        <p:txBody>
          <a:bodyPr vert="horz" lIns="91440" tIns="45720" rIns="91440" bIns="45720" rtlCol="0" anchor="ctr">
            <a:normAutofit/>
          </a:bodyPr>
          <a:lstStyle/>
          <a:p>
            <a:r>
              <a:rPr lang="it-IT"/>
              <a:t>Fare clic per modificare stile</a:t>
            </a:r>
            <a:endParaRPr lang="en-GB" dirty="0"/>
          </a:p>
        </p:txBody>
      </p:sp>
      <p:sp>
        <p:nvSpPr>
          <p:cNvPr id="3" name="Segnaposto testo 2"/>
          <p:cNvSpPr>
            <a:spLocks noGrp="1"/>
          </p:cNvSpPr>
          <p:nvPr>
            <p:ph type="body" idx="1"/>
          </p:nvPr>
        </p:nvSpPr>
        <p:spPr>
          <a:xfrm>
            <a:off x="2348564" y="1825625"/>
            <a:ext cx="61667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9125B-4164-B445-B5EA-FB5E25F89FC2}" type="slidenum">
              <a:rPr lang="en-GB" smtClean="0"/>
              <a:t>‹#›</a:t>
            </a:fld>
            <a:endParaRPr lang="en-GB"/>
          </a:p>
        </p:txBody>
      </p:sp>
    </p:spTree>
    <p:extLst>
      <p:ext uri="{BB962C8B-B14F-4D97-AF65-F5344CB8AC3E}">
        <p14:creationId xmlns:p14="http://schemas.microsoft.com/office/powerpoint/2010/main" val="1785137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2"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250000"/>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eoscpilot.eu/science-demos/high-energy-physics" TargetMode="External"/><Relationship Id="rId2" Type="http://schemas.openxmlformats.org/officeDocument/2006/relationships/hyperlink" Target="https://eoscpilot.eu/science-demos/envri-radiative-forcing-integration" TargetMode="External"/><Relationship Id="rId1" Type="http://schemas.openxmlformats.org/officeDocument/2006/relationships/slideLayout" Target="../slideLayouts/slideLayout4.xml"/><Relationship Id="rId6" Type="http://schemas.openxmlformats.org/officeDocument/2006/relationships/hyperlink" Target="https://eoscpilot.eu/science-demos/photon-neutron-science-demonstrator" TargetMode="External"/><Relationship Id="rId5" Type="http://schemas.openxmlformats.org/officeDocument/2006/relationships/hyperlink" Target="https://eoscpilot.eu/science-demos/pan-cancer-analyses-cloud-computing-within-eosc" TargetMode="External"/><Relationship Id="rId4" Type="http://schemas.openxmlformats.org/officeDocument/2006/relationships/hyperlink" Target="https://eoscpilot.eu/science-demos/textcrow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220000" y="-160423"/>
            <a:ext cx="7772400" cy="3433011"/>
          </a:xfrm>
        </p:spPr>
        <p:txBody>
          <a:bodyPr>
            <a:normAutofit/>
          </a:bodyPr>
          <a:lstStyle/>
          <a:p>
            <a:pPr algn="r"/>
            <a:r>
              <a:rPr lang="it-IT" sz="3600" b="1" dirty="0" smtClean="0"/>
              <a:t>Governance </a:t>
            </a:r>
            <a:r>
              <a:rPr lang="it-IT" sz="3600" b="1" dirty="0" smtClean="0"/>
              <a:t>Development Forum</a:t>
            </a:r>
            <a:br>
              <a:rPr lang="it-IT" sz="3600" b="1" dirty="0" smtClean="0"/>
            </a:br>
            <a:r>
              <a:rPr lang="it-IT" sz="3600" b="1" dirty="0" smtClean="0"/>
              <a:t>Day </a:t>
            </a:r>
            <a:r>
              <a:rPr lang="it-IT" sz="3600" b="1" dirty="0" smtClean="0"/>
              <a:t>2</a:t>
            </a:r>
            <a:r>
              <a:rPr lang="it-IT" sz="3600" b="1" dirty="0"/>
              <a:t/>
            </a:r>
            <a:br>
              <a:rPr lang="it-IT" sz="3600" b="1" dirty="0"/>
            </a:br>
            <a:r>
              <a:rPr lang="it-IT" b="1" dirty="0"/>
              <a:t/>
            </a:r>
            <a:br>
              <a:rPr lang="it-IT" b="1" dirty="0"/>
            </a:br>
            <a:r>
              <a:rPr lang="it-IT" sz="2800" b="1" dirty="0" smtClean="0"/>
              <a:t>3 October </a:t>
            </a:r>
            <a:r>
              <a:rPr lang="it-IT" sz="2800" b="1" dirty="0"/>
              <a:t>2017</a:t>
            </a:r>
            <a:br>
              <a:rPr lang="it-IT" sz="2800" b="1" dirty="0"/>
            </a:br>
            <a:r>
              <a:rPr lang="it-IT" sz="2800" b="1" dirty="0" smtClean="0"/>
              <a:t>Tallinn</a:t>
            </a:r>
            <a:r>
              <a:rPr lang="en-GB" sz="3100" b="1" dirty="0"/>
              <a:t/>
            </a:r>
            <a:br>
              <a:rPr lang="en-GB" sz="3100" b="1" dirty="0"/>
            </a:br>
            <a:endParaRPr lang="en-GB" sz="3100" b="1" dirty="0"/>
          </a:p>
        </p:txBody>
      </p:sp>
      <p:sp>
        <p:nvSpPr>
          <p:cNvPr id="3" name="Sottotitolo 2"/>
          <p:cNvSpPr>
            <a:spLocks noGrp="1"/>
          </p:cNvSpPr>
          <p:nvPr>
            <p:ph type="subTitle" idx="1"/>
          </p:nvPr>
        </p:nvSpPr>
        <p:spPr>
          <a:xfrm>
            <a:off x="5012356" y="3194566"/>
            <a:ext cx="3691288" cy="1217012"/>
          </a:xfrm>
        </p:spPr>
        <p:txBody>
          <a:bodyPr>
            <a:noAutofit/>
          </a:bodyPr>
          <a:lstStyle/>
          <a:p>
            <a:pPr algn="r"/>
            <a:r>
              <a:rPr lang="it-IT" sz="3200" dirty="0" smtClean="0"/>
              <a:t>Juan Bicarregui</a:t>
            </a:r>
            <a:endParaRPr lang="it-IT" sz="3200" dirty="0"/>
          </a:p>
          <a:p>
            <a:pPr algn="r"/>
            <a:r>
              <a:rPr lang="it-IT" sz="3200" dirty="0" smtClean="0"/>
              <a:t>STFC</a:t>
            </a:r>
            <a:endParaRPr lang="it-IT" sz="3200" dirty="0"/>
          </a:p>
          <a:p>
            <a:pPr algn="r"/>
            <a:r>
              <a:rPr lang="it-IT" sz="1800" dirty="0" err="1" smtClean="0"/>
              <a:t>Juan.bicarregui@stfc.ac.uk</a:t>
            </a:r>
            <a:endParaRPr lang="en-GB" sz="1800" dirty="0"/>
          </a:p>
        </p:txBody>
      </p:sp>
    </p:spTree>
    <p:extLst>
      <p:ext uri="{BB962C8B-B14F-4D97-AF65-F5344CB8AC3E}">
        <p14:creationId xmlns:p14="http://schemas.microsoft.com/office/powerpoint/2010/main" val="194277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56" y="180558"/>
            <a:ext cx="5708043" cy="561975"/>
          </a:xfrm>
        </p:spPr>
        <p:txBody>
          <a:bodyPr rtlCol="0">
            <a:normAutofit fontScale="90000"/>
          </a:bodyPr>
          <a:lstStyle/>
          <a:p>
            <a:pPr fontAlgn="auto">
              <a:spcAft>
                <a:spcPts val="0"/>
              </a:spcAft>
              <a:defRPr/>
            </a:pPr>
            <a:r>
              <a:rPr lang="en-GB" dirty="0" smtClean="0"/>
              <a:t>G8+5 2012</a:t>
            </a:r>
          </a:p>
        </p:txBody>
      </p:sp>
      <p:sp>
        <p:nvSpPr>
          <p:cNvPr id="3" name="Content Placeholder 2"/>
          <p:cNvSpPr>
            <a:spLocks noGrp="1"/>
          </p:cNvSpPr>
          <p:nvPr>
            <p:ph idx="1"/>
          </p:nvPr>
        </p:nvSpPr>
        <p:spPr>
          <a:xfrm>
            <a:off x="457200" y="1268413"/>
            <a:ext cx="8229600" cy="4857750"/>
          </a:xfrm>
        </p:spPr>
        <p:txBody>
          <a:bodyPr rtlCol="0">
            <a:normAutofit/>
          </a:bodyPr>
          <a:lstStyle/>
          <a:p>
            <a:pPr fontAlgn="auto">
              <a:spcAft>
                <a:spcPts val="0"/>
              </a:spcAft>
              <a:buFont typeface="Arial" pitchFamily="34" charset="0"/>
              <a:buNone/>
              <a:defRPr/>
            </a:pPr>
            <a:r>
              <a:rPr lang="en-US" b="1" dirty="0" smtClean="0"/>
              <a:t>Framework for Global Research Infrastructures.</a:t>
            </a:r>
          </a:p>
          <a:p>
            <a:pPr fontAlgn="auto">
              <a:spcAft>
                <a:spcPts val="0"/>
              </a:spcAft>
              <a:buFont typeface="Arial" pitchFamily="34" charset="0"/>
              <a:buChar char="•"/>
              <a:defRPr/>
            </a:pPr>
            <a:r>
              <a:rPr lang="en-GB" dirty="0" smtClean="0"/>
              <a:t>Global scientific data infrastructure providers and users </a:t>
            </a:r>
            <a:r>
              <a:rPr lang="en-GB" b="1" dirty="0" smtClean="0"/>
              <a:t>should establish an international forum for data interoperability</a:t>
            </a:r>
            <a:r>
              <a:rPr lang="en-GB" dirty="0" smtClean="0"/>
              <a:t>. It should facilitate the exchange and interoperability of data across disciplines and national boundaries by producing high quality, relevant technical documents and procedures that influence the way researchers store, use, and manage data.</a:t>
            </a:r>
          </a:p>
          <a:p>
            <a:pPr marL="0" indent="0" fontAlgn="auto">
              <a:spcAft>
                <a:spcPts val="0"/>
              </a:spcAft>
              <a:buNone/>
              <a:defRPr/>
            </a:pPr>
            <a:r>
              <a:rPr lang="en-GB" dirty="0" smtClean="0">
                <a:sym typeface="Wingdings"/>
              </a:rPr>
              <a:t>	</a:t>
            </a:r>
            <a:r>
              <a:rPr lang="en-GB" sz="3200" dirty="0" smtClean="0">
                <a:sym typeface="Wingdings"/>
              </a:rPr>
              <a:t>   RDA</a:t>
            </a:r>
            <a:endParaRPr lang="en-GB" sz="3200" dirty="0" smtClean="0"/>
          </a:p>
          <a:p>
            <a:pPr fontAlgn="auto">
              <a:spcAft>
                <a:spcPts val="0"/>
              </a:spcAft>
              <a:buFont typeface="Arial" pitchFamily="34" charset="0"/>
              <a:buChar char="•"/>
              <a:defRPr/>
            </a:pPr>
            <a:endParaRPr lang="en-GB" dirty="0" smtClean="0"/>
          </a:p>
        </p:txBody>
      </p:sp>
    </p:spTree>
    <p:extLst>
      <p:ext uri="{BB962C8B-B14F-4D97-AF65-F5344CB8AC3E}">
        <p14:creationId xmlns:p14="http://schemas.microsoft.com/office/powerpoint/2010/main" val="2609346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266473" y="1396498"/>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2206622"/>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37676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96645" y="57408"/>
            <a:ext cx="6694273" cy="863600"/>
          </a:xfrm>
        </p:spPr>
        <p:txBody>
          <a:bodyPr>
            <a:normAutofit fontScale="90000"/>
          </a:bodyPr>
          <a:lstStyle/>
          <a:p>
            <a:r>
              <a:rPr lang="en-GB" dirty="0" smtClean="0"/>
              <a:t> Aside: a Data centric view of     	     open research (2007)</a:t>
            </a:r>
          </a:p>
        </p:txBody>
      </p:sp>
      <p:sp>
        <p:nvSpPr>
          <p:cNvPr id="15363" name="AutoShape 57"/>
          <p:cNvSpPr>
            <a:spLocks noChangeArrowheads="1"/>
          </p:cNvSpPr>
          <p:nvPr/>
        </p:nvSpPr>
        <p:spPr bwMode="auto">
          <a:xfrm>
            <a:off x="3923928" y="2636912"/>
            <a:ext cx="1871663" cy="1944687"/>
          </a:xfrm>
          <a:prstGeom prst="can">
            <a:avLst>
              <a:gd name="adj" fmla="val 25975"/>
            </a:avLst>
          </a:prstGeom>
          <a:solidFill>
            <a:srgbClr val="00FFFF">
              <a:alpha val="18823"/>
            </a:srgbClr>
          </a:solidFill>
          <a:ln w="9525">
            <a:solidFill>
              <a:schemeClr val="tx1"/>
            </a:solidFill>
            <a:round/>
            <a:headEnd/>
            <a:tailEnd/>
          </a:ln>
        </p:spPr>
        <p:txBody>
          <a:bodyPr wrap="none" anchor="ctr"/>
          <a:lstStyle/>
          <a:p>
            <a:pPr algn="ctr"/>
            <a:r>
              <a:rPr lang="en-GB" sz="4800" b="1">
                <a:latin typeface="Calibri" pitchFamily="34" charset="0"/>
              </a:rPr>
              <a:t>Data</a:t>
            </a:r>
          </a:p>
        </p:txBody>
      </p:sp>
      <p:grpSp>
        <p:nvGrpSpPr>
          <p:cNvPr id="2" name="Group 58"/>
          <p:cNvGrpSpPr>
            <a:grpSpLocks/>
          </p:cNvGrpSpPr>
          <p:nvPr/>
        </p:nvGrpSpPr>
        <p:grpSpPr bwMode="auto">
          <a:xfrm>
            <a:off x="1565275" y="979488"/>
            <a:ext cx="6462713" cy="3997325"/>
            <a:chOff x="782" y="663"/>
            <a:chExt cx="4071" cy="2518"/>
          </a:xfrm>
        </p:grpSpPr>
        <p:grpSp>
          <p:nvGrpSpPr>
            <p:cNvPr id="15403" name="Group 59"/>
            <p:cNvGrpSpPr>
              <a:grpSpLocks/>
            </p:cNvGrpSpPr>
            <p:nvPr/>
          </p:nvGrpSpPr>
          <p:grpSpPr bwMode="auto">
            <a:xfrm>
              <a:off x="782" y="1706"/>
              <a:ext cx="1406" cy="1475"/>
              <a:chOff x="839" y="1864"/>
              <a:chExt cx="1406" cy="1475"/>
            </a:xfrm>
          </p:grpSpPr>
          <p:sp>
            <p:nvSpPr>
              <p:cNvPr id="15416" name="AutoShape 60"/>
              <p:cNvSpPr>
                <a:spLocks noChangeArrowheads="1"/>
              </p:cNvSpPr>
              <p:nvPr/>
            </p:nvSpPr>
            <p:spPr bwMode="auto">
              <a:xfrm flipH="1">
                <a:off x="884" y="1864"/>
                <a:ext cx="1270" cy="433"/>
              </a:xfrm>
              <a:prstGeom prst="curvedDownArrow">
                <a:avLst>
                  <a:gd name="adj1" fmla="val 58661"/>
                  <a:gd name="adj2" fmla="val 117321"/>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grpSp>
            <p:nvGrpSpPr>
              <p:cNvPr id="15417" name="Group 61"/>
              <p:cNvGrpSpPr>
                <a:grpSpLocks/>
              </p:cNvGrpSpPr>
              <p:nvPr/>
            </p:nvGrpSpPr>
            <p:grpSpPr bwMode="auto">
              <a:xfrm>
                <a:off x="839" y="2357"/>
                <a:ext cx="1406" cy="982"/>
                <a:chOff x="839" y="2357"/>
                <a:chExt cx="1406" cy="982"/>
              </a:xfrm>
            </p:grpSpPr>
            <p:sp>
              <p:nvSpPr>
                <p:cNvPr id="15419" name="AutoShape 62"/>
                <p:cNvSpPr>
                  <a:spLocks noChangeArrowheads="1"/>
                </p:cNvSpPr>
                <p:nvPr/>
              </p:nvSpPr>
              <p:spPr bwMode="auto">
                <a:xfrm>
                  <a:off x="975" y="2907"/>
                  <a:ext cx="1270" cy="432"/>
                </a:xfrm>
                <a:prstGeom prst="curvedUpArrow">
                  <a:avLst>
                    <a:gd name="adj1" fmla="val 58796"/>
                    <a:gd name="adj2" fmla="val 117593"/>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86079" name="AutoShape 63"/>
                <p:cNvSpPr>
                  <a:spLocks noChangeArrowheads="1"/>
                </p:cNvSpPr>
                <p:nvPr/>
              </p:nvSpPr>
              <p:spPr bwMode="auto">
                <a:xfrm rot="16200000" flipH="1">
                  <a:off x="869" y="2327"/>
                  <a:ext cx="484"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GB">
                    <a:latin typeface="Arial" pitchFamily="34" charset="0"/>
                  </a:endParaRPr>
                </a:p>
              </p:txBody>
            </p:sp>
          </p:grpSp>
          <p:sp>
            <p:nvSpPr>
              <p:cNvPr id="15418" name="Text Box 64"/>
              <p:cNvSpPr txBox="1">
                <a:spLocks noChangeArrowheads="1"/>
              </p:cNvSpPr>
              <p:nvPr/>
            </p:nvSpPr>
            <p:spPr bwMode="auto">
              <a:xfrm>
                <a:off x="1353" y="2478"/>
                <a:ext cx="6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t>Creation</a:t>
                </a:r>
              </a:p>
            </p:txBody>
          </p:sp>
        </p:grpSp>
        <p:grpSp>
          <p:nvGrpSpPr>
            <p:cNvPr id="15404" name="Group 65"/>
            <p:cNvGrpSpPr>
              <a:grpSpLocks/>
            </p:cNvGrpSpPr>
            <p:nvPr/>
          </p:nvGrpSpPr>
          <p:grpSpPr bwMode="auto">
            <a:xfrm>
              <a:off x="2109" y="663"/>
              <a:ext cx="1475" cy="1406"/>
              <a:chOff x="2109" y="663"/>
              <a:chExt cx="1475" cy="1406"/>
            </a:xfrm>
          </p:grpSpPr>
          <p:grpSp>
            <p:nvGrpSpPr>
              <p:cNvPr id="15411" name="Group 66"/>
              <p:cNvGrpSpPr>
                <a:grpSpLocks/>
              </p:cNvGrpSpPr>
              <p:nvPr/>
            </p:nvGrpSpPr>
            <p:grpSpPr bwMode="auto">
              <a:xfrm rot="-5400000">
                <a:off x="2144" y="628"/>
                <a:ext cx="1406" cy="1475"/>
                <a:chOff x="3560" y="1910"/>
                <a:chExt cx="1406" cy="1701"/>
              </a:xfrm>
            </p:grpSpPr>
            <p:sp>
              <p:nvSpPr>
                <p:cNvPr id="15413" name="AutoShape 67"/>
                <p:cNvSpPr>
                  <a:spLocks noChangeArrowheads="1"/>
                </p:cNvSpPr>
                <p:nvPr/>
              </p:nvSpPr>
              <p:spPr bwMode="auto">
                <a:xfrm>
                  <a:off x="3651" y="1910"/>
                  <a:ext cx="1270" cy="499"/>
                </a:xfrm>
                <a:prstGeom prst="curvedDownArrow">
                  <a:avLst>
                    <a:gd name="adj1" fmla="val 50902"/>
                    <a:gd name="adj2" fmla="val 101804"/>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5414" name="AutoShape 68"/>
                <p:cNvSpPr>
                  <a:spLocks noChangeArrowheads="1"/>
                </p:cNvSpPr>
                <p:nvPr/>
              </p:nvSpPr>
              <p:spPr bwMode="auto">
                <a:xfrm flipH="1">
                  <a:off x="3560" y="3113"/>
                  <a:ext cx="1270" cy="498"/>
                </a:xfrm>
                <a:prstGeom prst="curvedUpArrow">
                  <a:avLst>
                    <a:gd name="adj1" fmla="val 51004"/>
                    <a:gd name="adj2" fmla="val 102008"/>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86085" name="AutoShape 69"/>
                <p:cNvSpPr>
                  <a:spLocks noChangeArrowheads="1"/>
                </p:cNvSpPr>
                <p:nvPr/>
              </p:nvSpPr>
              <p:spPr bwMode="auto">
                <a:xfrm rot="-16200000">
                  <a:off x="4414" y="2481"/>
                  <a:ext cx="557"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GB">
                    <a:latin typeface="Arial" pitchFamily="34" charset="0"/>
                  </a:endParaRPr>
                </a:p>
              </p:txBody>
            </p:sp>
          </p:grpSp>
          <p:sp>
            <p:nvSpPr>
              <p:cNvPr id="15412" name="Text Box 70"/>
              <p:cNvSpPr txBox="1">
                <a:spLocks noChangeArrowheads="1"/>
              </p:cNvSpPr>
              <p:nvPr/>
            </p:nvSpPr>
            <p:spPr bwMode="auto">
              <a:xfrm>
                <a:off x="2539" y="1253"/>
                <a:ext cx="6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t>Archival</a:t>
                </a:r>
              </a:p>
            </p:txBody>
          </p:sp>
        </p:grpSp>
        <p:grpSp>
          <p:nvGrpSpPr>
            <p:cNvPr id="15405" name="Group 71"/>
            <p:cNvGrpSpPr>
              <a:grpSpLocks/>
            </p:cNvGrpSpPr>
            <p:nvPr/>
          </p:nvGrpSpPr>
          <p:grpSpPr bwMode="auto">
            <a:xfrm>
              <a:off x="3447" y="1706"/>
              <a:ext cx="1406" cy="1475"/>
              <a:chOff x="3515" y="1888"/>
              <a:chExt cx="1406" cy="1475"/>
            </a:xfrm>
          </p:grpSpPr>
          <p:sp>
            <p:nvSpPr>
              <p:cNvPr id="15406" name="AutoShape 72"/>
              <p:cNvSpPr>
                <a:spLocks noChangeArrowheads="1"/>
              </p:cNvSpPr>
              <p:nvPr/>
            </p:nvSpPr>
            <p:spPr bwMode="auto">
              <a:xfrm flipH="1">
                <a:off x="3515" y="2931"/>
                <a:ext cx="1270" cy="432"/>
              </a:xfrm>
              <a:prstGeom prst="curvedUpArrow">
                <a:avLst>
                  <a:gd name="adj1" fmla="val 58796"/>
                  <a:gd name="adj2" fmla="val 117593"/>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grpSp>
            <p:nvGrpSpPr>
              <p:cNvPr id="15407" name="Group 73"/>
              <p:cNvGrpSpPr>
                <a:grpSpLocks/>
              </p:cNvGrpSpPr>
              <p:nvPr/>
            </p:nvGrpSpPr>
            <p:grpSpPr bwMode="auto">
              <a:xfrm>
                <a:off x="3606" y="1888"/>
                <a:ext cx="1315" cy="977"/>
                <a:chOff x="3606" y="1888"/>
                <a:chExt cx="1315" cy="977"/>
              </a:xfrm>
            </p:grpSpPr>
            <p:sp>
              <p:nvSpPr>
                <p:cNvPr id="15409" name="AutoShape 74"/>
                <p:cNvSpPr>
                  <a:spLocks noChangeArrowheads="1"/>
                </p:cNvSpPr>
                <p:nvPr/>
              </p:nvSpPr>
              <p:spPr bwMode="auto">
                <a:xfrm>
                  <a:off x="3606" y="1888"/>
                  <a:ext cx="1270" cy="433"/>
                </a:xfrm>
                <a:prstGeom prst="curvedDownArrow">
                  <a:avLst>
                    <a:gd name="adj1" fmla="val 58661"/>
                    <a:gd name="adj2" fmla="val 117321"/>
                    <a:gd name="adj3" fmla="val 33333"/>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86091" name="AutoShape 75"/>
                <p:cNvSpPr>
                  <a:spLocks noChangeArrowheads="1"/>
                </p:cNvSpPr>
                <p:nvPr/>
              </p:nvSpPr>
              <p:spPr bwMode="auto">
                <a:xfrm rot="-16200000">
                  <a:off x="4407" y="2351"/>
                  <a:ext cx="484"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GB">
                    <a:latin typeface="Arial" pitchFamily="34" charset="0"/>
                  </a:endParaRPr>
                </a:p>
              </p:txBody>
            </p:sp>
          </p:grpSp>
          <p:sp>
            <p:nvSpPr>
              <p:cNvPr id="15408" name="Text Box 76"/>
              <p:cNvSpPr txBox="1">
                <a:spLocks noChangeArrowheads="1"/>
              </p:cNvSpPr>
              <p:nvPr/>
            </p:nvSpPr>
            <p:spPr bwMode="auto">
              <a:xfrm>
                <a:off x="3797" y="2478"/>
                <a:ext cx="58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t>Access</a:t>
                </a:r>
              </a:p>
            </p:txBody>
          </p:sp>
        </p:grpSp>
      </p:grpSp>
      <p:grpSp>
        <p:nvGrpSpPr>
          <p:cNvPr id="9" name="Group 77"/>
          <p:cNvGrpSpPr>
            <a:grpSpLocks/>
          </p:cNvGrpSpPr>
          <p:nvPr/>
        </p:nvGrpSpPr>
        <p:grpSpPr bwMode="auto">
          <a:xfrm>
            <a:off x="3059113" y="4724400"/>
            <a:ext cx="3529012" cy="1592263"/>
            <a:chOff x="1689" y="3022"/>
            <a:chExt cx="2223" cy="1003"/>
          </a:xfrm>
        </p:grpSpPr>
        <p:grpSp>
          <p:nvGrpSpPr>
            <p:cNvPr id="15392" name="Group 78"/>
            <p:cNvGrpSpPr>
              <a:grpSpLocks/>
            </p:cNvGrpSpPr>
            <p:nvPr/>
          </p:nvGrpSpPr>
          <p:grpSpPr bwMode="auto">
            <a:xfrm>
              <a:off x="1689" y="3022"/>
              <a:ext cx="2223" cy="1003"/>
              <a:chOff x="1768" y="3158"/>
              <a:chExt cx="2223" cy="1003"/>
            </a:xfrm>
          </p:grpSpPr>
          <p:sp>
            <p:nvSpPr>
              <p:cNvPr id="15394" name="AutoShape 79"/>
              <p:cNvSpPr>
                <a:spLocks noChangeArrowheads="1"/>
              </p:cNvSpPr>
              <p:nvPr/>
            </p:nvSpPr>
            <p:spPr bwMode="auto">
              <a:xfrm flipV="1">
                <a:off x="1768" y="3158"/>
                <a:ext cx="2223" cy="9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502 h 21600"/>
                  <a:gd name="T14" fmla="*/ 17101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CCFF">
                  <a:alpha val="58823"/>
                </a:srgbClr>
              </a:solidFill>
              <a:ln w="9525">
                <a:solidFill>
                  <a:schemeClr val="tx1"/>
                </a:solidFill>
                <a:miter lim="800000"/>
                <a:headEnd/>
                <a:tailEnd/>
              </a:ln>
            </p:spPr>
            <p:txBody>
              <a:bodyPr rot="10800000" wrap="none" anchor="ctr"/>
              <a:lstStyle/>
              <a:p>
                <a:endParaRPr lang="en-GB"/>
              </a:p>
            </p:txBody>
          </p:sp>
          <p:grpSp>
            <p:nvGrpSpPr>
              <p:cNvPr id="15395" name="Group 80"/>
              <p:cNvGrpSpPr>
                <a:grpSpLocks/>
              </p:cNvGrpSpPr>
              <p:nvPr/>
            </p:nvGrpSpPr>
            <p:grpSpPr bwMode="auto">
              <a:xfrm>
                <a:off x="1882" y="3200"/>
                <a:ext cx="1996" cy="961"/>
                <a:chOff x="1882" y="3200"/>
                <a:chExt cx="1996" cy="961"/>
              </a:xfrm>
            </p:grpSpPr>
            <p:sp>
              <p:nvSpPr>
                <p:cNvPr id="15396" name="Line 81"/>
                <p:cNvSpPr>
                  <a:spLocks noChangeShapeType="1"/>
                </p:cNvSpPr>
                <p:nvPr/>
              </p:nvSpPr>
              <p:spPr bwMode="auto">
                <a:xfrm>
                  <a:off x="1882" y="3974"/>
                  <a:ext cx="19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97" name="Line 82"/>
                <p:cNvSpPr>
                  <a:spLocks noChangeShapeType="1"/>
                </p:cNvSpPr>
                <p:nvPr/>
              </p:nvSpPr>
              <p:spPr bwMode="auto">
                <a:xfrm>
                  <a:off x="1973" y="3793"/>
                  <a:ext cx="181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98" name="Line 83"/>
                <p:cNvSpPr>
                  <a:spLocks noChangeShapeType="1"/>
                </p:cNvSpPr>
                <p:nvPr/>
              </p:nvSpPr>
              <p:spPr bwMode="auto">
                <a:xfrm>
                  <a:off x="2109" y="3521"/>
                  <a:ext cx="15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99" name="Text Box 84"/>
                <p:cNvSpPr txBox="1">
                  <a:spLocks noChangeArrowheads="1"/>
                </p:cNvSpPr>
                <p:nvPr/>
              </p:nvSpPr>
              <p:spPr bwMode="auto">
                <a:xfrm>
                  <a:off x="2218" y="3930"/>
                  <a:ext cx="132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t>Storage   Compute</a:t>
                  </a:r>
                </a:p>
              </p:txBody>
            </p:sp>
            <p:sp>
              <p:nvSpPr>
                <p:cNvPr id="15400" name="Text Box 85"/>
                <p:cNvSpPr txBox="1">
                  <a:spLocks noChangeArrowheads="1"/>
                </p:cNvSpPr>
                <p:nvPr/>
              </p:nvSpPr>
              <p:spPr bwMode="auto">
                <a:xfrm>
                  <a:off x="2550" y="3748"/>
                  <a:ext cx="64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t>Network</a:t>
                  </a:r>
                </a:p>
              </p:txBody>
            </p:sp>
            <p:sp>
              <p:nvSpPr>
                <p:cNvPr id="15401" name="Text Box 86"/>
                <p:cNvSpPr txBox="1">
                  <a:spLocks noChangeArrowheads="1"/>
                </p:cNvSpPr>
                <p:nvPr/>
              </p:nvSpPr>
              <p:spPr bwMode="auto">
                <a:xfrm>
                  <a:off x="2546" y="3200"/>
                  <a:ext cx="66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t>Services</a:t>
                  </a:r>
                </a:p>
              </p:txBody>
            </p:sp>
            <p:sp>
              <p:nvSpPr>
                <p:cNvPr id="15402" name="Text Box 87"/>
                <p:cNvSpPr txBox="1">
                  <a:spLocks noChangeArrowheads="1"/>
                </p:cNvSpPr>
                <p:nvPr/>
              </p:nvSpPr>
              <p:spPr bwMode="auto">
                <a:xfrm>
                  <a:off x="2560" y="3517"/>
                  <a:ext cx="6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dirty="0"/>
                    <a:t>Curation</a:t>
                  </a:r>
                </a:p>
              </p:txBody>
            </p:sp>
          </p:grpSp>
        </p:grpSp>
        <p:sp>
          <p:nvSpPr>
            <p:cNvPr id="15393" name="Line 88"/>
            <p:cNvSpPr>
              <a:spLocks noChangeShapeType="1"/>
            </p:cNvSpPr>
            <p:nvPr/>
          </p:nvSpPr>
          <p:spPr bwMode="auto">
            <a:xfrm>
              <a:off x="2744" y="3838"/>
              <a:ext cx="0" cy="18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grpSp>
        <p:nvGrpSpPr>
          <p:cNvPr id="12" name="Group 89"/>
          <p:cNvGrpSpPr>
            <a:grpSpLocks/>
          </p:cNvGrpSpPr>
          <p:nvPr/>
        </p:nvGrpSpPr>
        <p:grpSpPr bwMode="auto">
          <a:xfrm>
            <a:off x="4067175" y="3265488"/>
            <a:ext cx="1584325" cy="1081087"/>
            <a:chOff x="2381" y="2432"/>
            <a:chExt cx="998" cy="681"/>
          </a:xfrm>
        </p:grpSpPr>
        <p:grpSp>
          <p:nvGrpSpPr>
            <p:cNvPr id="15377" name="Group 90"/>
            <p:cNvGrpSpPr>
              <a:grpSpLocks/>
            </p:cNvGrpSpPr>
            <p:nvPr/>
          </p:nvGrpSpPr>
          <p:grpSpPr bwMode="auto">
            <a:xfrm>
              <a:off x="2381" y="2432"/>
              <a:ext cx="998" cy="182"/>
              <a:chOff x="2381" y="2976"/>
              <a:chExt cx="998" cy="182"/>
            </a:xfrm>
          </p:grpSpPr>
          <p:sp>
            <p:nvSpPr>
              <p:cNvPr id="15388" name="AutoShape 91"/>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9" name="AutoShape 92"/>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90" name="AutoShape 93"/>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91" name="AutoShape 94"/>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grpSp>
        <p:grpSp>
          <p:nvGrpSpPr>
            <p:cNvPr id="15378" name="Group 95"/>
            <p:cNvGrpSpPr>
              <a:grpSpLocks/>
            </p:cNvGrpSpPr>
            <p:nvPr/>
          </p:nvGrpSpPr>
          <p:grpSpPr bwMode="auto">
            <a:xfrm>
              <a:off x="2381" y="2704"/>
              <a:ext cx="998" cy="182"/>
              <a:chOff x="2381" y="2976"/>
              <a:chExt cx="998" cy="182"/>
            </a:xfrm>
          </p:grpSpPr>
          <p:sp>
            <p:nvSpPr>
              <p:cNvPr id="15384" name="AutoShape 96"/>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5" name="AutoShape 97"/>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6" name="AutoShape 98"/>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7" name="AutoShape 99"/>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grpSp>
        <p:grpSp>
          <p:nvGrpSpPr>
            <p:cNvPr id="15379" name="Group 100"/>
            <p:cNvGrpSpPr>
              <a:grpSpLocks/>
            </p:cNvGrpSpPr>
            <p:nvPr/>
          </p:nvGrpSpPr>
          <p:grpSpPr bwMode="auto">
            <a:xfrm>
              <a:off x="2381" y="2931"/>
              <a:ext cx="998" cy="182"/>
              <a:chOff x="2381" y="2976"/>
              <a:chExt cx="998" cy="182"/>
            </a:xfrm>
          </p:grpSpPr>
          <p:sp>
            <p:nvSpPr>
              <p:cNvPr id="15380" name="AutoShape 101"/>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1" name="AutoShape 102"/>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2" name="AutoShape 103"/>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sp>
            <p:nvSpPr>
              <p:cNvPr id="15383" name="AutoShape 104"/>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latin typeface="Calibri" pitchFamily="34" charset="0"/>
                </a:endParaRPr>
              </a:p>
            </p:txBody>
          </p:sp>
        </p:grpSp>
      </p:grpSp>
      <p:grpSp>
        <p:nvGrpSpPr>
          <p:cNvPr id="16" name="Group 105"/>
          <p:cNvGrpSpPr>
            <a:grpSpLocks/>
          </p:cNvGrpSpPr>
          <p:nvPr/>
        </p:nvGrpSpPr>
        <p:grpSpPr bwMode="auto">
          <a:xfrm>
            <a:off x="377825" y="979488"/>
            <a:ext cx="8442325" cy="4600575"/>
            <a:chOff x="374" y="663"/>
            <a:chExt cx="5318" cy="2898"/>
          </a:xfrm>
        </p:grpSpPr>
        <p:grpSp>
          <p:nvGrpSpPr>
            <p:cNvPr id="15373" name="Group 106"/>
            <p:cNvGrpSpPr>
              <a:grpSpLocks/>
            </p:cNvGrpSpPr>
            <p:nvPr/>
          </p:nvGrpSpPr>
          <p:grpSpPr bwMode="auto">
            <a:xfrm>
              <a:off x="374" y="856"/>
              <a:ext cx="4865" cy="2705"/>
              <a:chOff x="113" y="962"/>
              <a:chExt cx="4865" cy="2705"/>
            </a:xfrm>
          </p:grpSpPr>
          <p:sp>
            <p:nvSpPr>
              <p:cNvPr id="15375" name="Freeform 107"/>
              <p:cNvSpPr>
                <a:spLocks/>
              </p:cNvSpPr>
              <p:nvPr/>
            </p:nvSpPr>
            <p:spPr bwMode="auto">
              <a:xfrm rot="-5400000">
                <a:off x="1713" y="403"/>
                <a:ext cx="2333" cy="4196"/>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376" name="Text Box 108"/>
              <p:cNvSpPr txBox="1">
                <a:spLocks noChangeArrowheads="1"/>
              </p:cNvSpPr>
              <p:nvPr/>
            </p:nvSpPr>
            <p:spPr bwMode="auto">
              <a:xfrm>
                <a:off x="113" y="962"/>
                <a:ext cx="1810" cy="418"/>
              </a:xfrm>
              <a:prstGeom prst="rect">
                <a:avLst/>
              </a:prstGeom>
              <a:solidFill>
                <a:schemeClr val="bg1"/>
              </a:solidFill>
              <a:ln w="22225">
                <a:solidFill>
                  <a:srgbClr val="FF00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t>the researcher acts</a:t>
                </a:r>
              </a:p>
              <a:p>
                <a:pPr algn="ctr"/>
                <a:r>
                  <a:rPr lang="en-GB"/>
                  <a:t>through ingest and access</a:t>
                </a:r>
              </a:p>
            </p:txBody>
          </p:sp>
        </p:grpSp>
        <p:sp>
          <p:nvSpPr>
            <p:cNvPr id="15374" name="Text Box 109"/>
            <p:cNvSpPr txBox="1">
              <a:spLocks noChangeArrowheads="1"/>
            </p:cNvSpPr>
            <p:nvPr/>
          </p:nvSpPr>
          <p:spPr bwMode="auto">
            <a:xfrm>
              <a:off x="4286" y="663"/>
              <a:ext cx="1406"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a:solidFill>
                    <a:srgbClr val="FF0000"/>
                  </a:solidFill>
                </a:rPr>
                <a:t>Virtual Research Environment</a:t>
              </a:r>
            </a:p>
          </p:txBody>
        </p:sp>
      </p:grpSp>
      <p:grpSp>
        <p:nvGrpSpPr>
          <p:cNvPr id="18" name="Group 110"/>
          <p:cNvGrpSpPr>
            <a:grpSpLocks/>
          </p:cNvGrpSpPr>
          <p:nvPr/>
        </p:nvGrpSpPr>
        <p:grpSpPr bwMode="auto">
          <a:xfrm>
            <a:off x="107950" y="727075"/>
            <a:ext cx="8569325" cy="5942013"/>
            <a:chOff x="204" y="504"/>
            <a:chExt cx="5398" cy="3743"/>
          </a:xfrm>
        </p:grpSpPr>
        <p:grpSp>
          <p:nvGrpSpPr>
            <p:cNvPr id="15369" name="Group 111"/>
            <p:cNvGrpSpPr>
              <a:grpSpLocks/>
            </p:cNvGrpSpPr>
            <p:nvPr/>
          </p:nvGrpSpPr>
          <p:grpSpPr bwMode="auto">
            <a:xfrm>
              <a:off x="204" y="504"/>
              <a:ext cx="4166" cy="3743"/>
              <a:chOff x="-144" y="516"/>
              <a:chExt cx="4166" cy="3743"/>
            </a:xfrm>
          </p:grpSpPr>
          <p:sp>
            <p:nvSpPr>
              <p:cNvPr id="15371" name="Freeform 112"/>
              <p:cNvSpPr>
                <a:spLocks/>
              </p:cNvSpPr>
              <p:nvPr/>
            </p:nvSpPr>
            <p:spPr bwMode="auto">
              <a:xfrm>
                <a:off x="1689" y="516"/>
                <a:ext cx="2333" cy="3743"/>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372" name="Text Box 113"/>
              <p:cNvSpPr txBox="1">
                <a:spLocks noChangeArrowheads="1"/>
              </p:cNvSpPr>
              <p:nvPr/>
            </p:nvSpPr>
            <p:spPr bwMode="auto">
              <a:xfrm>
                <a:off x="-144" y="3578"/>
                <a:ext cx="2754" cy="418"/>
              </a:xfrm>
              <a:prstGeom prst="rect">
                <a:avLst/>
              </a:prstGeom>
              <a:solidFill>
                <a:schemeClr val="bg1"/>
              </a:solidFill>
              <a:ln w="22225">
                <a:solidFill>
                  <a:srgbClr val="3333FF"/>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t>the researcher shouldn’t have to </a:t>
                </a:r>
              </a:p>
              <a:p>
                <a:pPr algn="ctr"/>
                <a:r>
                  <a:rPr lang="en-GB"/>
                  <a:t>worry about the information infrastructure</a:t>
                </a:r>
              </a:p>
            </p:txBody>
          </p:sp>
        </p:grpSp>
        <p:sp>
          <p:nvSpPr>
            <p:cNvPr id="15370" name="Text Box 114"/>
            <p:cNvSpPr txBox="1">
              <a:spLocks noChangeArrowheads="1"/>
            </p:cNvSpPr>
            <p:nvPr/>
          </p:nvSpPr>
          <p:spPr bwMode="auto">
            <a:xfrm>
              <a:off x="4241" y="3475"/>
              <a:ext cx="136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a:solidFill>
                    <a:srgbClr val="3333FF"/>
                  </a:solidFill>
                </a:rPr>
                <a:t>Information Infrastructure</a:t>
              </a:r>
            </a:p>
          </p:txBody>
        </p:sp>
      </p:grpSp>
      <p:sp>
        <p:nvSpPr>
          <p:cNvPr id="62" name="Date Placeholder 4"/>
          <p:cNvSpPr>
            <a:spLocks noGrp="1"/>
          </p:cNvSpPr>
          <p:nvPr>
            <p:ph type="dt" sz="quarter" idx="10"/>
          </p:nvPr>
        </p:nvSpPr>
        <p:spPr>
          <a:xfrm>
            <a:off x="467544" y="6390617"/>
            <a:ext cx="8280920" cy="431652"/>
          </a:xfrm>
        </p:spPr>
        <p:txBody>
          <a:bodyPr/>
          <a:lstStyle/>
          <a:p>
            <a:pPr algn="r">
              <a:defRPr/>
            </a:pPr>
            <a:r>
              <a:rPr lang="en-GB" sz="1600" b="0" dirty="0" smtClean="0"/>
              <a:t>From: </a:t>
            </a:r>
            <a:r>
              <a:rPr lang="en-GB" sz="1600" b="0" dirty="0" err="1" smtClean="0"/>
              <a:t>PaN</a:t>
            </a:r>
            <a:r>
              <a:rPr lang="en-GB" sz="1600" b="0" dirty="0"/>
              <a:t>-Data Infrastructure for Photon and Neutron </a:t>
            </a:r>
            <a:r>
              <a:rPr lang="en-GB" sz="1600" b="0" dirty="0" smtClean="0"/>
              <a:t>Sources (2007)</a:t>
            </a:r>
            <a:endParaRPr lang="en-GB" sz="1600" b="0" dirty="0"/>
          </a:p>
        </p:txBody>
      </p:sp>
    </p:spTree>
    <p:extLst>
      <p:ext uri="{BB962C8B-B14F-4D97-AF65-F5344CB8AC3E}">
        <p14:creationId xmlns:p14="http://schemas.microsoft.com/office/powerpoint/2010/main" val="3047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Date Placeholder 4"/>
          <p:cNvSpPr>
            <a:spLocks noGrp="1"/>
          </p:cNvSpPr>
          <p:nvPr>
            <p:ph type="dt" sz="quarter" idx="10"/>
          </p:nvPr>
        </p:nvSpPr>
        <p:spPr>
          <a:xfrm>
            <a:off x="467544" y="6453337"/>
            <a:ext cx="8280920" cy="431652"/>
          </a:xfrm>
        </p:spPr>
        <p:txBody>
          <a:bodyPr/>
          <a:lstStyle/>
          <a:p>
            <a:pPr algn="r">
              <a:defRPr/>
            </a:pPr>
            <a:r>
              <a:rPr lang="en-GB" sz="1400" b="0" dirty="0" smtClean="0"/>
              <a:t>From: </a:t>
            </a:r>
            <a:r>
              <a:rPr lang="en-GB" sz="1400" b="0" dirty="0" err="1" smtClean="0"/>
              <a:t>PaN</a:t>
            </a:r>
            <a:r>
              <a:rPr lang="en-GB" sz="1400" b="0" dirty="0"/>
              <a:t>-Data Infrastructure for Photon and Neutron </a:t>
            </a:r>
            <a:r>
              <a:rPr lang="en-GB" sz="1400" b="0" dirty="0" smtClean="0"/>
              <a:t>Sources (2007)</a:t>
            </a:r>
            <a:endParaRPr lang="en-GB" sz="1400" b="0" dirty="0"/>
          </a:p>
        </p:txBody>
      </p:sp>
      <p:sp>
        <p:nvSpPr>
          <p:cNvPr id="6147" name="Rectangle 2"/>
          <p:cNvSpPr>
            <a:spLocks noGrp="1" noChangeArrowheads="1"/>
          </p:cNvSpPr>
          <p:nvPr>
            <p:ph type="title"/>
          </p:nvPr>
        </p:nvSpPr>
        <p:spPr>
          <a:xfrm>
            <a:off x="3563888" y="226392"/>
            <a:ext cx="5400600" cy="490538"/>
          </a:xfrm>
        </p:spPr>
        <p:txBody>
          <a:bodyPr rtlCol="0">
            <a:noAutofit/>
          </a:bodyPr>
          <a:lstStyle/>
          <a:p>
            <a:pPr algn="r" fontAlgn="auto">
              <a:spcAft>
                <a:spcPts val="0"/>
              </a:spcAft>
              <a:defRPr/>
            </a:pPr>
            <a:r>
              <a:rPr lang="en-GB" dirty="0" smtClean="0"/>
              <a:t>Data Sharing Vision</a:t>
            </a:r>
          </a:p>
        </p:txBody>
      </p:sp>
      <p:grpSp>
        <p:nvGrpSpPr>
          <p:cNvPr id="2" name="Group 143"/>
          <p:cNvGrpSpPr>
            <a:grpSpLocks/>
          </p:cNvGrpSpPr>
          <p:nvPr/>
        </p:nvGrpSpPr>
        <p:grpSpPr bwMode="auto">
          <a:xfrm>
            <a:off x="538163" y="927783"/>
            <a:ext cx="8048625" cy="1425575"/>
            <a:chOff x="514" y="421"/>
            <a:chExt cx="5070" cy="898"/>
          </a:xfrm>
        </p:grpSpPr>
        <p:sp>
          <p:nvSpPr>
            <p:cNvPr id="10351" name="Oval 118"/>
            <p:cNvSpPr>
              <a:spLocks noChangeArrowheads="1"/>
            </p:cNvSpPr>
            <p:nvPr/>
          </p:nvSpPr>
          <p:spPr bwMode="auto">
            <a:xfrm>
              <a:off x="514" y="713"/>
              <a:ext cx="5070" cy="606"/>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352" name="Rectangle 119"/>
            <p:cNvSpPr>
              <a:spLocks noChangeArrowheads="1"/>
            </p:cNvSpPr>
            <p:nvPr/>
          </p:nvSpPr>
          <p:spPr bwMode="auto">
            <a:xfrm>
              <a:off x="1101" y="421"/>
              <a:ext cx="419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2400" dirty="0">
                  <a:solidFill>
                    <a:srgbClr val="FF3300"/>
                  </a:solidFill>
                  <a:latin typeface="Calibri" pitchFamily="34" charset="0"/>
                </a:rPr>
                <a:t>Single Infrastructure </a:t>
              </a:r>
              <a:r>
                <a:rPr lang="en-GB" sz="2400" dirty="0">
                  <a:solidFill>
                    <a:srgbClr val="FF3300"/>
                  </a:solidFill>
                  <a:latin typeface="Calibri" pitchFamily="34" charset="0"/>
                  <a:sym typeface="Wingdings" pitchFamily="2" charset="2"/>
                </a:rPr>
                <a:t></a:t>
              </a:r>
              <a:r>
                <a:rPr lang="en-GB" sz="2400" dirty="0">
                  <a:solidFill>
                    <a:srgbClr val="FF3300"/>
                  </a:solidFill>
                  <a:latin typeface="Calibri" pitchFamily="34" charset="0"/>
                </a:rPr>
                <a:t>  Single User Experience</a:t>
              </a:r>
            </a:p>
          </p:txBody>
        </p:sp>
      </p:grpSp>
      <p:grpSp>
        <p:nvGrpSpPr>
          <p:cNvPr id="3" name="Group 138"/>
          <p:cNvGrpSpPr>
            <a:grpSpLocks/>
          </p:cNvGrpSpPr>
          <p:nvPr/>
        </p:nvGrpSpPr>
        <p:grpSpPr bwMode="auto">
          <a:xfrm>
            <a:off x="693738" y="2320020"/>
            <a:ext cx="7753350" cy="4105275"/>
            <a:chOff x="598" y="1294"/>
            <a:chExt cx="4898" cy="2590"/>
          </a:xfrm>
        </p:grpSpPr>
        <p:grpSp>
          <p:nvGrpSpPr>
            <p:cNvPr id="10339" name="Group 57"/>
            <p:cNvGrpSpPr>
              <a:grpSpLocks/>
            </p:cNvGrpSpPr>
            <p:nvPr/>
          </p:nvGrpSpPr>
          <p:grpSpPr bwMode="auto">
            <a:xfrm>
              <a:off x="598" y="1303"/>
              <a:ext cx="795" cy="2581"/>
              <a:chOff x="249" y="1298"/>
              <a:chExt cx="861" cy="2903"/>
            </a:xfrm>
          </p:grpSpPr>
          <p:sp>
            <p:nvSpPr>
              <p:cNvPr id="10349" name="Oval 58"/>
              <p:cNvSpPr>
                <a:spLocks noChangeArrowheads="1"/>
              </p:cNvSpPr>
              <p:nvPr/>
            </p:nvSpPr>
            <p:spPr bwMode="auto">
              <a:xfrm>
                <a:off x="249" y="1298"/>
                <a:ext cx="861" cy="2903"/>
              </a:xfrm>
              <a:prstGeom prst="ellipse">
                <a:avLst/>
              </a:pr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350" name="Text Box 59"/>
              <p:cNvSpPr txBox="1">
                <a:spLocks noChangeArrowheads="1"/>
              </p:cNvSpPr>
              <p:nvPr/>
            </p:nvSpPr>
            <p:spPr bwMode="auto">
              <a:xfrm>
                <a:off x="313" y="3566"/>
                <a:ext cx="732" cy="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3333FF"/>
                    </a:solidFill>
                  </a:rPr>
                  <a:t>Capacity</a:t>
                </a:r>
              </a:p>
              <a:p>
                <a:pPr algn="ctr"/>
                <a:r>
                  <a:rPr lang="en-GB">
                    <a:solidFill>
                      <a:srgbClr val="3333FF"/>
                    </a:solidFill>
                  </a:rPr>
                  <a:t>Storage</a:t>
                </a:r>
              </a:p>
            </p:txBody>
          </p:sp>
        </p:grpSp>
        <p:grpSp>
          <p:nvGrpSpPr>
            <p:cNvPr id="10340" name="Group 60"/>
            <p:cNvGrpSpPr>
              <a:grpSpLocks/>
            </p:cNvGrpSpPr>
            <p:nvPr/>
          </p:nvGrpSpPr>
          <p:grpSpPr bwMode="auto">
            <a:xfrm>
              <a:off x="4563" y="1303"/>
              <a:ext cx="933" cy="2581"/>
              <a:chOff x="4541" y="1298"/>
              <a:chExt cx="1010" cy="2903"/>
            </a:xfrm>
          </p:grpSpPr>
          <p:sp>
            <p:nvSpPr>
              <p:cNvPr id="10347" name="Oval 61"/>
              <p:cNvSpPr>
                <a:spLocks noChangeArrowheads="1"/>
              </p:cNvSpPr>
              <p:nvPr/>
            </p:nvSpPr>
            <p:spPr bwMode="auto">
              <a:xfrm>
                <a:off x="4604" y="1298"/>
                <a:ext cx="861" cy="2903"/>
              </a:xfrm>
              <a:prstGeom prst="ellipse">
                <a:avLst/>
              </a:pr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348" name="Text Box 62"/>
              <p:cNvSpPr txBox="1">
                <a:spLocks noChangeArrowheads="1"/>
              </p:cNvSpPr>
              <p:nvPr/>
            </p:nvSpPr>
            <p:spPr bwMode="auto">
              <a:xfrm>
                <a:off x="4541" y="3566"/>
                <a:ext cx="1010" cy="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3333FF"/>
                    </a:solidFill>
                  </a:rPr>
                  <a:t>Publications </a:t>
                </a:r>
              </a:p>
              <a:p>
                <a:pPr algn="ctr"/>
                <a:r>
                  <a:rPr lang="en-GB">
                    <a:solidFill>
                      <a:srgbClr val="3333FF"/>
                    </a:solidFill>
                  </a:rPr>
                  <a:t>Repositories</a:t>
                </a:r>
              </a:p>
            </p:txBody>
          </p:sp>
        </p:grpSp>
        <p:grpSp>
          <p:nvGrpSpPr>
            <p:cNvPr id="10341" name="Group 77"/>
            <p:cNvGrpSpPr>
              <a:grpSpLocks/>
            </p:cNvGrpSpPr>
            <p:nvPr/>
          </p:nvGrpSpPr>
          <p:grpSpPr bwMode="auto">
            <a:xfrm>
              <a:off x="2703" y="1303"/>
              <a:ext cx="1781" cy="2581"/>
              <a:chOff x="2528" y="1298"/>
              <a:chExt cx="1928" cy="2903"/>
            </a:xfrm>
          </p:grpSpPr>
          <p:sp>
            <p:nvSpPr>
              <p:cNvPr id="10345" name="Oval 78"/>
              <p:cNvSpPr>
                <a:spLocks noChangeArrowheads="1"/>
              </p:cNvSpPr>
              <p:nvPr/>
            </p:nvSpPr>
            <p:spPr bwMode="auto">
              <a:xfrm>
                <a:off x="2528" y="1298"/>
                <a:ext cx="1928" cy="2903"/>
              </a:xfrm>
              <a:prstGeom prst="ellipse">
                <a:avLst/>
              </a:pr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346" name="Text Box 79"/>
              <p:cNvSpPr txBox="1">
                <a:spLocks noChangeArrowheads="1"/>
              </p:cNvSpPr>
              <p:nvPr/>
            </p:nvSpPr>
            <p:spPr bwMode="auto">
              <a:xfrm>
                <a:off x="2954" y="3566"/>
                <a:ext cx="994" cy="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3333FF"/>
                    </a:solidFill>
                  </a:rPr>
                  <a:t>Data </a:t>
                </a:r>
              </a:p>
              <a:p>
                <a:pPr algn="ctr"/>
                <a:r>
                  <a:rPr lang="en-GB">
                    <a:solidFill>
                      <a:srgbClr val="3333FF"/>
                    </a:solidFill>
                  </a:rPr>
                  <a:t>Repositories</a:t>
                </a:r>
              </a:p>
            </p:txBody>
          </p:sp>
        </p:grpSp>
        <p:grpSp>
          <p:nvGrpSpPr>
            <p:cNvPr id="10342" name="Group 120"/>
            <p:cNvGrpSpPr>
              <a:grpSpLocks/>
            </p:cNvGrpSpPr>
            <p:nvPr/>
          </p:nvGrpSpPr>
          <p:grpSpPr bwMode="auto">
            <a:xfrm>
              <a:off x="1429" y="1294"/>
              <a:ext cx="1173" cy="2581"/>
              <a:chOff x="2528" y="1298"/>
              <a:chExt cx="1928" cy="2903"/>
            </a:xfrm>
          </p:grpSpPr>
          <p:sp>
            <p:nvSpPr>
              <p:cNvPr id="10343" name="Oval 121"/>
              <p:cNvSpPr>
                <a:spLocks noChangeArrowheads="1"/>
              </p:cNvSpPr>
              <p:nvPr/>
            </p:nvSpPr>
            <p:spPr bwMode="auto">
              <a:xfrm>
                <a:off x="2528" y="1298"/>
                <a:ext cx="1928" cy="2903"/>
              </a:xfrm>
              <a:prstGeom prst="ellipse">
                <a:avLst/>
              </a:pr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344" name="Text Box 122"/>
              <p:cNvSpPr txBox="1">
                <a:spLocks noChangeArrowheads="1"/>
              </p:cNvSpPr>
              <p:nvPr/>
            </p:nvSpPr>
            <p:spPr bwMode="auto">
              <a:xfrm>
                <a:off x="2698" y="3566"/>
                <a:ext cx="1511" cy="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3333FF"/>
                    </a:solidFill>
                  </a:rPr>
                  <a:t>Software </a:t>
                </a:r>
              </a:p>
              <a:p>
                <a:pPr algn="ctr"/>
                <a:r>
                  <a:rPr lang="en-GB">
                    <a:solidFill>
                      <a:srgbClr val="3333FF"/>
                    </a:solidFill>
                  </a:rPr>
                  <a:t>Repositories</a:t>
                </a:r>
              </a:p>
            </p:txBody>
          </p:sp>
        </p:grpSp>
      </p:grpSp>
      <p:grpSp>
        <p:nvGrpSpPr>
          <p:cNvPr id="10246" name="Group 9"/>
          <p:cNvGrpSpPr>
            <a:grpSpLocks/>
          </p:cNvGrpSpPr>
          <p:nvPr/>
        </p:nvGrpSpPr>
        <p:grpSpPr bwMode="auto">
          <a:xfrm>
            <a:off x="538163" y="2680383"/>
            <a:ext cx="7781925" cy="844550"/>
            <a:chOff x="158" y="1411"/>
            <a:chExt cx="5307" cy="599"/>
          </a:xfrm>
        </p:grpSpPr>
        <p:sp>
          <p:nvSpPr>
            <p:cNvPr id="10324" name="Rectangle 10"/>
            <p:cNvSpPr>
              <a:spLocks noChangeArrowheads="1"/>
            </p:cNvSpPr>
            <p:nvPr/>
          </p:nvSpPr>
          <p:spPr bwMode="auto">
            <a:xfrm>
              <a:off x="1473" y="1434"/>
              <a:ext cx="635" cy="318"/>
            </a:xfrm>
            <a:prstGeom prst="rect">
              <a:avLst/>
            </a:prstGeom>
            <a:solidFill>
              <a:schemeClr val="accent1">
                <a:alpha val="52940"/>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25" name="AutoShape 11"/>
            <p:cNvSpPr>
              <a:spLocks noChangeArrowheads="1"/>
            </p:cNvSpPr>
            <p:nvPr/>
          </p:nvSpPr>
          <p:spPr bwMode="auto">
            <a:xfrm>
              <a:off x="248"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26" name="AutoShape 12"/>
            <p:cNvSpPr>
              <a:spLocks noChangeArrowheads="1"/>
            </p:cNvSpPr>
            <p:nvPr/>
          </p:nvSpPr>
          <p:spPr bwMode="auto">
            <a:xfrm>
              <a:off x="242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27" name="AutoShape 13"/>
            <p:cNvSpPr>
              <a:spLocks noChangeArrowheads="1"/>
            </p:cNvSpPr>
            <p:nvPr/>
          </p:nvSpPr>
          <p:spPr bwMode="auto">
            <a:xfrm>
              <a:off x="351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28" name="AutoShape 14"/>
            <p:cNvSpPr>
              <a:spLocks noChangeArrowheads="1"/>
            </p:cNvSpPr>
            <p:nvPr/>
          </p:nvSpPr>
          <p:spPr bwMode="auto">
            <a:xfrm>
              <a:off x="4604"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cxnSp>
          <p:nvCxnSpPr>
            <p:cNvPr id="10329" name="AutoShape 15"/>
            <p:cNvCxnSpPr>
              <a:cxnSpLocks noChangeShapeType="1"/>
              <a:stCxn id="10325" idx="2"/>
              <a:endCxn id="10324" idx="1"/>
            </p:cNvCxnSpPr>
            <p:nvPr/>
          </p:nvCxnSpPr>
          <p:spPr bwMode="auto">
            <a:xfrm>
              <a:off x="1001" y="1593"/>
              <a:ext cx="47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30" name="AutoShape 16"/>
            <p:cNvCxnSpPr>
              <a:cxnSpLocks noChangeShapeType="1"/>
              <a:stCxn id="10324" idx="3"/>
              <a:endCxn id="10326" idx="5"/>
            </p:cNvCxnSpPr>
            <p:nvPr/>
          </p:nvCxnSpPr>
          <p:spPr bwMode="auto">
            <a:xfrm>
              <a:off x="2108" y="1593"/>
              <a:ext cx="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31" name="AutoShape 17"/>
            <p:cNvCxnSpPr>
              <a:cxnSpLocks noChangeShapeType="1"/>
              <a:stCxn id="10326" idx="2"/>
              <a:endCxn id="10327" idx="5"/>
            </p:cNvCxnSpPr>
            <p:nvPr/>
          </p:nvCxnSpPr>
          <p:spPr bwMode="auto">
            <a:xfrm>
              <a:off x="3178" y="1593"/>
              <a:ext cx="44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32" name="AutoShape 18"/>
            <p:cNvCxnSpPr>
              <a:cxnSpLocks noChangeShapeType="1"/>
              <a:stCxn id="10327" idx="2"/>
              <a:endCxn id="10328" idx="5"/>
            </p:cNvCxnSpPr>
            <p:nvPr/>
          </p:nvCxnSpPr>
          <p:spPr bwMode="auto">
            <a:xfrm>
              <a:off x="4268" y="1593"/>
              <a:ext cx="444"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33" name="Text Box 19"/>
            <p:cNvSpPr txBox="1">
              <a:spLocks noChangeArrowheads="1"/>
            </p:cNvSpPr>
            <p:nvPr/>
          </p:nvSpPr>
          <p:spPr bwMode="auto">
            <a:xfrm>
              <a:off x="506" y="1411"/>
              <a:ext cx="54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Raw Data</a:t>
              </a:r>
            </a:p>
          </p:txBody>
        </p:sp>
        <p:sp>
          <p:nvSpPr>
            <p:cNvPr id="10334" name="Text Box 20"/>
            <p:cNvSpPr txBox="1">
              <a:spLocks noChangeArrowheads="1"/>
            </p:cNvSpPr>
            <p:nvPr/>
          </p:nvSpPr>
          <p:spPr bwMode="auto">
            <a:xfrm>
              <a:off x="1521"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Data Analysis</a:t>
              </a:r>
            </a:p>
          </p:txBody>
        </p:sp>
        <p:sp>
          <p:nvSpPr>
            <p:cNvPr id="10335" name="Text Box 21"/>
            <p:cNvSpPr txBox="1">
              <a:spLocks noChangeArrowheads="1"/>
            </p:cNvSpPr>
            <p:nvPr/>
          </p:nvSpPr>
          <p:spPr bwMode="auto">
            <a:xfrm>
              <a:off x="2655"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Analysed </a:t>
              </a:r>
              <a:r>
                <a:rPr lang="en-GB" sz="1200"/>
                <a:t>Data</a:t>
              </a:r>
            </a:p>
          </p:txBody>
        </p:sp>
        <p:sp>
          <p:nvSpPr>
            <p:cNvPr id="10336" name="Text Box 22"/>
            <p:cNvSpPr txBox="1">
              <a:spLocks noChangeArrowheads="1"/>
            </p:cNvSpPr>
            <p:nvPr/>
          </p:nvSpPr>
          <p:spPr bwMode="auto">
            <a:xfrm>
              <a:off x="3697" y="1434"/>
              <a:ext cx="634" cy="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 Data</a:t>
              </a:r>
            </a:p>
          </p:txBody>
        </p:sp>
        <p:sp>
          <p:nvSpPr>
            <p:cNvPr id="10337" name="Text Box 23"/>
            <p:cNvSpPr txBox="1">
              <a:spLocks noChangeArrowheads="1"/>
            </p:cNvSpPr>
            <p:nvPr/>
          </p:nvSpPr>
          <p:spPr bwMode="auto">
            <a:xfrm>
              <a:off x="4728" y="1488"/>
              <a:ext cx="680" cy="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Publications</a:t>
              </a:r>
              <a:endParaRPr lang="en-GB" sz="1400"/>
            </a:p>
          </p:txBody>
        </p:sp>
        <p:sp>
          <p:nvSpPr>
            <p:cNvPr id="10338" name="Text Box 24"/>
            <p:cNvSpPr txBox="1">
              <a:spLocks noChangeArrowheads="1"/>
            </p:cNvSpPr>
            <p:nvPr/>
          </p:nvSpPr>
          <p:spPr bwMode="auto">
            <a:xfrm>
              <a:off x="158" y="1748"/>
              <a:ext cx="97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t>Experiment 1</a:t>
              </a:r>
            </a:p>
          </p:txBody>
        </p:sp>
      </p:grpSp>
      <p:grpSp>
        <p:nvGrpSpPr>
          <p:cNvPr id="10247" name="Group 25"/>
          <p:cNvGrpSpPr>
            <a:grpSpLocks/>
          </p:cNvGrpSpPr>
          <p:nvPr/>
        </p:nvGrpSpPr>
        <p:grpSpPr bwMode="auto">
          <a:xfrm>
            <a:off x="538163" y="3799570"/>
            <a:ext cx="7781925" cy="812800"/>
            <a:chOff x="158" y="1434"/>
            <a:chExt cx="5307" cy="576"/>
          </a:xfrm>
        </p:grpSpPr>
        <p:sp>
          <p:nvSpPr>
            <p:cNvPr id="10309" name="Rectangle 26"/>
            <p:cNvSpPr>
              <a:spLocks noChangeArrowheads="1"/>
            </p:cNvSpPr>
            <p:nvPr/>
          </p:nvSpPr>
          <p:spPr bwMode="auto">
            <a:xfrm>
              <a:off x="1473" y="1434"/>
              <a:ext cx="635" cy="318"/>
            </a:xfrm>
            <a:prstGeom prst="rect">
              <a:avLst/>
            </a:prstGeom>
            <a:solidFill>
              <a:schemeClr val="accent1">
                <a:alpha val="52940"/>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10" name="AutoShape 27"/>
            <p:cNvSpPr>
              <a:spLocks noChangeArrowheads="1"/>
            </p:cNvSpPr>
            <p:nvPr/>
          </p:nvSpPr>
          <p:spPr bwMode="auto">
            <a:xfrm>
              <a:off x="248"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11" name="AutoShape 28"/>
            <p:cNvSpPr>
              <a:spLocks noChangeArrowheads="1"/>
            </p:cNvSpPr>
            <p:nvPr/>
          </p:nvSpPr>
          <p:spPr bwMode="auto">
            <a:xfrm>
              <a:off x="242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12" name="AutoShape 29"/>
            <p:cNvSpPr>
              <a:spLocks noChangeArrowheads="1"/>
            </p:cNvSpPr>
            <p:nvPr/>
          </p:nvSpPr>
          <p:spPr bwMode="auto">
            <a:xfrm>
              <a:off x="351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313" name="AutoShape 30"/>
            <p:cNvSpPr>
              <a:spLocks noChangeArrowheads="1"/>
            </p:cNvSpPr>
            <p:nvPr/>
          </p:nvSpPr>
          <p:spPr bwMode="auto">
            <a:xfrm>
              <a:off x="4604"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cxnSp>
          <p:nvCxnSpPr>
            <p:cNvPr id="10314" name="AutoShape 31"/>
            <p:cNvCxnSpPr>
              <a:cxnSpLocks noChangeShapeType="1"/>
              <a:stCxn id="10310" idx="2"/>
              <a:endCxn id="10309" idx="1"/>
            </p:cNvCxnSpPr>
            <p:nvPr/>
          </p:nvCxnSpPr>
          <p:spPr bwMode="auto">
            <a:xfrm>
              <a:off x="1001" y="1593"/>
              <a:ext cx="47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5" name="AutoShape 32"/>
            <p:cNvCxnSpPr>
              <a:cxnSpLocks noChangeShapeType="1"/>
              <a:stCxn id="10309" idx="3"/>
              <a:endCxn id="10311" idx="5"/>
            </p:cNvCxnSpPr>
            <p:nvPr/>
          </p:nvCxnSpPr>
          <p:spPr bwMode="auto">
            <a:xfrm>
              <a:off x="2108" y="1593"/>
              <a:ext cx="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6" name="AutoShape 33"/>
            <p:cNvCxnSpPr>
              <a:cxnSpLocks noChangeShapeType="1"/>
              <a:stCxn id="10311" idx="2"/>
              <a:endCxn id="10312" idx="5"/>
            </p:cNvCxnSpPr>
            <p:nvPr/>
          </p:nvCxnSpPr>
          <p:spPr bwMode="auto">
            <a:xfrm>
              <a:off x="3178" y="1593"/>
              <a:ext cx="44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17" name="AutoShape 34"/>
            <p:cNvCxnSpPr>
              <a:cxnSpLocks noChangeShapeType="1"/>
              <a:stCxn id="10312" idx="2"/>
              <a:endCxn id="10313" idx="5"/>
            </p:cNvCxnSpPr>
            <p:nvPr/>
          </p:nvCxnSpPr>
          <p:spPr bwMode="auto">
            <a:xfrm>
              <a:off x="4268" y="1593"/>
              <a:ext cx="444"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18" name="Text Box 35"/>
            <p:cNvSpPr txBox="1">
              <a:spLocks noChangeArrowheads="1"/>
            </p:cNvSpPr>
            <p:nvPr/>
          </p:nvSpPr>
          <p:spPr bwMode="auto">
            <a:xfrm>
              <a:off x="506" y="1440"/>
              <a:ext cx="54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Raw Data</a:t>
              </a:r>
            </a:p>
          </p:txBody>
        </p:sp>
        <p:sp>
          <p:nvSpPr>
            <p:cNvPr id="10319" name="Text Box 36"/>
            <p:cNvSpPr txBox="1">
              <a:spLocks noChangeArrowheads="1"/>
            </p:cNvSpPr>
            <p:nvPr/>
          </p:nvSpPr>
          <p:spPr bwMode="auto">
            <a:xfrm>
              <a:off x="1521"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Data Analysis</a:t>
              </a:r>
            </a:p>
          </p:txBody>
        </p:sp>
        <p:sp>
          <p:nvSpPr>
            <p:cNvPr id="10320" name="Text Box 37"/>
            <p:cNvSpPr txBox="1">
              <a:spLocks noChangeArrowheads="1"/>
            </p:cNvSpPr>
            <p:nvPr/>
          </p:nvSpPr>
          <p:spPr bwMode="auto">
            <a:xfrm>
              <a:off x="2655"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Analysed </a:t>
              </a:r>
              <a:r>
                <a:rPr lang="en-GB" sz="1200"/>
                <a:t>Data</a:t>
              </a:r>
            </a:p>
          </p:txBody>
        </p:sp>
        <p:sp>
          <p:nvSpPr>
            <p:cNvPr id="10321" name="Text Box 38"/>
            <p:cNvSpPr txBox="1">
              <a:spLocks noChangeArrowheads="1"/>
            </p:cNvSpPr>
            <p:nvPr/>
          </p:nvSpPr>
          <p:spPr bwMode="auto">
            <a:xfrm>
              <a:off x="3697" y="1434"/>
              <a:ext cx="634" cy="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 Data</a:t>
              </a:r>
            </a:p>
          </p:txBody>
        </p:sp>
        <p:sp>
          <p:nvSpPr>
            <p:cNvPr id="10322" name="Text Box 39"/>
            <p:cNvSpPr txBox="1">
              <a:spLocks noChangeArrowheads="1"/>
            </p:cNvSpPr>
            <p:nvPr/>
          </p:nvSpPr>
          <p:spPr bwMode="auto">
            <a:xfrm>
              <a:off x="4716" y="1488"/>
              <a:ext cx="680" cy="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Publications</a:t>
              </a:r>
              <a:endParaRPr lang="en-GB" sz="1400"/>
            </a:p>
          </p:txBody>
        </p:sp>
        <p:sp>
          <p:nvSpPr>
            <p:cNvPr id="10323" name="Text Box 40"/>
            <p:cNvSpPr txBox="1">
              <a:spLocks noChangeArrowheads="1"/>
            </p:cNvSpPr>
            <p:nvPr/>
          </p:nvSpPr>
          <p:spPr bwMode="auto">
            <a:xfrm>
              <a:off x="158" y="1748"/>
              <a:ext cx="1058"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t>Observation 2 </a:t>
              </a:r>
            </a:p>
          </p:txBody>
        </p:sp>
      </p:grpSp>
      <p:grpSp>
        <p:nvGrpSpPr>
          <p:cNvPr id="10248" name="Group 41"/>
          <p:cNvGrpSpPr>
            <a:grpSpLocks/>
          </p:cNvGrpSpPr>
          <p:nvPr/>
        </p:nvGrpSpPr>
        <p:grpSpPr bwMode="auto">
          <a:xfrm>
            <a:off x="538163" y="4887008"/>
            <a:ext cx="7781925" cy="812800"/>
            <a:chOff x="158" y="1434"/>
            <a:chExt cx="5307" cy="575"/>
          </a:xfrm>
        </p:grpSpPr>
        <p:sp>
          <p:nvSpPr>
            <p:cNvPr id="10294" name="Rectangle 42"/>
            <p:cNvSpPr>
              <a:spLocks noChangeArrowheads="1"/>
            </p:cNvSpPr>
            <p:nvPr/>
          </p:nvSpPr>
          <p:spPr bwMode="auto">
            <a:xfrm>
              <a:off x="1473" y="1434"/>
              <a:ext cx="635" cy="318"/>
            </a:xfrm>
            <a:prstGeom prst="rect">
              <a:avLst/>
            </a:prstGeom>
            <a:solidFill>
              <a:schemeClr val="accent1">
                <a:alpha val="52940"/>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295" name="AutoShape 43"/>
            <p:cNvSpPr>
              <a:spLocks noChangeArrowheads="1"/>
            </p:cNvSpPr>
            <p:nvPr/>
          </p:nvSpPr>
          <p:spPr bwMode="auto">
            <a:xfrm>
              <a:off x="248"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296" name="AutoShape 44"/>
            <p:cNvSpPr>
              <a:spLocks noChangeArrowheads="1"/>
            </p:cNvSpPr>
            <p:nvPr/>
          </p:nvSpPr>
          <p:spPr bwMode="auto">
            <a:xfrm>
              <a:off x="242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297" name="AutoShape 45"/>
            <p:cNvSpPr>
              <a:spLocks noChangeArrowheads="1"/>
            </p:cNvSpPr>
            <p:nvPr/>
          </p:nvSpPr>
          <p:spPr bwMode="auto">
            <a:xfrm>
              <a:off x="3515"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sp>
          <p:nvSpPr>
            <p:cNvPr id="10298" name="AutoShape 46"/>
            <p:cNvSpPr>
              <a:spLocks noChangeArrowheads="1"/>
            </p:cNvSpPr>
            <p:nvPr/>
          </p:nvSpPr>
          <p:spPr bwMode="auto">
            <a:xfrm>
              <a:off x="4604" y="1434"/>
              <a:ext cx="861" cy="317"/>
            </a:xfrm>
            <a:prstGeom prst="parallelogram">
              <a:avLst>
                <a:gd name="adj" fmla="val 67902"/>
              </a:avLst>
            </a:prstGeom>
            <a:solidFill>
              <a:schemeClr val="accent1">
                <a:alpha val="58038"/>
              </a:schemeClr>
            </a:solidFill>
            <a:ln w="9525">
              <a:solidFill>
                <a:schemeClr val="tx1"/>
              </a:solidFill>
              <a:miter lim="800000"/>
              <a:headEnd/>
              <a:tailEnd/>
            </a:ln>
          </p:spPr>
          <p:txBody>
            <a:bodyPr wrap="none" anchor="ctr"/>
            <a:lstStyle/>
            <a:p>
              <a:endParaRPr lang="en-GB">
                <a:latin typeface="Calibri" pitchFamily="34" charset="0"/>
              </a:endParaRPr>
            </a:p>
          </p:txBody>
        </p:sp>
        <p:cxnSp>
          <p:nvCxnSpPr>
            <p:cNvPr id="10299" name="AutoShape 47"/>
            <p:cNvCxnSpPr>
              <a:cxnSpLocks noChangeShapeType="1"/>
              <a:stCxn id="10295" idx="2"/>
              <a:endCxn id="10294" idx="1"/>
            </p:cNvCxnSpPr>
            <p:nvPr/>
          </p:nvCxnSpPr>
          <p:spPr bwMode="auto">
            <a:xfrm>
              <a:off x="1001" y="1593"/>
              <a:ext cx="47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00" name="AutoShape 48"/>
            <p:cNvCxnSpPr>
              <a:cxnSpLocks noChangeShapeType="1"/>
              <a:stCxn id="10294" idx="3"/>
              <a:endCxn id="10296" idx="5"/>
            </p:cNvCxnSpPr>
            <p:nvPr/>
          </p:nvCxnSpPr>
          <p:spPr bwMode="auto">
            <a:xfrm>
              <a:off x="2108" y="1593"/>
              <a:ext cx="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01" name="AutoShape 49"/>
            <p:cNvCxnSpPr>
              <a:cxnSpLocks noChangeShapeType="1"/>
              <a:stCxn id="10296" idx="2"/>
              <a:endCxn id="10297" idx="5"/>
            </p:cNvCxnSpPr>
            <p:nvPr/>
          </p:nvCxnSpPr>
          <p:spPr bwMode="auto">
            <a:xfrm>
              <a:off x="3178" y="1593"/>
              <a:ext cx="44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302" name="AutoShape 50"/>
            <p:cNvCxnSpPr>
              <a:cxnSpLocks noChangeShapeType="1"/>
              <a:stCxn id="10297" idx="2"/>
              <a:endCxn id="10298" idx="5"/>
            </p:cNvCxnSpPr>
            <p:nvPr/>
          </p:nvCxnSpPr>
          <p:spPr bwMode="auto">
            <a:xfrm>
              <a:off x="4268" y="1593"/>
              <a:ext cx="444"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303" name="Text Box 51"/>
            <p:cNvSpPr txBox="1">
              <a:spLocks noChangeArrowheads="1"/>
            </p:cNvSpPr>
            <p:nvPr/>
          </p:nvSpPr>
          <p:spPr bwMode="auto">
            <a:xfrm>
              <a:off x="506" y="1435"/>
              <a:ext cx="544"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Raw Data</a:t>
              </a:r>
            </a:p>
          </p:txBody>
        </p:sp>
        <p:sp>
          <p:nvSpPr>
            <p:cNvPr id="10304" name="Text Box 52"/>
            <p:cNvSpPr txBox="1">
              <a:spLocks noChangeArrowheads="1"/>
            </p:cNvSpPr>
            <p:nvPr/>
          </p:nvSpPr>
          <p:spPr bwMode="auto">
            <a:xfrm>
              <a:off x="1521"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Data Analysis</a:t>
              </a:r>
            </a:p>
          </p:txBody>
        </p:sp>
        <p:sp>
          <p:nvSpPr>
            <p:cNvPr id="10305" name="Text Box 53"/>
            <p:cNvSpPr txBox="1">
              <a:spLocks noChangeArrowheads="1"/>
            </p:cNvSpPr>
            <p:nvPr/>
          </p:nvSpPr>
          <p:spPr bwMode="auto">
            <a:xfrm>
              <a:off x="2655" y="1434"/>
              <a:ext cx="54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Analysed </a:t>
              </a:r>
              <a:r>
                <a:rPr lang="en-GB" sz="1200"/>
                <a:t>Data</a:t>
              </a:r>
            </a:p>
          </p:txBody>
        </p:sp>
        <p:sp>
          <p:nvSpPr>
            <p:cNvPr id="10306" name="Text Box 54"/>
            <p:cNvSpPr txBox="1">
              <a:spLocks noChangeArrowheads="1"/>
            </p:cNvSpPr>
            <p:nvPr/>
          </p:nvSpPr>
          <p:spPr bwMode="auto">
            <a:xfrm>
              <a:off x="3697" y="1434"/>
              <a:ext cx="634" cy="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 Data</a:t>
              </a:r>
            </a:p>
          </p:txBody>
        </p:sp>
        <p:sp>
          <p:nvSpPr>
            <p:cNvPr id="10307" name="Text Box 55"/>
            <p:cNvSpPr txBox="1">
              <a:spLocks noChangeArrowheads="1"/>
            </p:cNvSpPr>
            <p:nvPr/>
          </p:nvSpPr>
          <p:spPr bwMode="auto">
            <a:xfrm>
              <a:off x="4728" y="1488"/>
              <a:ext cx="729" cy="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100"/>
                <a:t>Publications</a:t>
              </a:r>
              <a:endParaRPr lang="en-GB" sz="1400"/>
            </a:p>
          </p:txBody>
        </p:sp>
        <p:sp>
          <p:nvSpPr>
            <p:cNvPr id="10308" name="Text Box 56"/>
            <p:cNvSpPr txBox="1">
              <a:spLocks noChangeArrowheads="1"/>
            </p:cNvSpPr>
            <p:nvPr/>
          </p:nvSpPr>
          <p:spPr bwMode="auto">
            <a:xfrm>
              <a:off x="158" y="1748"/>
              <a:ext cx="924"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t>Simulation 3</a:t>
              </a:r>
            </a:p>
          </p:txBody>
        </p:sp>
      </p:grpSp>
      <p:grpSp>
        <p:nvGrpSpPr>
          <p:cNvPr id="11" name="Group 137"/>
          <p:cNvGrpSpPr>
            <a:grpSpLocks/>
          </p:cNvGrpSpPr>
          <p:nvPr/>
        </p:nvGrpSpPr>
        <p:grpSpPr bwMode="auto">
          <a:xfrm>
            <a:off x="549275" y="1672320"/>
            <a:ext cx="8066088" cy="3960813"/>
            <a:chOff x="521" y="890"/>
            <a:chExt cx="5081" cy="2495"/>
          </a:xfrm>
        </p:grpSpPr>
        <p:grpSp>
          <p:nvGrpSpPr>
            <p:cNvPr id="10289" name="Group 136"/>
            <p:cNvGrpSpPr>
              <a:grpSpLocks/>
            </p:cNvGrpSpPr>
            <p:nvPr/>
          </p:nvGrpSpPr>
          <p:grpSpPr bwMode="auto">
            <a:xfrm>
              <a:off x="521" y="1418"/>
              <a:ext cx="5081" cy="1967"/>
              <a:chOff x="521" y="1418"/>
              <a:chExt cx="5081" cy="1967"/>
            </a:xfrm>
          </p:grpSpPr>
          <p:sp>
            <p:nvSpPr>
              <p:cNvPr id="10291" name="Oval 129"/>
              <p:cNvSpPr>
                <a:spLocks noChangeArrowheads="1"/>
              </p:cNvSpPr>
              <p:nvPr/>
            </p:nvSpPr>
            <p:spPr bwMode="auto">
              <a:xfrm>
                <a:off x="521" y="1418"/>
                <a:ext cx="5070" cy="606"/>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292" name="Oval 130"/>
              <p:cNvSpPr>
                <a:spLocks noChangeArrowheads="1"/>
              </p:cNvSpPr>
              <p:nvPr/>
            </p:nvSpPr>
            <p:spPr bwMode="auto">
              <a:xfrm>
                <a:off x="521" y="2098"/>
                <a:ext cx="5070" cy="606"/>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10293" name="Oval 131"/>
              <p:cNvSpPr>
                <a:spLocks noChangeArrowheads="1"/>
              </p:cNvSpPr>
              <p:nvPr/>
            </p:nvSpPr>
            <p:spPr bwMode="auto">
              <a:xfrm>
                <a:off x="532" y="2779"/>
                <a:ext cx="5070" cy="606"/>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latin typeface="Calibri" pitchFamily="34" charset="0"/>
                </a:endParaRPr>
              </a:p>
            </p:txBody>
          </p:sp>
        </p:grpSp>
        <p:sp>
          <p:nvSpPr>
            <p:cNvPr id="10290" name="Rectangle 132"/>
            <p:cNvSpPr>
              <a:spLocks noChangeArrowheads="1"/>
            </p:cNvSpPr>
            <p:nvPr/>
          </p:nvSpPr>
          <p:spPr bwMode="auto">
            <a:xfrm>
              <a:off x="612" y="890"/>
              <a:ext cx="479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2400">
                  <a:solidFill>
                    <a:srgbClr val="FF3300"/>
                  </a:solidFill>
                  <a:latin typeface="Calibri" pitchFamily="34" charset="0"/>
                </a:rPr>
                <a:t>Different Infrastructures </a:t>
              </a:r>
              <a:r>
                <a:rPr lang="en-GB" sz="2400">
                  <a:solidFill>
                    <a:srgbClr val="FF3300"/>
                  </a:solidFill>
                  <a:latin typeface="Calibri" pitchFamily="34" charset="0"/>
                  <a:sym typeface="Wingdings" pitchFamily="2" charset="2"/>
                </a:rPr>
                <a:t></a:t>
              </a:r>
              <a:r>
                <a:rPr lang="en-GB" sz="2400">
                  <a:solidFill>
                    <a:srgbClr val="FF3300"/>
                  </a:solidFill>
                  <a:latin typeface="Calibri" pitchFamily="34" charset="0"/>
                </a:rPr>
                <a:t>  Different User Experiences</a:t>
              </a:r>
            </a:p>
          </p:txBody>
        </p:sp>
      </p:grpSp>
      <p:grpSp>
        <p:nvGrpSpPr>
          <p:cNvPr id="13" name="Group 120"/>
          <p:cNvGrpSpPr>
            <a:grpSpLocks/>
          </p:cNvGrpSpPr>
          <p:nvPr/>
        </p:nvGrpSpPr>
        <p:grpSpPr bwMode="auto">
          <a:xfrm>
            <a:off x="738188" y="1646920"/>
            <a:ext cx="7588250" cy="1098550"/>
            <a:chOff x="1016000" y="1387475"/>
            <a:chExt cx="7588250" cy="1098699"/>
          </a:xfrm>
        </p:grpSpPr>
        <p:grpSp>
          <p:nvGrpSpPr>
            <p:cNvPr id="10263" name="Group 141"/>
            <p:cNvGrpSpPr>
              <a:grpSpLocks/>
            </p:cNvGrpSpPr>
            <p:nvPr/>
          </p:nvGrpSpPr>
          <p:grpSpPr bwMode="auto">
            <a:xfrm>
              <a:off x="1016000" y="1387475"/>
              <a:ext cx="7588250" cy="1090613"/>
              <a:chOff x="640" y="874"/>
              <a:chExt cx="4780" cy="687"/>
            </a:xfrm>
          </p:grpSpPr>
          <p:grpSp>
            <p:nvGrpSpPr>
              <p:cNvPr id="10265" name="Group 125"/>
              <p:cNvGrpSpPr>
                <a:grpSpLocks/>
              </p:cNvGrpSpPr>
              <p:nvPr/>
            </p:nvGrpSpPr>
            <p:grpSpPr bwMode="auto">
              <a:xfrm>
                <a:off x="640" y="874"/>
                <a:ext cx="4780" cy="315"/>
                <a:chOff x="640" y="874"/>
                <a:chExt cx="4780" cy="315"/>
              </a:xfrm>
            </p:grpSpPr>
            <p:sp>
              <p:nvSpPr>
                <p:cNvPr id="10271" name="Rectangle 83"/>
                <p:cNvSpPr>
                  <a:spLocks noChangeArrowheads="1"/>
                </p:cNvSpPr>
                <p:nvPr/>
              </p:nvSpPr>
              <p:spPr bwMode="auto">
                <a:xfrm>
                  <a:off x="1771" y="874"/>
                  <a:ext cx="587" cy="282"/>
                </a:xfrm>
                <a:prstGeom prst="rect">
                  <a:avLst/>
                </a:prstGeom>
                <a:solidFill>
                  <a:schemeClr val="accent1">
                    <a:alpha val="52940"/>
                  </a:schemeClr>
                </a:solidFill>
                <a:ln w="9525">
                  <a:solidFill>
                    <a:schemeClr val="tx1"/>
                  </a:solidFill>
                  <a:miter lim="800000"/>
                  <a:headEnd/>
                  <a:tailEnd/>
                </a:ln>
              </p:spPr>
              <p:txBody>
                <a:bodyPr wrap="none" anchor="ctr"/>
                <a:lstStyle/>
                <a:p>
                  <a:endParaRPr lang="en-GB">
                    <a:latin typeface="Calibri" pitchFamily="34" charset="0"/>
                  </a:endParaRPr>
                </a:p>
              </p:txBody>
            </p:sp>
            <p:cxnSp>
              <p:nvCxnSpPr>
                <p:cNvPr id="10272" name="AutoShape 84"/>
                <p:cNvCxnSpPr>
                  <a:cxnSpLocks noChangeShapeType="1"/>
                  <a:stCxn id="10287" idx="2"/>
                  <a:endCxn id="10271" idx="1"/>
                </p:cNvCxnSpPr>
                <p:nvPr/>
              </p:nvCxnSpPr>
              <p:spPr bwMode="auto">
                <a:xfrm>
                  <a:off x="1444" y="1015"/>
                  <a:ext cx="327"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273" name="AutoShape 85"/>
                <p:cNvCxnSpPr>
                  <a:cxnSpLocks noChangeShapeType="1"/>
                  <a:stCxn id="10271" idx="3"/>
                  <a:endCxn id="10285" idx="5"/>
                </p:cNvCxnSpPr>
                <p:nvPr/>
              </p:nvCxnSpPr>
              <p:spPr bwMode="auto">
                <a:xfrm>
                  <a:off x="2358" y="1015"/>
                  <a:ext cx="24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274" name="AutoShape 86"/>
                <p:cNvCxnSpPr>
                  <a:cxnSpLocks noChangeShapeType="1"/>
                  <a:stCxn id="10285" idx="2"/>
                  <a:endCxn id="10283" idx="5"/>
                </p:cNvCxnSpPr>
                <p:nvPr/>
              </p:nvCxnSpPr>
              <p:spPr bwMode="auto">
                <a:xfrm>
                  <a:off x="3479" y="1015"/>
                  <a:ext cx="12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275" name="AutoShape 87"/>
                <p:cNvCxnSpPr>
                  <a:cxnSpLocks noChangeShapeType="1"/>
                  <a:stCxn id="10283" idx="2"/>
                  <a:endCxn id="10281" idx="5"/>
                </p:cNvCxnSpPr>
                <p:nvPr/>
              </p:nvCxnSpPr>
              <p:spPr bwMode="auto">
                <a:xfrm>
                  <a:off x="4522" y="1015"/>
                  <a:ext cx="9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10276" name="Group 88"/>
                <p:cNvGrpSpPr>
                  <a:grpSpLocks/>
                </p:cNvGrpSpPr>
                <p:nvPr/>
              </p:nvGrpSpPr>
              <p:grpSpPr bwMode="auto">
                <a:xfrm>
                  <a:off x="640" y="874"/>
                  <a:ext cx="795" cy="314"/>
                  <a:chOff x="294" y="799"/>
                  <a:chExt cx="861" cy="354"/>
                </a:xfrm>
              </p:grpSpPr>
              <p:sp>
                <p:nvSpPr>
                  <p:cNvPr id="10287" name="AutoShape 89"/>
                  <p:cNvSpPr>
                    <a:spLocks noChangeArrowheads="1"/>
                  </p:cNvSpPr>
                  <p:nvPr/>
                </p:nvSpPr>
                <p:spPr bwMode="auto">
                  <a:xfrm>
                    <a:off x="294" y="799"/>
                    <a:ext cx="861" cy="317"/>
                  </a:xfrm>
                  <a:prstGeom prst="parallelogram">
                    <a:avLst>
                      <a:gd name="adj" fmla="val 0"/>
                    </a:avLst>
                  </a:prstGeom>
                  <a:solidFill>
                    <a:srgbClr val="00CCFF">
                      <a:alpha val="58038"/>
                    </a:srgbClr>
                  </a:solidFill>
                  <a:ln w="28575">
                    <a:solidFill>
                      <a:srgbClr val="0000FF"/>
                    </a:solidFill>
                    <a:miter lim="800000"/>
                    <a:headEnd/>
                    <a:tailEnd/>
                  </a:ln>
                </p:spPr>
                <p:txBody>
                  <a:bodyPr wrap="none" anchor="ctr"/>
                  <a:lstStyle/>
                  <a:p>
                    <a:endParaRPr lang="en-GB">
                      <a:latin typeface="Calibri" pitchFamily="34" charset="0"/>
                    </a:endParaRPr>
                  </a:p>
                </p:txBody>
              </p:sp>
              <p:sp>
                <p:nvSpPr>
                  <p:cNvPr id="10288" name="Text Box 90"/>
                  <p:cNvSpPr txBox="1">
                    <a:spLocks noChangeArrowheads="1"/>
                  </p:cNvSpPr>
                  <p:nvPr/>
                </p:nvSpPr>
                <p:spPr bwMode="auto">
                  <a:xfrm>
                    <a:off x="430" y="829"/>
                    <a:ext cx="636"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Raw Data Catalogue</a:t>
                    </a:r>
                  </a:p>
                </p:txBody>
              </p:sp>
            </p:grpSp>
            <p:sp>
              <p:nvSpPr>
                <p:cNvPr id="10277" name="Text Box 91"/>
                <p:cNvSpPr txBox="1">
                  <a:spLocks noChangeArrowheads="1"/>
                </p:cNvSpPr>
                <p:nvPr/>
              </p:nvSpPr>
              <p:spPr bwMode="auto">
                <a:xfrm>
                  <a:off x="1815" y="874"/>
                  <a:ext cx="5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Data Analysis</a:t>
                  </a:r>
                </a:p>
              </p:txBody>
            </p:sp>
            <p:grpSp>
              <p:nvGrpSpPr>
                <p:cNvPr id="10278" name="Group 92"/>
                <p:cNvGrpSpPr>
                  <a:grpSpLocks/>
                </p:cNvGrpSpPr>
                <p:nvPr/>
              </p:nvGrpSpPr>
              <p:grpSpPr bwMode="auto">
                <a:xfrm>
                  <a:off x="2609" y="874"/>
                  <a:ext cx="861" cy="315"/>
                  <a:chOff x="2426" y="799"/>
                  <a:chExt cx="861" cy="355"/>
                </a:xfrm>
              </p:grpSpPr>
              <p:sp>
                <p:nvSpPr>
                  <p:cNvPr id="10285" name="AutoShape 93"/>
                  <p:cNvSpPr>
                    <a:spLocks noChangeArrowheads="1"/>
                  </p:cNvSpPr>
                  <p:nvPr/>
                </p:nvSpPr>
                <p:spPr bwMode="auto">
                  <a:xfrm>
                    <a:off x="2426" y="799"/>
                    <a:ext cx="861" cy="317"/>
                  </a:xfrm>
                  <a:prstGeom prst="parallelogram">
                    <a:avLst>
                      <a:gd name="adj" fmla="val 0"/>
                    </a:avLst>
                  </a:prstGeom>
                  <a:solidFill>
                    <a:srgbClr val="00CCFF">
                      <a:alpha val="58038"/>
                    </a:srgbClr>
                  </a:solidFill>
                  <a:ln w="28575">
                    <a:solidFill>
                      <a:srgbClr val="0000FF"/>
                    </a:solidFill>
                    <a:miter lim="800000"/>
                    <a:headEnd/>
                    <a:tailEnd/>
                  </a:ln>
                </p:spPr>
                <p:txBody>
                  <a:bodyPr wrap="none" anchor="ctr"/>
                  <a:lstStyle/>
                  <a:p>
                    <a:endParaRPr lang="en-GB">
                      <a:latin typeface="Calibri" pitchFamily="34" charset="0"/>
                    </a:endParaRPr>
                  </a:p>
                </p:txBody>
              </p:sp>
              <p:sp>
                <p:nvSpPr>
                  <p:cNvPr id="10286" name="Text Box 94"/>
                  <p:cNvSpPr txBox="1">
                    <a:spLocks noChangeArrowheads="1"/>
                  </p:cNvSpPr>
                  <p:nvPr/>
                </p:nvSpPr>
                <p:spPr bwMode="auto">
                  <a:xfrm>
                    <a:off x="2470" y="829"/>
                    <a:ext cx="773"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Analysed Data Catalogue</a:t>
                    </a:r>
                  </a:p>
                </p:txBody>
              </p:sp>
            </p:grpSp>
            <p:grpSp>
              <p:nvGrpSpPr>
                <p:cNvPr id="10279" name="Group 95"/>
                <p:cNvGrpSpPr>
                  <a:grpSpLocks/>
                </p:cNvGrpSpPr>
                <p:nvPr/>
              </p:nvGrpSpPr>
              <p:grpSpPr bwMode="auto">
                <a:xfrm>
                  <a:off x="3614" y="874"/>
                  <a:ext cx="899" cy="315"/>
                  <a:chOff x="3514" y="799"/>
                  <a:chExt cx="863" cy="355"/>
                </a:xfrm>
              </p:grpSpPr>
              <p:sp>
                <p:nvSpPr>
                  <p:cNvPr id="10283" name="AutoShape 96"/>
                  <p:cNvSpPr>
                    <a:spLocks noChangeArrowheads="1"/>
                  </p:cNvSpPr>
                  <p:nvPr/>
                </p:nvSpPr>
                <p:spPr bwMode="auto">
                  <a:xfrm>
                    <a:off x="3516" y="799"/>
                    <a:ext cx="861" cy="317"/>
                  </a:xfrm>
                  <a:prstGeom prst="parallelogram">
                    <a:avLst>
                      <a:gd name="adj" fmla="val 0"/>
                    </a:avLst>
                  </a:prstGeom>
                  <a:solidFill>
                    <a:srgbClr val="00CCFF">
                      <a:alpha val="58038"/>
                    </a:srgbClr>
                  </a:solidFill>
                  <a:ln w="28575">
                    <a:solidFill>
                      <a:srgbClr val="0000FF"/>
                    </a:solidFill>
                    <a:miter lim="800000"/>
                    <a:headEnd/>
                    <a:tailEnd/>
                  </a:ln>
                </p:spPr>
                <p:txBody>
                  <a:bodyPr wrap="none" anchor="ctr"/>
                  <a:lstStyle/>
                  <a:p>
                    <a:endParaRPr lang="en-GB">
                      <a:latin typeface="Calibri" pitchFamily="34" charset="0"/>
                    </a:endParaRPr>
                  </a:p>
                </p:txBody>
              </p:sp>
              <p:sp>
                <p:nvSpPr>
                  <p:cNvPr id="10284" name="Text Box 97"/>
                  <p:cNvSpPr txBox="1">
                    <a:spLocks noChangeArrowheads="1"/>
                  </p:cNvSpPr>
                  <p:nvPr/>
                </p:nvSpPr>
                <p:spPr bwMode="auto">
                  <a:xfrm>
                    <a:off x="3514" y="829"/>
                    <a:ext cx="819"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Publication Data Catalogue</a:t>
                    </a:r>
                  </a:p>
                </p:txBody>
              </p:sp>
            </p:grpSp>
            <p:grpSp>
              <p:nvGrpSpPr>
                <p:cNvPr id="10280" name="Group 124"/>
                <p:cNvGrpSpPr>
                  <a:grpSpLocks/>
                </p:cNvGrpSpPr>
                <p:nvPr/>
              </p:nvGrpSpPr>
              <p:grpSpPr bwMode="auto">
                <a:xfrm>
                  <a:off x="4621" y="874"/>
                  <a:ext cx="799" cy="304"/>
                  <a:chOff x="4621" y="874"/>
                  <a:chExt cx="799" cy="304"/>
                </a:xfrm>
              </p:grpSpPr>
              <p:sp>
                <p:nvSpPr>
                  <p:cNvPr id="10281" name="AutoShape 99"/>
                  <p:cNvSpPr>
                    <a:spLocks noChangeArrowheads="1"/>
                  </p:cNvSpPr>
                  <p:nvPr/>
                </p:nvSpPr>
                <p:spPr bwMode="auto">
                  <a:xfrm>
                    <a:off x="4621" y="874"/>
                    <a:ext cx="795" cy="282"/>
                  </a:xfrm>
                  <a:prstGeom prst="parallelogram">
                    <a:avLst>
                      <a:gd name="adj" fmla="val 0"/>
                    </a:avLst>
                  </a:prstGeom>
                  <a:solidFill>
                    <a:srgbClr val="00CCFF">
                      <a:alpha val="58038"/>
                    </a:srgbClr>
                  </a:solidFill>
                  <a:ln w="28575">
                    <a:solidFill>
                      <a:srgbClr val="0000FF"/>
                    </a:solidFill>
                    <a:miter lim="800000"/>
                    <a:headEnd/>
                    <a:tailEnd/>
                  </a:ln>
                </p:spPr>
                <p:txBody>
                  <a:bodyPr wrap="none" anchor="ctr"/>
                  <a:lstStyle/>
                  <a:p>
                    <a:endParaRPr lang="en-GB">
                      <a:latin typeface="Calibri" pitchFamily="34" charset="0"/>
                    </a:endParaRPr>
                  </a:p>
                </p:txBody>
              </p:sp>
              <p:sp>
                <p:nvSpPr>
                  <p:cNvPr id="10282" name="Text Box 100"/>
                  <p:cNvSpPr txBox="1">
                    <a:spLocks noChangeArrowheads="1"/>
                  </p:cNvSpPr>
                  <p:nvPr/>
                </p:nvSpPr>
                <p:spPr bwMode="auto">
                  <a:xfrm>
                    <a:off x="4735" y="890"/>
                    <a:ext cx="68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200"/>
                      <a:t>Publications Catalogue</a:t>
                    </a:r>
                  </a:p>
                </p:txBody>
              </p:sp>
            </p:grpSp>
          </p:grpSp>
          <p:grpSp>
            <p:nvGrpSpPr>
              <p:cNvPr id="10266" name="Group 139"/>
              <p:cNvGrpSpPr>
                <a:grpSpLocks/>
              </p:cNvGrpSpPr>
              <p:nvPr/>
            </p:nvGrpSpPr>
            <p:grpSpPr bwMode="auto">
              <a:xfrm>
                <a:off x="975" y="1157"/>
                <a:ext cx="4107" cy="404"/>
                <a:chOff x="975" y="1157"/>
                <a:chExt cx="4107" cy="404"/>
              </a:xfrm>
            </p:grpSpPr>
            <p:sp>
              <p:nvSpPr>
                <p:cNvPr id="10267" name="AutoShape 114"/>
                <p:cNvSpPr>
                  <a:spLocks noChangeArrowheads="1"/>
                </p:cNvSpPr>
                <p:nvPr/>
              </p:nvSpPr>
              <p:spPr bwMode="auto">
                <a:xfrm>
                  <a:off x="4998" y="115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68" name="AutoShape 102"/>
                <p:cNvSpPr>
                  <a:spLocks noChangeArrowheads="1"/>
                </p:cNvSpPr>
                <p:nvPr/>
              </p:nvSpPr>
              <p:spPr bwMode="auto">
                <a:xfrm>
                  <a:off x="975" y="115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69" name="AutoShape 106"/>
                <p:cNvSpPr>
                  <a:spLocks noChangeArrowheads="1"/>
                </p:cNvSpPr>
                <p:nvPr/>
              </p:nvSpPr>
              <p:spPr bwMode="auto">
                <a:xfrm>
                  <a:off x="2944" y="115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70" name="AutoShape 110"/>
                <p:cNvSpPr>
                  <a:spLocks noChangeArrowheads="1"/>
                </p:cNvSpPr>
                <p:nvPr/>
              </p:nvSpPr>
              <p:spPr bwMode="auto">
                <a:xfrm>
                  <a:off x="3950" y="115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grpSp>
        </p:grpSp>
        <p:sp>
          <p:nvSpPr>
            <p:cNvPr id="10264" name="AutoShape 106"/>
            <p:cNvSpPr>
              <a:spLocks noChangeArrowheads="1"/>
            </p:cNvSpPr>
            <p:nvPr/>
          </p:nvSpPr>
          <p:spPr bwMode="auto">
            <a:xfrm>
              <a:off x="3131840" y="1844824"/>
              <a:ext cx="133350" cy="641350"/>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grpSp>
      <p:grpSp>
        <p:nvGrpSpPr>
          <p:cNvPr id="21" name="Group 119"/>
          <p:cNvGrpSpPr>
            <a:grpSpLocks/>
          </p:cNvGrpSpPr>
          <p:nvPr/>
        </p:nvGrpSpPr>
        <p:grpSpPr bwMode="auto">
          <a:xfrm>
            <a:off x="1270000" y="3182033"/>
            <a:ext cx="6519863" cy="1730375"/>
            <a:chOff x="1547813" y="2922588"/>
            <a:chExt cx="6519862" cy="1730375"/>
          </a:xfrm>
        </p:grpSpPr>
        <p:grpSp>
          <p:nvGrpSpPr>
            <p:cNvPr id="10252" name="Group 144"/>
            <p:cNvGrpSpPr>
              <a:grpSpLocks/>
            </p:cNvGrpSpPr>
            <p:nvPr/>
          </p:nvGrpSpPr>
          <p:grpSpPr bwMode="auto">
            <a:xfrm>
              <a:off x="1547813" y="2922588"/>
              <a:ext cx="6519862" cy="1730375"/>
              <a:chOff x="975" y="1841"/>
              <a:chExt cx="4107" cy="1090"/>
            </a:xfrm>
          </p:grpSpPr>
          <p:sp>
            <p:nvSpPr>
              <p:cNvPr id="10255" name="AutoShape 103"/>
              <p:cNvSpPr>
                <a:spLocks noChangeArrowheads="1"/>
              </p:cNvSpPr>
              <p:nvPr/>
            </p:nvSpPr>
            <p:spPr bwMode="auto">
              <a:xfrm>
                <a:off x="975" y="1841"/>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56" name="AutoShape 104"/>
              <p:cNvSpPr>
                <a:spLocks noChangeArrowheads="1"/>
              </p:cNvSpPr>
              <p:nvPr/>
            </p:nvSpPr>
            <p:spPr bwMode="auto">
              <a:xfrm>
                <a:off x="975" y="252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57" name="AutoShape 107"/>
              <p:cNvSpPr>
                <a:spLocks noChangeArrowheads="1"/>
              </p:cNvSpPr>
              <p:nvPr/>
            </p:nvSpPr>
            <p:spPr bwMode="auto">
              <a:xfrm>
                <a:off x="2944" y="1841"/>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58" name="AutoShape 108"/>
              <p:cNvSpPr>
                <a:spLocks noChangeArrowheads="1"/>
              </p:cNvSpPr>
              <p:nvPr/>
            </p:nvSpPr>
            <p:spPr bwMode="auto">
              <a:xfrm>
                <a:off x="2944" y="252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59" name="AutoShape 111"/>
              <p:cNvSpPr>
                <a:spLocks noChangeArrowheads="1"/>
              </p:cNvSpPr>
              <p:nvPr/>
            </p:nvSpPr>
            <p:spPr bwMode="auto">
              <a:xfrm>
                <a:off x="3950" y="1841"/>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60" name="AutoShape 112"/>
              <p:cNvSpPr>
                <a:spLocks noChangeArrowheads="1"/>
              </p:cNvSpPr>
              <p:nvPr/>
            </p:nvSpPr>
            <p:spPr bwMode="auto">
              <a:xfrm>
                <a:off x="3950" y="252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61" name="AutoShape 115"/>
              <p:cNvSpPr>
                <a:spLocks noChangeArrowheads="1"/>
              </p:cNvSpPr>
              <p:nvPr/>
            </p:nvSpPr>
            <p:spPr bwMode="auto">
              <a:xfrm>
                <a:off x="4998" y="1841"/>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62" name="AutoShape 116"/>
              <p:cNvSpPr>
                <a:spLocks noChangeArrowheads="1"/>
              </p:cNvSpPr>
              <p:nvPr/>
            </p:nvSpPr>
            <p:spPr bwMode="auto">
              <a:xfrm>
                <a:off x="4998" y="2527"/>
                <a:ext cx="84" cy="404"/>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grpSp>
        <p:sp>
          <p:nvSpPr>
            <p:cNvPr id="10253" name="AutoShape 107"/>
            <p:cNvSpPr>
              <a:spLocks noChangeArrowheads="1"/>
            </p:cNvSpPr>
            <p:nvPr/>
          </p:nvSpPr>
          <p:spPr bwMode="auto">
            <a:xfrm>
              <a:off x="3131840" y="2924944"/>
              <a:ext cx="133350" cy="641350"/>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sp>
          <p:nvSpPr>
            <p:cNvPr id="10254" name="AutoShape 108"/>
            <p:cNvSpPr>
              <a:spLocks noChangeArrowheads="1"/>
            </p:cNvSpPr>
            <p:nvPr/>
          </p:nvSpPr>
          <p:spPr bwMode="auto">
            <a:xfrm>
              <a:off x="3142506" y="4005064"/>
              <a:ext cx="133350" cy="641350"/>
            </a:xfrm>
            <a:prstGeom prst="upDownArrow">
              <a:avLst>
                <a:gd name="adj1" fmla="val 50000"/>
                <a:gd name="adj2" fmla="val 96190"/>
              </a:avLst>
            </a:prstGeom>
            <a:solidFill>
              <a:srgbClr val="0066FF">
                <a:alpha val="50980"/>
              </a:srgbClr>
            </a:solidFill>
            <a:ln w="9525">
              <a:solidFill>
                <a:srgbClr val="0000FF"/>
              </a:solidFill>
              <a:miter lim="800000"/>
              <a:headEnd/>
              <a:tailEnd/>
            </a:ln>
          </p:spPr>
          <p:txBody>
            <a:bodyPr wrap="none" anchor="ctr"/>
            <a:lstStyle/>
            <a:p>
              <a:endParaRPr lang="en-GB">
                <a:latin typeface="Calibri" pitchFamily="34" charset="0"/>
              </a:endParaRPr>
            </a:p>
          </p:txBody>
        </p:sp>
      </p:grpSp>
    </p:spTree>
    <p:extLst>
      <p:ext uri="{BB962C8B-B14F-4D97-AF65-F5344CB8AC3E}">
        <p14:creationId xmlns:p14="http://schemas.microsoft.com/office/powerpoint/2010/main" val="1180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nodeType="with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nodeType="with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266473" y="2519447"/>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2992687"/>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11972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863" y="116632"/>
            <a:ext cx="6529137" cy="643508"/>
          </a:xfrm>
        </p:spPr>
        <p:txBody>
          <a:bodyPr>
            <a:normAutofit fontScale="90000"/>
          </a:bodyPr>
          <a:lstStyle/>
          <a:p>
            <a:r>
              <a:rPr lang="en-GB" dirty="0" smtClean="0"/>
              <a:t>The Policy Context   2013 </a:t>
            </a:r>
            <a:r>
              <a:rPr lang="en-GB" dirty="0" smtClean="0"/>
              <a:t>-2017</a:t>
            </a:r>
            <a:endParaRPr lang="en-GB" dirty="0"/>
          </a:p>
        </p:txBody>
      </p:sp>
      <p:sp>
        <p:nvSpPr>
          <p:cNvPr id="3" name="Content Placeholder 2"/>
          <p:cNvSpPr>
            <a:spLocks noGrp="1"/>
          </p:cNvSpPr>
          <p:nvPr>
            <p:ph idx="1"/>
          </p:nvPr>
        </p:nvSpPr>
        <p:spPr>
          <a:xfrm>
            <a:off x="107504" y="628166"/>
            <a:ext cx="9036496" cy="6021288"/>
          </a:xfrm>
        </p:spPr>
        <p:txBody>
          <a:bodyPr>
            <a:noAutofit/>
          </a:bodyPr>
          <a:lstStyle/>
          <a:p>
            <a:pPr marL="742927" lvl="2" indent="-342900">
              <a:buFont typeface="Arial" panose="020B0604020202020204" pitchFamily="34" charset="0"/>
              <a:buChar char="•"/>
            </a:pPr>
            <a:endParaRPr lang="en-US" sz="1100" dirty="0" smtClean="0">
              <a:solidFill>
                <a:schemeClr val="tx1"/>
              </a:solidFill>
            </a:endParaRPr>
          </a:p>
          <a:p>
            <a:pPr marL="742927" lvl="2" indent="-342900">
              <a:buFont typeface="Arial" panose="020B0604020202020204" pitchFamily="34" charset="0"/>
              <a:buChar char="•"/>
            </a:pPr>
            <a:endParaRPr lang="en-US" sz="1100" dirty="0">
              <a:solidFill>
                <a:schemeClr val="tx1"/>
              </a:solidFill>
            </a:endParaRPr>
          </a:p>
          <a:p>
            <a:pPr marL="0" lvl="1" indent="0">
              <a:buNone/>
              <a:defRPr/>
            </a:pPr>
            <a:r>
              <a:rPr lang="en-US" b="1" dirty="0"/>
              <a:t>G8 Ministerial Communiqué, 2013</a:t>
            </a:r>
          </a:p>
          <a:p>
            <a:pPr marL="0" lvl="2" indent="0">
              <a:buNone/>
              <a:defRPr/>
            </a:pPr>
            <a:r>
              <a:rPr lang="en-US" sz="2400" i="1" dirty="0"/>
              <a:t>“… [publically funded] scientific research data should be open…”</a:t>
            </a:r>
          </a:p>
          <a:p>
            <a:pPr marL="0" lvl="2" indent="0">
              <a:buNone/>
              <a:defRPr/>
            </a:pPr>
            <a:endParaRPr lang="en-US" sz="900" b="1" dirty="0"/>
          </a:p>
          <a:p>
            <a:pPr marL="0" lvl="1" indent="0">
              <a:buNone/>
              <a:defRPr/>
            </a:pPr>
            <a:r>
              <a:rPr lang="en-US" b="1" dirty="0"/>
              <a:t>[EC Communication and OSTP Memo 2013]</a:t>
            </a:r>
          </a:p>
          <a:p>
            <a:pPr marL="0" lvl="2" indent="0">
              <a:buNone/>
              <a:defRPr/>
            </a:pPr>
            <a:endParaRPr lang="en-US" sz="800" b="1" dirty="0"/>
          </a:p>
          <a:p>
            <a:pPr marL="0" indent="0">
              <a:buNone/>
              <a:defRPr/>
            </a:pPr>
            <a:r>
              <a:rPr lang="en-US" sz="2400" b="1" dirty="0"/>
              <a:t>G7 Ministerial Communiqué, October 2015</a:t>
            </a:r>
          </a:p>
          <a:p>
            <a:pPr marL="0" lvl="1" indent="0">
              <a:buNone/>
              <a:defRPr/>
            </a:pPr>
            <a:r>
              <a:rPr lang="en-US" i="1" dirty="0"/>
              <a:t>“…accomplish an effective </a:t>
            </a:r>
            <a:r>
              <a:rPr lang="en-US" b="1" i="1" dirty="0"/>
              <a:t>open-data science environment </a:t>
            </a:r>
            <a:r>
              <a:rPr lang="en-US" i="1" dirty="0"/>
              <a:t>at the G7 level and beyond.”</a:t>
            </a:r>
          </a:p>
          <a:p>
            <a:pPr marL="0" indent="0">
              <a:buNone/>
              <a:defRPr/>
            </a:pPr>
            <a:r>
              <a:rPr lang="en-GB" sz="2400" b="1" dirty="0" smtClean="0"/>
              <a:t>EC </a:t>
            </a:r>
            <a:r>
              <a:rPr lang="en-GB" sz="2400" b="1" dirty="0"/>
              <a:t>Communication on European Cloud Initiatives, April 2016 </a:t>
            </a:r>
            <a:endParaRPr lang="en-GB" sz="2400" b="1" dirty="0" smtClean="0"/>
          </a:p>
          <a:p>
            <a:pPr marL="0" indent="0">
              <a:buNone/>
              <a:defRPr/>
            </a:pPr>
            <a:endParaRPr lang="en-GB" sz="1000" b="1" dirty="0"/>
          </a:p>
          <a:p>
            <a:pPr marL="0" lvl="1" indent="0">
              <a:buNone/>
              <a:defRPr/>
            </a:pPr>
            <a:r>
              <a:rPr lang="en-GB" b="1" dirty="0" smtClean="0"/>
              <a:t>EOSC </a:t>
            </a:r>
          </a:p>
          <a:p>
            <a:pPr marL="800100" lvl="2" indent="-342900">
              <a:buFont typeface="Arial" panose="020B0604020202020204" pitchFamily="34" charset="0"/>
              <a:buChar char="•"/>
              <a:defRPr/>
            </a:pPr>
            <a:r>
              <a:rPr lang="en-GB" b="1" dirty="0"/>
              <a:t>	</a:t>
            </a:r>
            <a:r>
              <a:rPr lang="en-GB" sz="2400" b="1" dirty="0" smtClean="0"/>
              <a:t>Summit</a:t>
            </a:r>
            <a:r>
              <a:rPr lang="en-GB" sz="2400" dirty="0" smtClean="0"/>
              <a:t> </a:t>
            </a:r>
            <a:r>
              <a:rPr lang="en-GB" sz="2400" b="1" dirty="0" smtClean="0"/>
              <a:t>(June 2017) </a:t>
            </a:r>
          </a:p>
          <a:p>
            <a:pPr marL="800100" lvl="2" indent="-342900">
              <a:buFont typeface="Arial" panose="020B0604020202020204" pitchFamily="34" charset="0"/>
              <a:buChar char="•"/>
              <a:defRPr/>
            </a:pPr>
            <a:r>
              <a:rPr lang="en-GB" sz="2400" b="1" dirty="0"/>
              <a:t>	</a:t>
            </a:r>
            <a:r>
              <a:rPr lang="en-GB" sz="2400" b="1" dirty="0" smtClean="0"/>
              <a:t>Declaration </a:t>
            </a:r>
            <a:r>
              <a:rPr lang="en-GB" sz="2400" dirty="0" smtClean="0"/>
              <a:t>(~Oct 2017)</a:t>
            </a:r>
          </a:p>
          <a:p>
            <a:pPr marL="800100" lvl="2" indent="-342900">
              <a:buFont typeface="Arial" panose="020B0604020202020204" pitchFamily="34" charset="0"/>
              <a:buChar char="•"/>
              <a:defRPr/>
            </a:pPr>
            <a:r>
              <a:rPr lang="en-GB" sz="2400" b="1" dirty="0"/>
              <a:t>	</a:t>
            </a:r>
            <a:r>
              <a:rPr lang="en-GB" sz="2400" b="1" dirty="0" smtClean="0"/>
              <a:t>Roadmap </a:t>
            </a:r>
            <a:r>
              <a:rPr lang="en-GB" sz="2400" dirty="0" smtClean="0"/>
              <a:t>(~Dec 2017)</a:t>
            </a:r>
            <a:endParaRPr lang="en-GB" sz="2400" dirty="0"/>
          </a:p>
        </p:txBody>
      </p:sp>
    </p:spTree>
    <p:extLst>
      <p:ext uri="{BB962C8B-B14F-4D97-AF65-F5344CB8AC3E}">
        <p14:creationId xmlns:p14="http://schemas.microsoft.com/office/powerpoint/2010/main" val="148715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402" y="-27384"/>
            <a:ext cx="6196598" cy="1143000"/>
          </a:xfrm>
        </p:spPr>
        <p:txBody>
          <a:bodyPr>
            <a:normAutofit fontScale="90000"/>
          </a:bodyPr>
          <a:lstStyle/>
          <a:p>
            <a:pPr>
              <a:lnSpc>
                <a:spcPct val="70000"/>
              </a:lnSpc>
            </a:pPr>
            <a:r>
              <a:rPr lang="en-GB" dirty="0"/>
              <a:t/>
            </a:r>
            <a:br>
              <a:rPr lang="en-GB" dirty="0"/>
            </a:br>
            <a:r>
              <a:rPr lang="en-GB" b="1" dirty="0" smtClean="0"/>
              <a:t>G8 Ministerial Communiqué:</a:t>
            </a:r>
            <a:br>
              <a:rPr lang="en-GB" b="1" dirty="0" smtClean="0"/>
            </a:br>
            <a:r>
              <a:rPr lang="en-GB" sz="3100" i="1" dirty="0"/>
              <a:t>London, 2013</a:t>
            </a:r>
            <a:r>
              <a:rPr lang="en-GB" dirty="0"/>
              <a:t/>
            </a:r>
            <a:br>
              <a:rPr lang="en-GB" dirty="0"/>
            </a:br>
            <a:endParaRPr lang="en-GB" dirty="0"/>
          </a:p>
        </p:txBody>
      </p:sp>
      <p:sp>
        <p:nvSpPr>
          <p:cNvPr id="3" name="Content Placeholder 2"/>
          <p:cNvSpPr>
            <a:spLocks noGrp="1"/>
          </p:cNvSpPr>
          <p:nvPr>
            <p:ph idx="1"/>
          </p:nvPr>
        </p:nvSpPr>
        <p:spPr>
          <a:xfrm>
            <a:off x="0" y="908720"/>
            <a:ext cx="9144000" cy="4824536"/>
          </a:xfrm>
        </p:spPr>
        <p:txBody>
          <a:bodyPr>
            <a:noAutofit/>
          </a:bodyPr>
          <a:lstStyle/>
          <a:p>
            <a:pPr>
              <a:lnSpc>
                <a:spcPct val="150000"/>
              </a:lnSpc>
              <a:buSzPct val="100000"/>
              <a:buFont typeface="Arial"/>
              <a:buChar char="•"/>
            </a:pPr>
            <a:r>
              <a:rPr lang="en-GB" sz="1800" i="1" dirty="0" smtClean="0"/>
              <a:t>Antimicrobial Resistance</a:t>
            </a:r>
          </a:p>
          <a:p>
            <a:pPr>
              <a:lnSpc>
                <a:spcPct val="150000"/>
              </a:lnSpc>
              <a:buSzPct val="100000"/>
              <a:buFont typeface="Arial"/>
              <a:buChar char="•"/>
            </a:pPr>
            <a:r>
              <a:rPr lang="en-GB" sz="1800" i="1" dirty="0" smtClean="0"/>
              <a:t>Open Access to Publications</a:t>
            </a:r>
          </a:p>
          <a:p>
            <a:pPr>
              <a:lnSpc>
                <a:spcPct val="150000"/>
              </a:lnSpc>
              <a:buSzPct val="100000"/>
              <a:buFont typeface="Arial"/>
              <a:buChar char="•"/>
            </a:pPr>
            <a:r>
              <a:rPr lang="en-GB" sz="1800" i="1" dirty="0" smtClean="0"/>
              <a:t>Open Data:</a:t>
            </a:r>
          </a:p>
          <a:p>
            <a:pPr marL="400050" indent="-400050">
              <a:buSzPct val="100000"/>
              <a:buFont typeface="+mj-lt"/>
              <a:buAutoNum type="romanLcPeriod"/>
            </a:pPr>
            <a:r>
              <a:rPr lang="en-GB" sz="1800" i="1" dirty="0" smtClean="0"/>
              <a:t>To </a:t>
            </a:r>
            <a:r>
              <a:rPr lang="en-GB" sz="1800" i="1" dirty="0"/>
              <a:t>the greatest extent and with the fewest constraints possible </a:t>
            </a:r>
            <a:r>
              <a:rPr lang="en-GB" sz="1800" b="1" i="1" dirty="0">
                <a:solidFill>
                  <a:schemeClr val="accent1">
                    <a:lumMod val="50000"/>
                  </a:schemeClr>
                </a:solidFill>
              </a:rPr>
              <a:t>publicly funded scientific research data should be open</a:t>
            </a:r>
            <a:r>
              <a:rPr lang="en-GB" sz="1800" i="1" dirty="0"/>
              <a:t>, while at the same time respecting concerns in relation to privacy, safety, security and commercial interests, whilst acknowledging the legitimate concerns of private partners. </a:t>
            </a:r>
            <a:endParaRPr lang="en-GB" sz="1800" i="1" dirty="0" smtClean="0"/>
          </a:p>
          <a:p>
            <a:pPr marL="400050" indent="-400050">
              <a:buSzPct val="100000"/>
              <a:buFont typeface="+mj-lt"/>
              <a:buAutoNum type="romanLcPeriod"/>
            </a:pPr>
            <a:r>
              <a:rPr lang="en-GB" sz="1800" i="1" dirty="0" smtClean="0"/>
              <a:t>Open </a:t>
            </a:r>
            <a:r>
              <a:rPr lang="en-GB" sz="1800" i="1" dirty="0"/>
              <a:t>scientific research data should be easily </a:t>
            </a:r>
            <a:r>
              <a:rPr lang="en-GB" sz="1800" b="1" i="1" dirty="0">
                <a:solidFill>
                  <a:schemeClr val="accent1">
                    <a:lumMod val="50000"/>
                  </a:schemeClr>
                </a:solidFill>
              </a:rPr>
              <a:t>discoverable, accessible, assessable, intelligible, useable, and wherever possible interoperable </a:t>
            </a:r>
            <a:r>
              <a:rPr lang="en-GB" sz="1800" i="1" dirty="0"/>
              <a:t>to specific quality standards. </a:t>
            </a:r>
            <a:endParaRPr lang="en-GB" sz="1800" i="1" dirty="0" smtClean="0"/>
          </a:p>
          <a:p>
            <a:pPr marL="400050" indent="-400050">
              <a:buSzPct val="100000"/>
              <a:buFont typeface="+mj-lt"/>
              <a:buAutoNum type="romanLcPeriod"/>
            </a:pPr>
            <a:r>
              <a:rPr lang="en-GB" sz="1800" i="1" dirty="0" smtClean="0"/>
              <a:t>To </a:t>
            </a:r>
            <a:r>
              <a:rPr lang="en-GB" sz="1800" i="1" dirty="0"/>
              <a:t>maximise the value that can be realised from data, the mechanisms for delivering open scientific research data should be </a:t>
            </a:r>
            <a:r>
              <a:rPr lang="en-GB" sz="1800" b="1" i="1" dirty="0">
                <a:solidFill>
                  <a:schemeClr val="accent1">
                    <a:lumMod val="50000"/>
                  </a:schemeClr>
                </a:solidFill>
              </a:rPr>
              <a:t>efficient and cost effective, and consistent with the potential benefits</a:t>
            </a:r>
            <a:r>
              <a:rPr lang="en-GB" sz="1800" b="1" i="1" dirty="0"/>
              <a:t>. </a:t>
            </a:r>
          </a:p>
          <a:p>
            <a:pPr marL="400050" indent="-400050">
              <a:buSzPct val="100000"/>
              <a:buFont typeface="+mj-lt"/>
              <a:buAutoNum type="romanLcPeriod"/>
            </a:pPr>
            <a:r>
              <a:rPr lang="en-GB" sz="1800" i="1" dirty="0" smtClean="0"/>
              <a:t>To </a:t>
            </a:r>
            <a:r>
              <a:rPr lang="en-GB" sz="1800" i="1" dirty="0"/>
              <a:t>ensure successful adoption by scientific communities, open scientific research data principles will need to be underpinned by an appropriate policy environment, including </a:t>
            </a:r>
            <a:r>
              <a:rPr lang="en-GB" sz="1800" b="1" i="1" dirty="0">
                <a:solidFill>
                  <a:schemeClr val="accent1">
                    <a:lumMod val="50000"/>
                  </a:schemeClr>
                </a:solidFill>
              </a:rPr>
              <a:t>recognition of researchers fulfilling these principles, and appropriate digital infrastructure</a:t>
            </a:r>
            <a:r>
              <a:rPr lang="en-GB" sz="1800" i="1" dirty="0"/>
              <a:t>. </a:t>
            </a:r>
          </a:p>
          <a:p>
            <a:endParaRPr lang="en-GB" sz="300" dirty="0"/>
          </a:p>
        </p:txBody>
      </p:sp>
    </p:spTree>
    <p:extLst>
      <p:ext uri="{BB962C8B-B14F-4D97-AF65-F5344CB8AC3E}">
        <p14:creationId xmlns:p14="http://schemas.microsoft.com/office/powerpoint/2010/main" val="390916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46" y="123067"/>
            <a:ext cx="6239713" cy="641637"/>
          </a:xfrm>
        </p:spPr>
        <p:txBody>
          <a:bodyPr>
            <a:normAutofit fontScale="90000"/>
          </a:bodyPr>
          <a:lstStyle/>
          <a:p>
            <a:r>
              <a:rPr lang="en-US" dirty="0" smtClean="0"/>
              <a:t>G7 Ministerial Communiqué</a:t>
            </a:r>
            <a:br>
              <a:rPr lang="en-US" dirty="0" smtClean="0"/>
            </a:br>
            <a:r>
              <a:rPr lang="en-US" sz="3100" i="1" dirty="0"/>
              <a:t>Berlin Oct 2015</a:t>
            </a:r>
          </a:p>
        </p:txBody>
      </p:sp>
      <p:sp>
        <p:nvSpPr>
          <p:cNvPr id="3" name="Content Placeholder 2"/>
          <p:cNvSpPr>
            <a:spLocks noGrp="1"/>
          </p:cNvSpPr>
          <p:nvPr>
            <p:ph idx="1"/>
          </p:nvPr>
        </p:nvSpPr>
        <p:spPr>
          <a:xfrm>
            <a:off x="490012" y="1184988"/>
            <a:ext cx="8164068" cy="5464037"/>
          </a:xfrm>
        </p:spPr>
        <p:txBody>
          <a:bodyPr>
            <a:normAutofit/>
          </a:bodyPr>
          <a:lstStyle/>
          <a:p>
            <a:pPr>
              <a:lnSpc>
                <a:spcPct val="170000"/>
              </a:lnSpc>
              <a:buSzPct val="100000"/>
              <a:buFont typeface="Arial"/>
              <a:buChar char="•"/>
            </a:pPr>
            <a:r>
              <a:rPr lang="en-US" sz="1900" dirty="0" smtClean="0"/>
              <a:t>Neglected </a:t>
            </a:r>
            <a:r>
              <a:rPr lang="en-US" sz="1900" dirty="0"/>
              <a:t>tropical </a:t>
            </a:r>
            <a:r>
              <a:rPr lang="en-US" sz="1900" dirty="0" smtClean="0"/>
              <a:t>diseases</a:t>
            </a:r>
            <a:endParaRPr lang="en-US" sz="1900" dirty="0"/>
          </a:p>
          <a:p>
            <a:pPr>
              <a:lnSpc>
                <a:spcPct val="170000"/>
              </a:lnSpc>
              <a:buSzPct val="100000"/>
              <a:buFont typeface="Arial"/>
              <a:buChar char="•"/>
            </a:pPr>
            <a:r>
              <a:rPr lang="en-US" sz="1900" dirty="0"/>
              <a:t>Future of the Seas and Oceans </a:t>
            </a:r>
          </a:p>
          <a:p>
            <a:pPr>
              <a:lnSpc>
                <a:spcPct val="170000"/>
              </a:lnSpc>
              <a:buSzPct val="100000"/>
              <a:buFont typeface="Arial"/>
              <a:buChar char="•"/>
            </a:pPr>
            <a:r>
              <a:rPr lang="en-US" sz="1900" b="1" dirty="0"/>
              <a:t>Global Research Infrastructures (GRIs) </a:t>
            </a:r>
            <a:endParaRPr lang="en-US" sz="1900" b="1" dirty="0" smtClean="0"/>
          </a:p>
          <a:p>
            <a:pPr lvl="1">
              <a:buSzPct val="100000"/>
              <a:buFont typeface="Arial"/>
              <a:buChar char="•"/>
            </a:pPr>
            <a:r>
              <a:rPr lang="en-US" sz="1900" dirty="0" smtClean="0"/>
              <a:t>“</a:t>
            </a:r>
            <a:r>
              <a:rPr lang="en-US" sz="1900" i="1" dirty="0" smtClean="0">
                <a:solidFill>
                  <a:schemeClr val="bg1">
                    <a:lumMod val="50000"/>
                  </a:schemeClr>
                </a:solidFill>
              </a:rPr>
              <a:t>…</a:t>
            </a:r>
            <a:r>
              <a:rPr lang="en-US" sz="1900" dirty="0" smtClean="0">
                <a:solidFill>
                  <a:schemeClr val="bg1">
                    <a:lumMod val="50000"/>
                  </a:schemeClr>
                </a:solidFill>
              </a:rPr>
              <a:t>[4 items about Global (physical) Research Infrastructures]…</a:t>
            </a:r>
          </a:p>
          <a:p>
            <a:pPr lvl="1">
              <a:buSzPct val="100000"/>
              <a:buFont typeface="Arial"/>
              <a:buChar char="•"/>
            </a:pPr>
            <a:r>
              <a:rPr lang="en-US" sz="1900" i="1" dirty="0" smtClean="0"/>
              <a:t>Further </a:t>
            </a:r>
            <a:r>
              <a:rPr lang="en-US" sz="1900" i="1" dirty="0"/>
              <a:t>progress on sharing and managing scientific data and information should be achieved, especially by continuing engagement with community based activities such as the </a:t>
            </a:r>
            <a:r>
              <a:rPr lang="en-US" sz="1900" b="1" i="1" dirty="0"/>
              <a:t>Research Data Alliance</a:t>
            </a:r>
            <a:r>
              <a:rPr lang="en-US" sz="1900" i="1" dirty="0"/>
              <a:t> RDA. </a:t>
            </a:r>
            <a:endParaRPr lang="en-US" sz="1900" i="1" dirty="0" smtClean="0"/>
          </a:p>
          <a:p>
            <a:pPr lvl="1">
              <a:buSzPct val="100000"/>
              <a:buFont typeface="Arial"/>
              <a:buChar char="•"/>
            </a:pPr>
            <a:r>
              <a:rPr lang="en-US" sz="1900" i="1" dirty="0" smtClean="0"/>
              <a:t>We encourage the GSO to continue their work on convergence and alignment of inter-operable data management that could accomplish an </a:t>
            </a:r>
            <a:r>
              <a:rPr lang="en-US" sz="1900" b="1" i="1" dirty="0" smtClean="0"/>
              <a:t>effective open-data science environmen</a:t>
            </a:r>
            <a:r>
              <a:rPr lang="en-US" sz="1900" i="1" dirty="0" smtClean="0"/>
              <a:t>t at the G7 level and beyond.</a:t>
            </a:r>
            <a:r>
              <a:rPr lang="en-US" sz="1900" dirty="0" smtClean="0"/>
              <a:t>”</a:t>
            </a:r>
          </a:p>
          <a:p>
            <a:pPr lvl="1">
              <a:buSzPct val="100000"/>
              <a:buFont typeface="Arial"/>
              <a:buChar char="•"/>
            </a:pPr>
            <a:endParaRPr lang="en-US" sz="1900" dirty="0"/>
          </a:p>
          <a:p>
            <a:pPr>
              <a:buSzPct val="100000"/>
              <a:buFont typeface="Arial"/>
              <a:buChar char="•"/>
            </a:pPr>
            <a:r>
              <a:rPr lang="en-US" sz="1900" dirty="0"/>
              <a:t>Clean Energy </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88545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474" y="149199"/>
            <a:ext cx="5616525" cy="607864"/>
          </a:xfrm>
        </p:spPr>
        <p:txBody>
          <a:bodyPr>
            <a:normAutofit fontScale="90000"/>
          </a:bodyPr>
          <a:lstStyle/>
          <a:p>
            <a:r>
              <a:rPr lang="en-US" b="1" i="1" dirty="0" smtClean="0"/>
              <a:t>“An Open-data </a:t>
            </a:r>
            <a:br>
              <a:rPr lang="en-US" b="1" i="1" dirty="0" smtClean="0"/>
            </a:br>
            <a:r>
              <a:rPr lang="en-US" b="1" i="1" dirty="0" smtClean="0"/>
              <a:t>       Science Environmen</a:t>
            </a:r>
            <a:r>
              <a:rPr lang="en-US" i="1" dirty="0" smtClean="0"/>
              <a:t>t”</a:t>
            </a:r>
            <a:endParaRPr lang="en-GB" dirty="0"/>
          </a:p>
        </p:txBody>
      </p:sp>
      <p:sp>
        <p:nvSpPr>
          <p:cNvPr id="3" name="Content Placeholder 2"/>
          <p:cNvSpPr>
            <a:spLocks noGrp="1"/>
          </p:cNvSpPr>
          <p:nvPr>
            <p:ph idx="1"/>
          </p:nvPr>
        </p:nvSpPr>
        <p:spPr>
          <a:xfrm>
            <a:off x="170122" y="1095153"/>
            <a:ext cx="8973878" cy="5031010"/>
          </a:xfrm>
        </p:spPr>
        <p:txBody>
          <a:bodyPr>
            <a:normAutofit fontScale="70000" lnSpcReduction="20000"/>
          </a:bodyPr>
          <a:lstStyle/>
          <a:p>
            <a:pPr marL="0" indent="0">
              <a:buNone/>
            </a:pPr>
            <a:r>
              <a:rPr lang="en-GB" sz="2800" i="1" dirty="0" smtClean="0"/>
              <a:t>The European Open Science Cloud:</a:t>
            </a:r>
          </a:p>
          <a:p>
            <a:pPr marL="0" indent="0">
              <a:buNone/>
            </a:pPr>
            <a:endParaRPr lang="en-GB" sz="2800" i="1" dirty="0" smtClean="0"/>
          </a:p>
          <a:p>
            <a:r>
              <a:rPr lang="en-GB" sz="2800" i="1" dirty="0"/>
              <a:t>Open</a:t>
            </a:r>
            <a:r>
              <a:rPr lang="en-GB" sz="2800" dirty="0"/>
              <a:t> </a:t>
            </a:r>
            <a:r>
              <a:rPr lang="en-GB" sz="2800" dirty="0" smtClean="0"/>
              <a:t>	(</a:t>
            </a:r>
            <a:r>
              <a:rPr lang="en-GB" sz="2800" dirty="0"/>
              <a:t>Open-Science) Cloud </a:t>
            </a:r>
            <a:r>
              <a:rPr lang="en-GB" sz="2800" dirty="0" smtClean="0"/>
              <a:t>    </a:t>
            </a:r>
            <a:r>
              <a:rPr lang="en-GB" dirty="0" smtClean="0"/>
              <a:t> &amp;   </a:t>
            </a:r>
            <a:r>
              <a:rPr lang="en-GB" sz="2800" dirty="0" smtClean="0"/>
              <a:t> </a:t>
            </a:r>
            <a:r>
              <a:rPr lang="en-GB" sz="2800" dirty="0"/>
              <a:t>Open (Science-Cloud)</a:t>
            </a:r>
          </a:p>
          <a:p>
            <a:r>
              <a:rPr lang="en-GB" sz="2800" i="1" dirty="0" smtClean="0"/>
              <a:t>Science	</a:t>
            </a:r>
            <a:r>
              <a:rPr lang="en-GB" sz="2800" dirty="0" smtClean="0"/>
              <a:t>includes research in all domains, public and private</a:t>
            </a:r>
          </a:p>
          <a:p>
            <a:r>
              <a:rPr lang="en-GB" sz="2800" i="1" dirty="0" smtClean="0"/>
              <a:t>Cloud 	</a:t>
            </a:r>
            <a:r>
              <a:rPr lang="en-GB" sz="2800" dirty="0" smtClean="0"/>
              <a:t>virtualised, transparent, </a:t>
            </a:r>
            <a:r>
              <a:rPr lang="en-GB" sz="2800" dirty="0" smtClean="0"/>
              <a:t>service-oriented</a:t>
            </a:r>
            <a:r>
              <a:rPr lang="en-GB" dirty="0" smtClean="0"/>
              <a:t>  </a:t>
            </a:r>
            <a:r>
              <a:rPr lang="en-GB" dirty="0" smtClean="0"/>
              <a:t>commons</a:t>
            </a:r>
            <a:endParaRPr lang="en-GB" sz="2800" dirty="0" smtClean="0"/>
          </a:p>
          <a:p>
            <a:pPr marL="0" indent="0">
              <a:buNone/>
            </a:pPr>
            <a:endParaRPr lang="en-GB" sz="2800" dirty="0" smtClean="0"/>
          </a:p>
          <a:p>
            <a:pPr marL="0" indent="0">
              <a:buNone/>
            </a:pPr>
            <a:r>
              <a:rPr lang="en-GB" sz="2800" dirty="0" smtClean="0"/>
              <a:t>Relates to EC Communication: </a:t>
            </a:r>
            <a:r>
              <a:rPr lang="en-GB" sz="2800" i="1" dirty="0" smtClean="0"/>
              <a:t>A Digital </a:t>
            </a:r>
            <a:r>
              <a:rPr lang="en-GB" sz="2800" i="1" dirty="0"/>
              <a:t>Single Market Strategy for </a:t>
            </a:r>
            <a:r>
              <a:rPr lang="en-GB" sz="2800" i="1" dirty="0" smtClean="0"/>
              <a:t>Europe</a:t>
            </a:r>
            <a:r>
              <a:rPr lang="en-GB" sz="2800" dirty="0" smtClean="0"/>
              <a:t>: </a:t>
            </a:r>
            <a:endParaRPr lang="en-GB" sz="2800" dirty="0"/>
          </a:p>
          <a:p>
            <a:pPr>
              <a:buSzPct val="150000"/>
            </a:pPr>
            <a:r>
              <a:rPr lang="en-GB" sz="2800" dirty="0" smtClean="0"/>
              <a:t>European Free </a:t>
            </a:r>
            <a:r>
              <a:rPr lang="en-GB" sz="2800" dirty="0"/>
              <a:t>flow of </a:t>
            </a:r>
            <a:r>
              <a:rPr lang="en-GB" sz="2800" dirty="0" smtClean="0"/>
              <a:t>data initiative</a:t>
            </a:r>
          </a:p>
          <a:p>
            <a:pPr>
              <a:buSzPct val="150000"/>
            </a:pPr>
            <a:r>
              <a:rPr lang="en-GB" sz="2800" dirty="0" smtClean="0"/>
              <a:t>Seamless, </a:t>
            </a:r>
            <a:r>
              <a:rPr lang="en-GB" sz="2800" dirty="0"/>
              <a:t>interoperable digital services </a:t>
            </a:r>
            <a:endParaRPr lang="en-GB" sz="2800" dirty="0" smtClean="0"/>
          </a:p>
          <a:p>
            <a:pPr>
              <a:buSzPct val="150000"/>
            </a:pPr>
            <a:r>
              <a:rPr lang="en-GB" sz="2800" dirty="0" smtClean="0"/>
              <a:t>Digital </a:t>
            </a:r>
            <a:r>
              <a:rPr lang="en-GB" sz="2800" i="1" dirty="0" smtClean="0"/>
              <a:t>ecosystems</a:t>
            </a:r>
            <a:r>
              <a:rPr lang="en-GB" sz="2800" dirty="0" smtClean="0"/>
              <a:t> of hardware, software</a:t>
            </a:r>
            <a:r>
              <a:rPr lang="en-GB" sz="2800" dirty="0"/>
              <a:t>, a</a:t>
            </a:r>
            <a:r>
              <a:rPr lang="en-GB" sz="2800" dirty="0" smtClean="0"/>
              <a:t>pplications </a:t>
            </a:r>
            <a:r>
              <a:rPr lang="en-GB" sz="2800" dirty="0"/>
              <a:t>and data </a:t>
            </a:r>
          </a:p>
          <a:p>
            <a:pPr>
              <a:buSzPct val="150000"/>
            </a:pPr>
            <a:r>
              <a:rPr lang="en-GB" sz="2800" dirty="0" smtClean="0"/>
              <a:t>Removing </a:t>
            </a:r>
            <a:r>
              <a:rPr lang="en-GB" sz="2800" dirty="0"/>
              <a:t>technical and legislative barriers to </a:t>
            </a:r>
            <a:r>
              <a:rPr lang="en-GB" sz="2800" dirty="0" smtClean="0"/>
              <a:t>data </a:t>
            </a:r>
            <a:r>
              <a:rPr lang="en-GB" sz="2800" dirty="0"/>
              <a:t>driven science </a:t>
            </a:r>
          </a:p>
          <a:p>
            <a:pPr>
              <a:lnSpc>
                <a:spcPct val="100000"/>
              </a:lnSpc>
              <a:buSzPct val="150000"/>
            </a:pPr>
            <a:r>
              <a:rPr lang="en-GB" sz="2800" dirty="0" smtClean="0"/>
              <a:t>Enabling </a:t>
            </a:r>
            <a:r>
              <a:rPr lang="en-GB" sz="2800" dirty="0"/>
              <a:t>new services for data-driven science through open </a:t>
            </a:r>
            <a:r>
              <a:rPr lang="en-GB" sz="2800" dirty="0" smtClean="0"/>
              <a:t>systems </a:t>
            </a:r>
            <a:r>
              <a:rPr lang="en-GB" sz="2800" dirty="0"/>
              <a:t>and services and cross-border flow of data </a:t>
            </a:r>
          </a:p>
          <a:p>
            <a:pPr>
              <a:buSzPct val="150000"/>
            </a:pPr>
            <a:r>
              <a:rPr lang="en-GB" sz="2800" dirty="0" smtClean="0"/>
              <a:t>Data </a:t>
            </a:r>
            <a:r>
              <a:rPr lang="en-GB" sz="2800" dirty="0"/>
              <a:t>as a catalyst for economic growth and innovation </a:t>
            </a:r>
          </a:p>
          <a:p>
            <a:pPr>
              <a:buSzPct val="150000"/>
            </a:pPr>
            <a:r>
              <a:rPr lang="en-GB" sz="2800" dirty="0" smtClean="0"/>
              <a:t>A </a:t>
            </a:r>
            <a:r>
              <a:rPr lang="en-GB" sz="2800" dirty="0"/>
              <a:t>transition towards </a:t>
            </a:r>
            <a:r>
              <a:rPr lang="en-GB" sz="2800" dirty="0" smtClean="0"/>
              <a:t>more efficient Open Science</a:t>
            </a:r>
          </a:p>
          <a:p>
            <a:endParaRPr lang="en-GB" i="1" dirty="0"/>
          </a:p>
        </p:txBody>
      </p:sp>
    </p:spTree>
    <p:extLst>
      <p:ext uri="{BB962C8B-B14F-4D97-AF65-F5344CB8AC3E}">
        <p14:creationId xmlns:p14="http://schemas.microsoft.com/office/powerpoint/2010/main" val="26617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358" y="137161"/>
            <a:ext cx="5998113" cy="648072"/>
          </a:xfrm>
        </p:spPr>
        <p:txBody>
          <a:bodyPr>
            <a:noAutofit/>
          </a:bodyPr>
          <a:lstStyle/>
          <a:p>
            <a:r>
              <a:rPr lang="en-GB" sz="3600" i="1" dirty="0"/>
              <a:t>W</a:t>
            </a:r>
            <a:r>
              <a:rPr lang="en-GB" sz="3600" i="1" dirty="0" smtClean="0"/>
              <a:t>hy </a:t>
            </a:r>
            <a:r>
              <a:rPr lang="en-GB" sz="3600" i="1" dirty="0"/>
              <a:t>Europe is not </a:t>
            </a:r>
            <a:r>
              <a:rPr lang="en-GB" sz="3600" i="1" dirty="0" smtClean="0"/>
              <a:t>fully </a:t>
            </a:r>
            <a:r>
              <a:rPr lang="en-GB" sz="3600" i="1" dirty="0"/>
              <a:t>tapping into the potential of </a:t>
            </a:r>
            <a:r>
              <a:rPr lang="en-GB" sz="3600" i="1" dirty="0" smtClean="0"/>
              <a:t>data:</a:t>
            </a:r>
            <a:endParaRPr lang="en-GB" sz="3600" i="1" dirty="0"/>
          </a:p>
        </p:txBody>
      </p:sp>
      <p:sp>
        <p:nvSpPr>
          <p:cNvPr id="3" name="Content Placeholder 2"/>
          <p:cNvSpPr>
            <a:spLocks noGrp="1"/>
          </p:cNvSpPr>
          <p:nvPr>
            <p:ph idx="1"/>
          </p:nvPr>
        </p:nvSpPr>
        <p:spPr>
          <a:xfrm>
            <a:off x="179512" y="1077597"/>
            <a:ext cx="8712968" cy="5616624"/>
          </a:xfrm>
        </p:spPr>
        <p:txBody>
          <a:bodyPr>
            <a:normAutofit fontScale="55000" lnSpcReduction="20000"/>
          </a:bodyPr>
          <a:lstStyle/>
          <a:p>
            <a:pPr>
              <a:lnSpc>
                <a:spcPct val="120000"/>
              </a:lnSpc>
            </a:pPr>
            <a:r>
              <a:rPr lang="en-GB" sz="3800" b="1" dirty="0" smtClean="0"/>
              <a:t>Data</a:t>
            </a:r>
            <a:r>
              <a:rPr lang="en-GB" sz="3800" dirty="0" smtClean="0"/>
              <a:t> </a:t>
            </a:r>
            <a:r>
              <a:rPr lang="en-GB" sz="3800" b="1" dirty="0" smtClean="0"/>
              <a:t>not </a:t>
            </a:r>
            <a:r>
              <a:rPr lang="en-GB" sz="3800" b="1" dirty="0"/>
              <a:t>always open </a:t>
            </a:r>
            <a:r>
              <a:rPr lang="en-GB" sz="3800" dirty="0"/>
              <a:t>and </a:t>
            </a:r>
            <a:r>
              <a:rPr lang="en-GB" sz="3800" b="1" dirty="0" smtClean="0"/>
              <a:t>lack </a:t>
            </a:r>
            <a:r>
              <a:rPr lang="en-GB" sz="3800" b="1" dirty="0"/>
              <a:t>of </a:t>
            </a:r>
            <a:r>
              <a:rPr lang="en-GB" sz="3800" b="1" dirty="0" smtClean="0"/>
              <a:t>incentives </a:t>
            </a:r>
            <a:r>
              <a:rPr lang="en-GB" sz="3800" b="1" dirty="0"/>
              <a:t>and rewards </a:t>
            </a:r>
            <a:r>
              <a:rPr lang="en-GB" sz="3800" dirty="0"/>
              <a:t>for data </a:t>
            </a:r>
            <a:r>
              <a:rPr lang="en-GB" sz="3800" dirty="0" smtClean="0"/>
              <a:t>sharing</a:t>
            </a:r>
          </a:p>
          <a:p>
            <a:pPr>
              <a:lnSpc>
                <a:spcPct val="120000"/>
              </a:lnSpc>
            </a:pPr>
            <a:endParaRPr lang="en-GB" sz="3800" dirty="0"/>
          </a:p>
          <a:p>
            <a:pPr>
              <a:lnSpc>
                <a:spcPct val="120000"/>
              </a:lnSpc>
            </a:pPr>
            <a:r>
              <a:rPr lang="en-GB" sz="3800" b="1" dirty="0"/>
              <a:t>L</a:t>
            </a:r>
            <a:r>
              <a:rPr lang="en-GB" sz="3800" b="1" dirty="0" smtClean="0"/>
              <a:t>ack </a:t>
            </a:r>
            <a:r>
              <a:rPr lang="en-GB" sz="3800" b="1" dirty="0"/>
              <a:t>of interoperability </a:t>
            </a:r>
            <a:r>
              <a:rPr lang="en-GB" sz="3800" dirty="0"/>
              <a:t>required for data sharing </a:t>
            </a:r>
            <a:r>
              <a:rPr lang="en-GB" sz="3800" dirty="0" smtClean="0"/>
              <a:t>… </a:t>
            </a:r>
            <a:r>
              <a:rPr lang="en-GB" sz="3800" dirty="0"/>
              <a:t>noting deep-rooted walls between disciplines</a:t>
            </a:r>
            <a:r>
              <a:rPr lang="en-GB" sz="3800" dirty="0" smtClean="0"/>
              <a:t>.</a:t>
            </a:r>
          </a:p>
          <a:p>
            <a:pPr>
              <a:lnSpc>
                <a:spcPct val="120000"/>
              </a:lnSpc>
            </a:pPr>
            <a:endParaRPr lang="en-GB" sz="3800" dirty="0"/>
          </a:p>
          <a:p>
            <a:pPr>
              <a:lnSpc>
                <a:spcPct val="120000"/>
              </a:lnSpc>
            </a:pPr>
            <a:r>
              <a:rPr lang="en-GB" sz="3800" b="1" dirty="0"/>
              <a:t>Fragmentation between data infrastructures </a:t>
            </a:r>
            <a:r>
              <a:rPr lang="en-GB" sz="3800" dirty="0"/>
              <a:t>that are split by scientific and economic domains, countries and governance models </a:t>
            </a:r>
            <a:endParaRPr lang="en-GB" sz="3800" dirty="0" smtClean="0"/>
          </a:p>
          <a:p>
            <a:pPr>
              <a:lnSpc>
                <a:spcPct val="120000"/>
              </a:lnSpc>
            </a:pPr>
            <a:endParaRPr lang="en-GB" sz="3800" dirty="0"/>
          </a:p>
          <a:p>
            <a:pPr>
              <a:lnSpc>
                <a:spcPct val="120000"/>
              </a:lnSpc>
            </a:pPr>
            <a:r>
              <a:rPr lang="en-GB" sz="3800" dirty="0" smtClean="0"/>
              <a:t>Surging </a:t>
            </a:r>
            <a:r>
              <a:rPr lang="en-GB" sz="3800" dirty="0"/>
              <a:t>demand for </a:t>
            </a:r>
            <a:r>
              <a:rPr lang="en-GB" sz="3800" b="1" dirty="0"/>
              <a:t>High Performance </a:t>
            </a:r>
            <a:r>
              <a:rPr lang="en-GB" sz="3800" b="1" dirty="0" smtClean="0"/>
              <a:t>Computing </a:t>
            </a:r>
            <a:r>
              <a:rPr lang="en-GB" sz="3800" dirty="0" smtClean="0"/>
              <a:t>at </a:t>
            </a:r>
            <a:r>
              <a:rPr lang="en-GB" sz="3800" dirty="0"/>
              <a:t>a scale </a:t>
            </a:r>
            <a:r>
              <a:rPr lang="en-GB" sz="3800" dirty="0" smtClean="0"/>
              <a:t>above single </a:t>
            </a:r>
            <a:r>
              <a:rPr lang="en-GB" sz="3800" dirty="0"/>
              <a:t>member state </a:t>
            </a:r>
            <a:r>
              <a:rPr lang="en-GB" sz="3800" dirty="0" smtClean="0"/>
              <a:t>resources</a:t>
            </a:r>
          </a:p>
          <a:p>
            <a:pPr>
              <a:lnSpc>
                <a:spcPct val="120000"/>
              </a:lnSpc>
            </a:pPr>
            <a:endParaRPr lang="en-GB" sz="3800" dirty="0"/>
          </a:p>
          <a:p>
            <a:pPr>
              <a:lnSpc>
                <a:spcPct val="120000"/>
              </a:lnSpc>
            </a:pPr>
            <a:r>
              <a:rPr lang="en-GB" sz="3800" b="1" dirty="0" smtClean="0"/>
              <a:t>Data reuse </a:t>
            </a:r>
            <a:r>
              <a:rPr lang="en-GB" sz="3800" b="1" dirty="0"/>
              <a:t>employing advance analysis techniques </a:t>
            </a:r>
            <a:r>
              <a:rPr lang="en-GB" sz="3800" dirty="0" smtClean="0"/>
              <a:t>adequate </a:t>
            </a:r>
            <a:r>
              <a:rPr lang="en-GB" sz="3800" dirty="0"/>
              <a:t>protection of personal data considering </a:t>
            </a:r>
            <a:r>
              <a:rPr lang="en-GB" sz="3800" dirty="0" smtClean="0"/>
              <a:t>forthcoming </a:t>
            </a:r>
            <a:r>
              <a:rPr lang="en-GB" sz="3800" dirty="0"/>
              <a:t>revision of Copyright legislation</a:t>
            </a:r>
            <a:r>
              <a:rPr lang="en-GB" sz="3800" dirty="0" smtClean="0"/>
              <a:t>.</a:t>
            </a:r>
            <a:endParaRPr lang="en-GB" sz="3800" dirty="0"/>
          </a:p>
        </p:txBody>
      </p:sp>
      <p:pic>
        <p:nvPicPr>
          <p:cNvPr id="5" name="Picture 4"/>
          <p:cNvPicPr>
            <a:picLocks noChangeAspect="1"/>
          </p:cNvPicPr>
          <p:nvPr/>
        </p:nvPicPr>
        <p:blipFill>
          <a:blip r:embed="rId2"/>
          <a:stretch>
            <a:fillRect/>
          </a:stretch>
        </p:blipFill>
        <p:spPr>
          <a:xfrm>
            <a:off x="27152" y="44624"/>
            <a:ext cx="1417523" cy="980728"/>
          </a:xfrm>
          <a:prstGeom prst="rect">
            <a:avLst/>
          </a:prstGeom>
        </p:spPr>
      </p:pic>
    </p:spTree>
    <p:extLst>
      <p:ext uri="{BB962C8B-B14F-4D97-AF65-F5344CB8AC3E}">
        <p14:creationId xmlns:p14="http://schemas.microsoft.com/office/powerpoint/2010/main" val="183352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864" y="-31271"/>
            <a:ext cx="4794145" cy="908050"/>
          </a:xfrm>
        </p:spPr>
        <p:txBody>
          <a:bodyPr/>
          <a:lstStyle/>
          <a:p>
            <a:r>
              <a:rPr lang="en-GB" sz="4800" dirty="0" smtClean="0"/>
              <a:t>Agenda</a:t>
            </a:r>
            <a:endParaRPr lang="en-GB" sz="4800" dirty="0"/>
          </a:p>
        </p:txBody>
      </p:sp>
      <p:sp>
        <p:nvSpPr>
          <p:cNvPr id="3" name="Content Placeholder 2"/>
          <p:cNvSpPr>
            <a:spLocks noGrp="1"/>
          </p:cNvSpPr>
          <p:nvPr>
            <p:ph idx="1"/>
          </p:nvPr>
        </p:nvSpPr>
        <p:spPr>
          <a:xfrm>
            <a:off x="266473" y="401054"/>
            <a:ext cx="8877527" cy="5835930"/>
          </a:xfrm>
        </p:spPr>
        <p:txBody>
          <a:bodyPr>
            <a:normAutofit lnSpcReduction="10000"/>
          </a:bodyPr>
          <a:lstStyle/>
          <a:p>
            <a:pPr marL="0" indent="0">
              <a:lnSpc>
                <a:spcPct val="140000"/>
              </a:lnSpc>
              <a:spcBef>
                <a:spcPts val="0"/>
              </a:spcBef>
              <a:buNone/>
            </a:pPr>
            <a:endParaRPr lang="en-US" sz="2400" b="1" dirty="0" smtClean="0"/>
          </a:p>
          <a:p>
            <a:pPr marL="0" indent="0">
              <a:lnSpc>
                <a:spcPct val="140000"/>
              </a:lnSpc>
              <a:spcBef>
                <a:spcPts val="0"/>
              </a:spcBef>
              <a:buNone/>
            </a:pPr>
            <a:r>
              <a:rPr lang="en-US" b="1" dirty="0" smtClean="0"/>
              <a:t>9:00-10:30</a:t>
            </a:r>
          </a:p>
          <a:p>
            <a:pPr marL="457200" lvl="1" indent="0">
              <a:lnSpc>
                <a:spcPct val="140000"/>
              </a:lnSpc>
              <a:spcBef>
                <a:spcPts val="0"/>
              </a:spcBef>
              <a:buNone/>
            </a:pPr>
            <a:r>
              <a:rPr lang="en-US" b="1" dirty="0"/>
              <a:t>EOSCpilot</a:t>
            </a:r>
            <a:r>
              <a:rPr lang="en-US" b="1" dirty="0" smtClean="0"/>
              <a:t> meets eIRG</a:t>
            </a:r>
            <a:endParaRPr lang="en-US" b="1" i="1" dirty="0"/>
          </a:p>
          <a:p>
            <a:pPr lvl="1">
              <a:buSzPct val="100000"/>
            </a:pPr>
            <a:r>
              <a:rPr lang="en-GB" dirty="0" smtClean="0"/>
              <a:t>EOSCpilot and EOSC topics  - Juan Bicarregui</a:t>
            </a:r>
          </a:p>
          <a:p>
            <a:pPr lvl="1">
              <a:buSzPct val="100000"/>
            </a:pPr>
            <a:r>
              <a:rPr lang="en-GB" dirty="0" smtClean="0"/>
              <a:t>E-IRG Infrastructure Commons: interoperability and Integration  </a:t>
            </a:r>
            <a:r>
              <a:rPr lang="en-GB" dirty="0" smtClean="0"/>
              <a:t> </a:t>
            </a:r>
            <a:r>
              <a:rPr lang="en-GB" dirty="0" smtClean="0"/>
              <a:t>				</a:t>
            </a:r>
            <a:r>
              <a:rPr lang="en-GB" dirty="0" smtClean="0"/>
              <a:t>      -  Arjen </a:t>
            </a:r>
            <a:r>
              <a:rPr lang="en-GB" dirty="0" smtClean="0"/>
              <a:t>van Rijn</a:t>
            </a:r>
          </a:p>
          <a:p>
            <a:pPr lvl="1">
              <a:buSzPct val="100000"/>
            </a:pPr>
            <a:r>
              <a:rPr lang="en-GB" b="1" dirty="0" smtClean="0"/>
              <a:t>Discussion</a:t>
            </a:r>
            <a:endParaRPr lang="en-US" b="1" dirty="0"/>
          </a:p>
          <a:p>
            <a:pPr marL="0" indent="0">
              <a:lnSpc>
                <a:spcPct val="140000"/>
              </a:lnSpc>
              <a:spcBef>
                <a:spcPts val="0"/>
              </a:spcBef>
              <a:buNone/>
            </a:pPr>
            <a:r>
              <a:rPr lang="en-US" b="1" dirty="0" smtClean="0"/>
              <a:t>10:30-12:00</a:t>
            </a:r>
          </a:p>
          <a:p>
            <a:pPr marL="457200" lvl="1" indent="0">
              <a:lnSpc>
                <a:spcPct val="140000"/>
              </a:lnSpc>
              <a:spcBef>
                <a:spcPts val="0"/>
              </a:spcBef>
              <a:buNone/>
            </a:pPr>
            <a:r>
              <a:rPr lang="en-US" b="1" dirty="0" smtClean="0"/>
              <a:t>Shaping the EOSC service architecture and service portfolio</a:t>
            </a:r>
          </a:p>
          <a:p>
            <a:pPr lvl="1">
              <a:buSzPct val="100000"/>
            </a:pPr>
            <a:r>
              <a:rPr lang="en-GB" dirty="0" smtClean="0"/>
              <a:t>EOSC service architecture  - Sergio </a:t>
            </a:r>
            <a:r>
              <a:rPr lang="en-GB" dirty="0" err="1" smtClean="0"/>
              <a:t>Andreozzi</a:t>
            </a:r>
            <a:endParaRPr lang="en-GB" dirty="0" smtClean="0"/>
          </a:p>
          <a:p>
            <a:pPr lvl="1">
              <a:buSzPct val="100000"/>
            </a:pPr>
            <a:r>
              <a:rPr lang="en-GB" dirty="0" smtClean="0"/>
              <a:t>EOSC service portfolio management – Jan Bot</a:t>
            </a:r>
          </a:p>
          <a:p>
            <a:pPr lvl="1">
              <a:buSzPct val="100000"/>
            </a:pPr>
            <a:r>
              <a:rPr lang="en-GB" b="1" dirty="0" smtClean="0"/>
              <a:t>Discussion and wrap up </a:t>
            </a:r>
            <a:r>
              <a:rPr lang="en-GB" b="1" dirty="0" err="1" smtClean="0"/>
              <a:t>Saara</a:t>
            </a:r>
            <a:r>
              <a:rPr lang="en-GB" b="1" dirty="0" smtClean="0"/>
              <a:t> </a:t>
            </a:r>
            <a:r>
              <a:rPr lang="en-GB" b="1" dirty="0" err="1" smtClean="0"/>
              <a:t>Kontro</a:t>
            </a:r>
            <a:endParaRPr lang="en-GB" b="1" dirty="0" smtClean="0"/>
          </a:p>
          <a:p>
            <a:pPr marL="0" indent="0">
              <a:buSzPct val="100000"/>
              <a:buNone/>
            </a:pPr>
            <a:r>
              <a:rPr lang="en-GB" b="1" dirty="0" smtClean="0"/>
              <a:t>12:00 Lunch</a:t>
            </a:r>
            <a:endParaRPr lang="en-GB" b="1" dirty="0"/>
          </a:p>
          <a:p>
            <a:pPr>
              <a:lnSpc>
                <a:spcPct val="200000"/>
              </a:lnSpc>
            </a:pPr>
            <a:endParaRPr lang="en-GB" sz="1400" dirty="0" smtClean="0"/>
          </a:p>
        </p:txBody>
      </p:sp>
      <p:sp>
        <p:nvSpPr>
          <p:cNvPr id="7" name="Oval 6"/>
          <p:cNvSpPr/>
          <p:nvPr/>
        </p:nvSpPr>
        <p:spPr bwMode="auto">
          <a:xfrm>
            <a:off x="266473" y="1829639"/>
            <a:ext cx="8712968" cy="560636"/>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Date Placeholder 3"/>
          <p:cNvSpPr>
            <a:spLocks noGrp="1"/>
          </p:cNvSpPr>
          <p:nvPr>
            <p:ph type="dt" sz="half" idx="10"/>
          </p:nvPr>
        </p:nvSpPr>
        <p:spPr>
          <a:xfrm>
            <a:off x="274749" y="6356351"/>
            <a:ext cx="1356575" cy="365125"/>
          </a:xfrm>
        </p:spPr>
        <p:txBody>
          <a:bodyPr/>
          <a:lstStyle/>
          <a:p>
            <a:r>
              <a:rPr lang="en-US" smtClean="0"/>
              <a:t>www.eoscpilot.eu</a:t>
            </a:r>
            <a:endParaRPr lang="en-GB" dirty="0"/>
          </a:p>
        </p:txBody>
      </p:sp>
      <p:sp>
        <p:nvSpPr>
          <p:cNvPr id="6" name="Footer Placeholder 4"/>
          <p:cNvSpPr>
            <a:spLocks noGrp="1"/>
          </p:cNvSpPr>
          <p:nvPr>
            <p:ph type="ftr" sz="quarter" idx="11"/>
          </p:nvPr>
        </p:nvSpPr>
        <p:spPr>
          <a:xfrm>
            <a:off x="1954087" y="6423693"/>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153043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625" y="-39251"/>
            <a:ext cx="5440887" cy="1008112"/>
          </a:xfrm>
        </p:spPr>
        <p:txBody>
          <a:bodyPr>
            <a:noAutofit/>
          </a:bodyPr>
          <a:lstStyle/>
          <a:p>
            <a:pPr lvl="0"/>
            <a:r>
              <a:rPr lang="en-GB" sz="3600" i="1" dirty="0"/>
              <a:t>To develop </a:t>
            </a:r>
            <a:r>
              <a:rPr lang="en-GB" sz="3600" i="1" dirty="0" smtClean="0"/>
              <a:t>EOSC </a:t>
            </a:r>
            <a:r>
              <a:rPr lang="en-GB" sz="3600" i="1" dirty="0"/>
              <a:t>it will be necessary to</a:t>
            </a:r>
            <a:r>
              <a:rPr lang="en-GB" sz="3600" i="1" dirty="0" smtClean="0"/>
              <a:t>:</a:t>
            </a:r>
            <a:endParaRPr lang="en-GB" sz="3600" i="1" dirty="0"/>
          </a:p>
        </p:txBody>
      </p:sp>
      <p:sp>
        <p:nvSpPr>
          <p:cNvPr id="3" name="Content Placeholder 2"/>
          <p:cNvSpPr>
            <a:spLocks noGrp="1"/>
          </p:cNvSpPr>
          <p:nvPr>
            <p:ph idx="1"/>
          </p:nvPr>
        </p:nvSpPr>
        <p:spPr>
          <a:xfrm>
            <a:off x="179512" y="1340768"/>
            <a:ext cx="8712968" cy="6120680"/>
          </a:xfrm>
        </p:spPr>
        <p:txBody>
          <a:bodyPr>
            <a:normAutofit/>
          </a:bodyPr>
          <a:lstStyle/>
          <a:p>
            <a:r>
              <a:rPr lang="en-GB" sz="2000" dirty="0" smtClean="0"/>
              <a:t>Make </a:t>
            </a:r>
            <a:r>
              <a:rPr lang="en-GB" sz="2000" dirty="0"/>
              <a:t>all </a:t>
            </a:r>
            <a:r>
              <a:rPr lang="en-GB" sz="2000" b="1" dirty="0"/>
              <a:t>scientific data </a:t>
            </a:r>
            <a:r>
              <a:rPr lang="en-GB" sz="2000" dirty="0"/>
              <a:t>produced by the Horizon 2020 programme </a:t>
            </a:r>
            <a:r>
              <a:rPr lang="en-GB" sz="2000" b="1" dirty="0"/>
              <a:t>open by default</a:t>
            </a:r>
            <a:r>
              <a:rPr lang="en-GB" sz="2000" dirty="0" smtClean="0"/>
              <a:t>.</a:t>
            </a:r>
          </a:p>
          <a:p>
            <a:endParaRPr lang="en-GB" sz="600" dirty="0"/>
          </a:p>
          <a:p>
            <a:r>
              <a:rPr lang="en-GB" sz="2000" dirty="0"/>
              <a:t>Raise awareness and </a:t>
            </a:r>
            <a:r>
              <a:rPr lang="en-GB" sz="2000" b="1" dirty="0"/>
              <a:t>change incentive structures </a:t>
            </a:r>
            <a:r>
              <a:rPr lang="en-GB" sz="2000" dirty="0"/>
              <a:t>for academics industry and public services to share their data</a:t>
            </a:r>
            <a:r>
              <a:rPr lang="en-GB" sz="2000" dirty="0" smtClean="0"/>
              <a:t>.</a:t>
            </a:r>
          </a:p>
          <a:p>
            <a:endParaRPr lang="en-GB" sz="500" dirty="0"/>
          </a:p>
          <a:p>
            <a:r>
              <a:rPr lang="en-GB" sz="2000" dirty="0"/>
              <a:t>Develop </a:t>
            </a:r>
            <a:r>
              <a:rPr lang="en-GB" sz="2000" b="1" dirty="0"/>
              <a:t>specification for interoperability</a:t>
            </a:r>
            <a:r>
              <a:rPr lang="en-GB" sz="2000" dirty="0"/>
              <a:t> and data sharing across disciplines and </a:t>
            </a:r>
            <a:r>
              <a:rPr lang="en-GB" sz="2000" dirty="0" smtClean="0"/>
              <a:t>infrastructures</a:t>
            </a:r>
          </a:p>
          <a:p>
            <a:endParaRPr lang="en-GB" sz="600" dirty="0"/>
          </a:p>
          <a:p>
            <a:r>
              <a:rPr lang="en-GB" sz="2000" dirty="0"/>
              <a:t>Create a fit-for-purpose </a:t>
            </a:r>
            <a:r>
              <a:rPr lang="en-GB" sz="2000" b="1" dirty="0"/>
              <a:t>pan-European governance structure </a:t>
            </a:r>
            <a:r>
              <a:rPr lang="en-GB" sz="2000" dirty="0"/>
              <a:t>to federate scientific data infrastructures and overcome fragmentation</a:t>
            </a:r>
            <a:r>
              <a:rPr lang="en-GB" sz="2000" dirty="0" smtClean="0"/>
              <a:t>.</a:t>
            </a:r>
          </a:p>
          <a:p>
            <a:endParaRPr lang="en-GB" sz="400" dirty="0"/>
          </a:p>
          <a:p>
            <a:r>
              <a:rPr lang="en-GB" sz="2000" b="1" dirty="0"/>
              <a:t>Develop cloud based se</a:t>
            </a:r>
            <a:r>
              <a:rPr lang="en-GB" sz="2000" dirty="0"/>
              <a:t>rvices for Open science </a:t>
            </a:r>
            <a:r>
              <a:rPr lang="en-GB" sz="2000" b="1" dirty="0"/>
              <a:t>supported by </a:t>
            </a:r>
            <a:r>
              <a:rPr lang="en-GB" sz="2000" dirty="0"/>
              <a:t>the necessary </a:t>
            </a:r>
            <a:r>
              <a:rPr lang="en-GB" sz="2000" b="1" dirty="0"/>
              <a:t>data </a:t>
            </a:r>
            <a:r>
              <a:rPr lang="en-GB" sz="2000" b="1" dirty="0" smtClean="0"/>
              <a:t>infrastructure</a:t>
            </a:r>
          </a:p>
          <a:p>
            <a:endParaRPr lang="en-GB" sz="400" b="1" dirty="0"/>
          </a:p>
          <a:p>
            <a:r>
              <a:rPr lang="en-GB" sz="2000" b="1" dirty="0"/>
              <a:t>Enlarge the scientific user base </a:t>
            </a:r>
            <a:r>
              <a:rPr lang="en-GB" sz="2000" dirty="0"/>
              <a:t>to researchers and innovators from all disciplines.</a:t>
            </a:r>
          </a:p>
          <a:p>
            <a:endParaRPr lang="en-GB" sz="2000" dirty="0"/>
          </a:p>
        </p:txBody>
      </p:sp>
      <p:pic>
        <p:nvPicPr>
          <p:cNvPr id="5" name="Picture 4"/>
          <p:cNvPicPr>
            <a:picLocks noChangeAspect="1"/>
          </p:cNvPicPr>
          <p:nvPr/>
        </p:nvPicPr>
        <p:blipFill>
          <a:blip r:embed="rId2"/>
          <a:stretch>
            <a:fillRect/>
          </a:stretch>
        </p:blipFill>
        <p:spPr>
          <a:xfrm>
            <a:off x="27152" y="0"/>
            <a:ext cx="1417523" cy="980728"/>
          </a:xfrm>
          <a:prstGeom prst="rect">
            <a:avLst/>
          </a:prstGeom>
        </p:spPr>
      </p:pic>
    </p:spTree>
    <p:extLst>
      <p:ext uri="{BB962C8B-B14F-4D97-AF65-F5344CB8AC3E}">
        <p14:creationId xmlns:p14="http://schemas.microsoft.com/office/powerpoint/2010/main" val="116131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917" y="44624"/>
            <a:ext cx="5531028" cy="908050"/>
          </a:xfrm>
        </p:spPr>
        <p:txBody>
          <a:bodyPr>
            <a:normAutofit fontScale="90000"/>
          </a:bodyPr>
          <a:lstStyle/>
          <a:p>
            <a:r>
              <a:rPr lang="en-GB" dirty="0" smtClean="0"/>
              <a:t>Evolution of infrastructure</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22" y="2195237"/>
            <a:ext cx="5489575" cy="2647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bwMode="auto">
          <a:xfrm>
            <a:off x="3241501" y="2178891"/>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573" y="1509958"/>
            <a:ext cx="4714875" cy="27571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bwMode="auto">
          <a:xfrm>
            <a:off x="2699792" y="4653136"/>
            <a:ext cx="12961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3" name="Rectangle 2"/>
          <p:cNvSpPr/>
          <p:nvPr/>
        </p:nvSpPr>
        <p:spPr>
          <a:xfrm>
            <a:off x="2651002" y="5182366"/>
            <a:ext cx="4009230" cy="338554"/>
          </a:xfrm>
          <a:prstGeom prst="rect">
            <a:avLst/>
          </a:prstGeom>
        </p:spPr>
        <p:txBody>
          <a:bodyPr wrap="none">
            <a:spAutoFit/>
          </a:bodyPr>
          <a:lstStyle/>
          <a:p>
            <a:r>
              <a:rPr lang="en-GB" sz="1600" dirty="0" smtClean="0"/>
              <a:t>Diagram: Augusto </a:t>
            </a:r>
            <a:r>
              <a:rPr lang="en-GB" sz="1600" dirty="0"/>
              <a:t>BURGUEÑO ARJONA</a:t>
            </a:r>
            <a:endParaRPr lang="en-US" sz="1600" dirty="0"/>
          </a:p>
        </p:txBody>
      </p:sp>
      <p:pic>
        <p:nvPicPr>
          <p:cNvPr id="9" name="Picture 8"/>
          <p:cNvPicPr>
            <a:picLocks noChangeAspect="1"/>
          </p:cNvPicPr>
          <p:nvPr/>
        </p:nvPicPr>
        <p:blipFill>
          <a:blip r:embed="rId4"/>
          <a:stretch>
            <a:fillRect/>
          </a:stretch>
        </p:blipFill>
        <p:spPr>
          <a:xfrm>
            <a:off x="27152" y="0"/>
            <a:ext cx="1417523" cy="980728"/>
          </a:xfrm>
          <a:prstGeom prst="rect">
            <a:avLst/>
          </a:prstGeom>
        </p:spPr>
      </p:pic>
      <p:grpSp>
        <p:nvGrpSpPr>
          <p:cNvPr id="10" name="Group 101"/>
          <p:cNvGrpSpPr>
            <a:grpSpLocks/>
          </p:cNvGrpSpPr>
          <p:nvPr/>
        </p:nvGrpSpPr>
        <p:grpSpPr bwMode="auto">
          <a:xfrm>
            <a:off x="235002" y="4883068"/>
            <a:ext cx="1423133" cy="1301820"/>
            <a:chOff x="1439068" y="727075"/>
            <a:chExt cx="6661152" cy="5942013"/>
          </a:xfrm>
        </p:grpSpPr>
        <p:sp>
          <p:nvSpPr>
            <p:cNvPr id="11" name="AutoShape 57"/>
            <p:cNvSpPr>
              <a:spLocks noChangeArrowheads="1"/>
            </p:cNvSpPr>
            <p:nvPr/>
          </p:nvSpPr>
          <p:spPr bwMode="auto">
            <a:xfrm>
              <a:off x="3924300" y="2725738"/>
              <a:ext cx="1871663" cy="1944687"/>
            </a:xfrm>
            <a:prstGeom prst="can">
              <a:avLst>
                <a:gd name="adj" fmla="val 25975"/>
              </a:avLst>
            </a:prstGeom>
            <a:solidFill>
              <a:srgbClr val="00FFFF">
                <a:alpha val="18823"/>
              </a:srgbClr>
            </a:solidFill>
            <a:ln w="9525">
              <a:solidFill>
                <a:schemeClr val="tx1"/>
              </a:solidFill>
              <a:round/>
              <a:headEnd/>
              <a:tailEnd/>
            </a:ln>
          </p:spPr>
          <p:txBody>
            <a:bodyPr wrap="none" anchor="ctr"/>
            <a:lstStyle/>
            <a:p>
              <a:pPr algn="ctr"/>
              <a:endParaRPr lang="en-GB" sz="4800" b="1" dirty="0"/>
            </a:p>
          </p:txBody>
        </p:sp>
        <p:grpSp>
          <p:nvGrpSpPr>
            <p:cNvPr id="12" name="Group 58"/>
            <p:cNvGrpSpPr>
              <a:grpSpLocks/>
            </p:cNvGrpSpPr>
            <p:nvPr/>
          </p:nvGrpSpPr>
          <p:grpSpPr bwMode="auto">
            <a:xfrm>
              <a:off x="1571625" y="979488"/>
              <a:ext cx="6456363" cy="3997326"/>
              <a:chOff x="786" y="663"/>
              <a:chExt cx="4067" cy="2518"/>
            </a:xfrm>
          </p:grpSpPr>
          <p:grpSp>
            <p:nvGrpSpPr>
              <p:cNvPr id="43" name="Group 59"/>
              <p:cNvGrpSpPr>
                <a:grpSpLocks/>
              </p:cNvGrpSpPr>
              <p:nvPr/>
            </p:nvGrpSpPr>
            <p:grpSpPr bwMode="auto">
              <a:xfrm>
                <a:off x="786" y="1706"/>
                <a:ext cx="1402" cy="1475"/>
                <a:chOff x="843" y="1864"/>
                <a:chExt cx="1402" cy="1475"/>
              </a:xfrm>
            </p:grpSpPr>
            <p:sp>
              <p:nvSpPr>
                <p:cNvPr id="56" name="AutoShape 60"/>
                <p:cNvSpPr>
                  <a:spLocks noChangeArrowheads="1"/>
                </p:cNvSpPr>
                <p:nvPr/>
              </p:nvSpPr>
              <p:spPr bwMode="auto">
                <a:xfrm flipH="1">
                  <a:off x="884" y="1864"/>
                  <a:ext cx="1270" cy="433"/>
                </a:xfrm>
                <a:prstGeom prst="curvedDownArrow">
                  <a:avLst>
                    <a:gd name="adj1" fmla="val 58661"/>
                    <a:gd name="adj2" fmla="val 117321"/>
                    <a:gd name="adj3" fmla="val 33333"/>
                  </a:avLst>
                </a:prstGeom>
                <a:solidFill>
                  <a:schemeClr val="accent1"/>
                </a:solidFill>
                <a:ln w="9525">
                  <a:solidFill>
                    <a:schemeClr val="tx1"/>
                  </a:solidFill>
                  <a:miter lim="800000"/>
                  <a:headEnd/>
                  <a:tailEnd/>
                </a:ln>
              </p:spPr>
              <p:txBody>
                <a:bodyPr wrap="none" anchor="ctr"/>
                <a:lstStyle/>
                <a:p>
                  <a:endParaRPr lang="en-GB"/>
                </a:p>
              </p:txBody>
            </p:sp>
            <p:grpSp>
              <p:nvGrpSpPr>
                <p:cNvPr id="57" name="Group 61"/>
                <p:cNvGrpSpPr>
                  <a:grpSpLocks/>
                </p:cNvGrpSpPr>
                <p:nvPr/>
              </p:nvGrpSpPr>
              <p:grpSpPr bwMode="auto">
                <a:xfrm>
                  <a:off x="843" y="2356"/>
                  <a:ext cx="1402" cy="983"/>
                  <a:chOff x="843" y="2356"/>
                  <a:chExt cx="1402" cy="983"/>
                </a:xfrm>
              </p:grpSpPr>
              <p:sp>
                <p:nvSpPr>
                  <p:cNvPr id="58" name="AutoShape 62"/>
                  <p:cNvSpPr>
                    <a:spLocks noChangeArrowheads="1"/>
                  </p:cNvSpPr>
                  <p:nvPr/>
                </p:nvSpPr>
                <p:spPr bwMode="auto">
                  <a:xfrm>
                    <a:off x="975" y="2907"/>
                    <a:ext cx="1270" cy="432"/>
                  </a:xfrm>
                  <a:prstGeom prst="curvedUpArrow">
                    <a:avLst>
                      <a:gd name="adj1" fmla="val 58796"/>
                      <a:gd name="adj2" fmla="val 117593"/>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59" name="AutoShape 63"/>
                  <p:cNvSpPr>
                    <a:spLocks noChangeArrowheads="1"/>
                  </p:cNvSpPr>
                  <p:nvPr/>
                </p:nvSpPr>
                <p:spPr bwMode="auto">
                  <a:xfrm rot="16200000" flipH="1">
                    <a:off x="871" y="2328"/>
                    <a:ext cx="485" cy="54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a:defRPr/>
                    </a:pPr>
                    <a:endParaRPr lang="en-GB">
                      <a:latin typeface="Arial" pitchFamily="34" charset="0"/>
                    </a:endParaRPr>
                  </a:p>
                </p:txBody>
              </p:sp>
            </p:grpSp>
          </p:grpSp>
          <p:grpSp>
            <p:nvGrpSpPr>
              <p:cNvPr id="44" name="Group 65"/>
              <p:cNvGrpSpPr>
                <a:grpSpLocks/>
              </p:cNvGrpSpPr>
              <p:nvPr/>
            </p:nvGrpSpPr>
            <p:grpSpPr bwMode="auto">
              <a:xfrm>
                <a:off x="2111" y="663"/>
                <a:ext cx="1476" cy="1405"/>
                <a:chOff x="2111" y="663"/>
                <a:chExt cx="1476" cy="1405"/>
              </a:xfrm>
            </p:grpSpPr>
            <p:grpSp>
              <p:nvGrpSpPr>
                <p:cNvPr id="51" name="Group 66"/>
                <p:cNvGrpSpPr>
                  <a:grpSpLocks/>
                </p:cNvGrpSpPr>
                <p:nvPr/>
              </p:nvGrpSpPr>
              <p:grpSpPr bwMode="auto">
                <a:xfrm rot="-5400000">
                  <a:off x="2146" y="628"/>
                  <a:ext cx="1405" cy="1476"/>
                  <a:chOff x="3560" y="1910"/>
                  <a:chExt cx="1405" cy="1701"/>
                </a:xfrm>
              </p:grpSpPr>
              <p:sp>
                <p:nvSpPr>
                  <p:cNvPr id="53" name="AutoShape 67"/>
                  <p:cNvSpPr>
                    <a:spLocks noChangeArrowheads="1"/>
                  </p:cNvSpPr>
                  <p:nvPr/>
                </p:nvSpPr>
                <p:spPr bwMode="auto">
                  <a:xfrm>
                    <a:off x="3651" y="1910"/>
                    <a:ext cx="1270" cy="499"/>
                  </a:xfrm>
                  <a:prstGeom prst="curvedDownArrow">
                    <a:avLst>
                      <a:gd name="adj1" fmla="val 50902"/>
                      <a:gd name="adj2" fmla="val 101804"/>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54" name="AutoShape 68"/>
                  <p:cNvSpPr>
                    <a:spLocks noChangeArrowheads="1"/>
                  </p:cNvSpPr>
                  <p:nvPr/>
                </p:nvSpPr>
                <p:spPr bwMode="auto">
                  <a:xfrm flipH="1">
                    <a:off x="3560" y="3113"/>
                    <a:ext cx="1270" cy="498"/>
                  </a:xfrm>
                  <a:prstGeom prst="curvedUpArrow">
                    <a:avLst>
                      <a:gd name="adj1" fmla="val 51004"/>
                      <a:gd name="adj2" fmla="val 102008"/>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55" name="AutoShape 69"/>
                  <p:cNvSpPr>
                    <a:spLocks noChangeArrowheads="1"/>
                  </p:cNvSpPr>
                  <p:nvPr/>
                </p:nvSpPr>
                <p:spPr bwMode="auto">
                  <a:xfrm rot="-16200000">
                    <a:off x="4416" y="2486"/>
                    <a:ext cx="553"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a:defRPr/>
                    </a:pPr>
                    <a:endParaRPr lang="en-GB">
                      <a:latin typeface="Arial" pitchFamily="34" charset="0"/>
                    </a:endParaRPr>
                  </a:p>
                </p:txBody>
              </p:sp>
            </p:grpSp>
            <p:sp>
              <p:nvSpPr>
                <p:cNvPr id="52" name="Text Box 70"/>
                <p:cNvSpPr txBox="1">
                  <a:spLocks noChangeArrowheads="1"/>
                </p:cNvSpPr>
                <p:nvPr/>
              </p:nvSpPr>
              <p:spPr bwMode="auto">
                <a:xfrm>
                  <a:off x="2699" y="1253"/>
                  <a:ext cx="312" cy="650"/>
                </a:xfrm>
                <a:prstGeom prst="rect">
                  <a:avLst/>
                </a:prstGeom>
                <a:noFill/>
                <a:ln w="9525">
                  <a:noFill/>
                  <a:miter lim="800000"/>
                  <a:headEnd/>
                  <a:tailEnd/>
                </a:ln>
              </p:spPr>
              <p:txBody>
                <a:bodyPr wrap="none">
                  <a:spAutoFit/>
                </a:bodyPr>
                <a:lstStyle/>
                <a:p>
                  <a:pPr algn="ctr"/>
                  <a:endParaRPr lang="en-GB" dirty="0"/>
                </a:p>
              </p:txBody>
            </p:sp>
          </p:grpSp>
          <p:grpSp>
            <p:nvGrpSpPr>
              <p:cNvPr id="45" name="Group 71"/>
              <p:cNvGrpSpPr>
                <a:grpSpLocks/>
              </p:cNvGrpSpPr>
              <p:nvPr/>
            </p:nvGrpSpPr>
            <p:grpSpPr bwMode="auto">
              <a:xfrm>
                <a:off x="3447" y="1706"/>
                <a:ext cx="1406" cy="1475"/>
                <a:chOff x="3515" y="1888"/>
                <a:chExt cx="1406" cy="1475"/>
              </a:xfrm>
            </p:grpSpPr>
            <p:sp>
              <p:nvSpPr>
                <p:cNvPr id="46" name="AutoShape 72"/>
                <p:cNvSpPr>
                  <a:spLocks noChangeArrowheads="1"/>
                </p:cNvSpPr>
                <p:nvPr/>
              </p:nvSpPr>
              <p:spPr bwMode="auto">
                <a:xfrm flipH="1">
                  <a:off x="3515" y="2931"/>
                  <a:ext cx="1270" cy="432"/>
                </a:xfrm>
                <a:prstGeom prst="curvedUpArrow">
                  <a:avLst>
                    <a:gd name="adj1" fmla="val 58796"/>
                    <a:gd name="adj2" fmla="val 117593"/>
                    <a:gd name="adj3" fmla="val 33333"/>
                  </a:avLst>
                </a:prstGeom>
                <a:solidFill>
                  <a:schemeClr val="accent1"/>
                </a:solidFill>
                <a:ln w="9525">
                  <a:solidFill>
                    <a:schemeClr val="tx1"/>
                  </a:solidFill>
                  <a:miter lim="800000"/>
                  <a:headEnd/>
                  <a:tailEnd/>
                </a:ln>
              </p:spPr>
              <p:txBody>
                <a:bodyPr wrap="none" anchor="ctr"/>
                <a:lstStyle/>
                <a:p>
                  <a:endParaRPr lang="en-GB"/>
                </a:p>
              </p:txBody>
            </p:sp>
            <p:grpSp>
              <p:nvGrpSpPr>
                <p:cNvPr id="47" name="Group 73"/>
                <p:cNvGrpSpPr>
                  <a:grpSpLocks/>
                </p:cNvGrpSpPr>
                <p:nvPr/>
              </p:nvGrpSpPr>
              <p:grpSpPr bwMode="auto">
                <a:xfrm>
                  <a:off x="3606" y="1888"/>
                  <a:ext cx="1315" cy="977"/>
                  <a:chOff x="3606" y="1888"/>
                  <a:chExt cx="1315" cy="977"/>
                </a:xfrm>
              </p:grpSpPr>
              <p:sp>
                <p:nvSpPr>
                  <p:cNvPr id="49" name="AutoShape 74"/>
                  <p:cNvSpPr>
                    <a:spLocks noChangeArrowheads="1"/>
                  </p:cNvSpPr>
                  <p:nvPr/>
                </p:nvSpPr>
                <p:spPr bwMode="auto">
                  <a:xfrm>
                    <a:off x="3606" y="1888"/>
                    <a:ext cx="1270" cy="433"/>
                  </a:xfrm>
                  <a:prstGeom prst="curvedDownArrow">
                    <a:avLst>
                      <a:gd name="adj1" fmla="val 58661"/>
                      <a:gd name="adj2" fmla="val 117321"/>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50" name="AutoShape 75"/>
                  <p:cNvSpPr>
                    <a:spLocks noChangeArrowheads="1"/>
                  </p:cNvSpPr>
                  <p:nvPr/>
                </p:nvSpPr>
                <p:spPr bwMode="auto">
                  <a:xfrm rot="-16200000">
                    <a:off x="4406" y="2351"/>
                    <a:ext cx="485"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96078"/>
                          <a:invGamma/>
                        </a:schemeClr>
                      </a:gs>
                    </a:gsLst>
                    <a:lin ang="5400000" scaled="1"/>
                  </a:gradFill>
                  <a:ln w="9525">
                    <a:solidFill>
                      <a:schemeClr val="tx1"/>
                    </a:solidFill>
                    <a:miter lim="800000"/>
                    <a:headEnd/>
                    <a:tailEnd/>
                  </a:ln>
                  <a:effectLst/>
                </p:spPr>
                <p:txBody>
                  <a:bodyPr wrap="none" anchor="ctr"/>
                  <a:lstStyle/>
                  <a:p>
                    <a:pPr>
                      <a:defRPr/>
                    </a:pPr>
                    <a:endParaRPr lang="en-GB">
                      <a:latin typeface="Arial" pitchFamily="34" charset="0"/>
                    </a:endParaRPr>
                  </a:p>
                </p:txBody>
              </p:sp>
            </p:grpSp>
            <p:sp>
              <p:nvSpPr>
                <p:cNvPr id="48" name="Text Box 76"/>
                <p:cNvSpPr txBox="1">
                  <a:spLocks noChangeArrowheads="1"/>
                </p:cNvSpPr>
                <p:nvPr/>
              </p:nvSpPr>
              <p:spPr bwMode="auto">
                <a:xfrm>
                  <a:off x="3932" y="2478"/>
                  <a:ext cx="312" cy="650"/>
                </a:xfrm>
                <a:prstGeom prst="rect">
                  <a:avLst/>
                </a:prstGeom>
                <a:noFill/>
                <a:ln w="9525">
                  <a:noFill/>
                  <a:miter lim="800000"/>
                  <a:headEnd/>
                  <a:tailEnd/>
                </a:ln>
              </p:spPr>
              <p:txBody>
                <a:bodyPr wrap="none">
                  <a:spAutoFit/>
                </a:bodyPr>
                <a:lstStyle/>
                <a:p>
                  <a:pPr algn="ctr"/>
                  <a:endParaRPr lang="en-GB" dirty="0"/>
                </a:p>
              </p:txBody>
            </p:sp>
          </p:grpSp>
        </p:grpSp>
        <p:grpSp>
          <p:nvGrpSpPr>
            <p:cNvPr id="13" name="Group 77"/>
            <p:cNvGrpSpPr>
              <a:grpSpLocks/>
            </p:cNvGrpSpPr>
            <p:nvPr/>
          </p:nvGrpSpPr>
          <p:grpSpPr bwMode="auto">
            <a:xfrm>
              <a:off x="3059113" y="4713294"/>
              <a:ext cx="3529012" cy="1704978"/>
              <a:chOff x="1689" y="3015"/>
              <a:chExt cx="2223" cy="1074"/>
            </a:xfrm>
          </p:grpSpPr>
          <p:grpSp>
            <p:nvGrpSpPr>
              <p:cNvPr id="32" name="Group 78"/>
              <p:cNvGrpSpPr>
                <a:grpSpLocks/>
              </p:cNvGrpSpPr>
              <p:nvPr/>
            </p:nvGrpSpPr>
            <p:grpSpPr bwMode="auto">
              <a:xfrm>
                <a:off x="1689" y="3015"/>
                <a:ext cx="2223" cy="1074"/>
                <a:chOff x="1768" y="3151"/>
                <a:chExt cx="2223" cy="1074"/>
              </a:xfrm>
            </p:grpSpPr>
            <p:sp>
              <p:nvSpPr>
                <p:cNvPr id="34" name="AutoShape 79"/>
                <p:cNvSpPr>
                  <a:spLocks noChangeArrowheads="1"/>
                </p:cNvSpPr>
                <p:nvPr/>
              </p:nvSpPr>
              <p:spPr bwMode="auto">
                <a:xfrm flipV="1">
                  <a:off x="1768" y="3158"/>
                  <a:ext cx="2223" cy="998"/>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99 w 21600"/>
                    <a:gd name="T13" fmla="*/ 4502 h 21600"/>
                    <a:gd name="T14" fmla="*/ 17101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CCFF">
                    <a:alpha val="58823"/>
                  </a:srgbClr>
                </a:solidFill>
                <a:ln w="9525">
                  <a:solidFill>
                    <a:schemeClr val="tx1"/>
                  </a:solidFill>
                  <a:miter lim="800000"/>
                  <a:headEnd/>
                  <a:tailEnd/>
                </a:ln>
              </p:spPr>
              <p:txBody>
                <a:bodyPr rot="10800000" wrap="none" anchor="ctr"/>
                <a:lstStyle/>
                <a:p>
                  <a:endParaRPr lang="en-GB"/>
                </a:p>
              </p:txBody>
            </p:sp>
            <p:grpSp>
              <p:nvGrpSpPr>
                <p:cNvPr id="35" name="Group 80"/>
                <p:cNvGrpSpPr>
                  <a:grpSpLocks/>
                </p:cNvGrpSpPr>
                <p:nvPr/>
              </p:nvGrpSpPr>
              <p:grpSpPr bwMode="auto">
                <a:xfrm>
                  <a:off x="1882" y="3151"/>
                  <a:ext cx="1996" cy="1074"/>
                  <a:chOff x="1882" y="3151"/>
                  <a:chExt cx="1996" cy="1074"/>
                </a:xfrm>
              </p:grpSpPr>
              <p:sp>
                <p:nvSpPr>
                  <p:cNvPr id="36" name="Line 81"/>
                  <p:cNvSpPr>
                    <a:spLocks noChangeShapeType="1"/>
                  </p:cNvSpPr>
                  <p:nvPr/>
                </p:nvSpPr>
                <p:spPr bwMode="auto">
                  <a:xfrm>
                    <a:off x="1882" y="3974"/>
                    <a:ext cx="1996" cy="0"/>
                  </a:xfrm>
                  <a:prstGeom prst="line">
                    <a:avLst/>
                  </a:prstGeom>
                  <a:noFill/>
                  <a:ln w="9525">
                    <a:solidFill>
                      <a:schemeClr val="tx1"/>
                    </a:solidFill>
                    <a:round/>
                    <a:headEnd/>
                    <a:tailEnd/>
                  </a:ln>
                </p:spPr>
                <p:txBody>
                  <a:bodyPr/>
                  <a:lstStyle/>
                  <a:p>
                    <a:endParaRPr lang="en-GB"/>
                  </a:p>
                </p:txBody>
              </p:sp>
              <p:sp>
                <p:nvSpPr>
                  <p:cNvPr id="37" name="Line 82"/>
                  <p:cNvSpPr>
                    <a:spLocks noChangeShapeType="1"/>
                  </p:cNvSpPr>
                  <p:nvPr/>
                </p:nvSpPr>
                <p:spPr bwMode="auto">
                  <a:xfrm>
                    <a:off x="1973" y="3793"/>
                    <a:ext cx="1814" cy="0"/>
                  </a:xfrm>
                  <a:prstGeom prst="line">
                    <a:avLst/>
                  </a:prstGeom>
                  <a:noFill/>
                  <a:ln w="9525">
                    <a:solidFill>
                      <a:schemeClr val="tx1"/>
                    </a:solidFill>
                    <a:round/>
                    <a:headEnd/>
                    <a:tailEnd/>
                  </a:ln>
                </p:spPr>
                <p:txBody>
                  <a:bodyPr/>
                  <a:lstStyle/>
                  <a:p>
                    <a:endParaRPr lang="en-GB"/>
                  </a:p>
                </p:txBody>
              </p:sp>
              <p:sp>
                <p:nvSpPr>
                  <p:cNvPr id="38" name="Line 83"/>
                  <p:cNvSpPr>
                    <a:spLocks noChangeShapeType="1"/>
                  </p:cNvSpPr>
                  <p:nvPr/>
                </p:nvSpPr>
                <p:spPr bwMode="auto">
                  <a:xfrm>
                    <a:off x="2109" y="3521"/>
                    <a:ext cx="1542" cy="0"/>
                  </a:xfrm>
                  <a:prstGeom prst="line">
                    <a:avLst/>
                  </a:prstGeom>
                  <a:noFill/>
                  <a:ln w="9525">
                    <a:solidFill>
                      <a:schemeClr val="tx1"/>
                    </a:solidFill>
                    <a:round/>
                    <a:headEnd/>
                    <a:tailEnd/>
                  </a:ln>
                </p:spPr>
                <p:txBody>
                  <a:bodyPr/>
                  <a:lstStyle/>
                  <a:p>
                    <a:endParaRPr lang="en-GB"/>
                  </a:p>
                </p:txBody>
              </p:sp>
              <p:sp>
                <p:nvSpPr>
                  <p:cNvPr id="39" name="Text Box 84"/>
                  <p:cNvSpPr txBox="1">
                    <a:spLocks noChangeArrowheads="1"/>
                  </p:cNvSpPr>
                  <p:nvPr/>
                </p:nvSpPr>
                <p:spPr bwMode="auto">
                  <a:xfrm>
                    <a:off x="2087" y="3900"/>
                    <a:ext cx="1587" cy="325"/>
                  </a:xfrm>
                  <a:prstGeom prst="rect">
                    <a:avLst/>
                  </a:prstGeom>
                  <a:noFill/>
                  <a:ln w="9525">
                    <a:noFill/>
                    <a:miter lim="800000"/>
                    <a:headEnd/>
                    <a:tailEnd/>
                  </a:ln>
                </p:spPr>
                <p:txBody>
                  <a:bodyPr wrap="none">
                    <a:spAutoFit/>
                  </a:bodyPr>
                  <a:lstStyle/>
                  <a:p>
                    <a:pPr algn="ctr"/>
                    <a:r>
                      <a:rPr lang="en-GB" sz="700"/>
                      <a:t>Storage   Compute</a:t>
                    </a:r>
                  </a:p>
                </p:txBody>
              </p:sp>
              <p:sp>
                <p:nvSpPr>
                  <p:cNvPr id="40" name="Text Box 85"/>
                  <p:cNvSpPr txBox="1">
                    <a:spLocks noChangeArrowheads="1"/>
                  </p:cNvSpPr>
                  <p:nvPr/>
                </p:nvSpPr>
                <p:spPr bwMode="auto">
                  <a:xfrm>
                    <a:off x="2398" y="3705"/>
                    <a:ext cx="948" cy="350"/>
                  </a:xfrm>
                  <a:prstGeom prst="rect">
                    <a:avLst/>
                  </a:prstGeom>
                  <a:noFill/>
                  <a:ln w="9525">
                    <a:noFill/>
                    <a:miter lim="800000"/>
                    <a:headEnd/>
                    <a:tailEnd/>
                  </a:ln>
                </p:spPr>
                <p:txBody>
                  <a:bodyPr wrap="none">
                    <a:spAutoFit/>
                  </a:bodyPr>
                  <a:lstStyle/>
                  <a:p>
                    <a:pPr algn="ctr"/>
                    <a:r>
                      <a:rPr lang="en-GB" sz="800"/>
                      <a:t>Network</a:t>
                    </a:r>
                  </a:p>
                </p:txBody>
              </p:sp>
              <p:sp>
                <p:nvSpPr>
                  <p:cNvPr id="41" name="Text Box 86"/>
                  <p:cNvSpPr txBox="1">
                    <a:spLocks noChangeArrowheads="1"/>
                  </p:cNvSpPr>
                  <p:nvPr/>
                </p:nvSpPr>
                <p:spPr bwMode="auto">
                  <a:xfrm>
                    <a:off x="2391" y="3151"/>
                    <a:ext cx="978" cy="350"/>
                  </a:xfrm>
                  <a:prstGeom prst="rect">
                    <a:avLst/>
                  </a:prstGeom>
                  <a:noFill/>
                  <a:ln w="9525">
                    <a:noFill/>
                    <a:miter lim="800000"/>
                    <a:headEnd/>
                    <a:tailEnd/>
                  </a:ln>
                </p:spPr>
                <p:txBody>
                  <a:bodyPr wrap="none">
                    <a:spAutoFit/>
                  </a:bodyPr>
                  <a:lstStyle/>
                  <a:p>
                    <a:pPr algn="ctr"/>
                    <a:r>
                      <a:rPr lang="en-GB" sz="800" dirty="0"/>
                      <a:t>Services</a:t>
                    </a:r>
                  </a:p>
                </p:txBody>
              </p:sp>
              <p:sp>
                <p:nvSpPr>
                  <p:cNvPr id="42" name="Text Box 87"/>
                  <p:cNvSpPr txBox="1">
                    <a:spLocks noChangeArrowheads="1"/>
                  </p:cNvSpPr>
                  <p:nvPr/>
                </p:nvSpPr>
                <p:spPr bwMode="auto">
                  <a:xfrm>
                    <a:off x="2379" y="3449"/>
                    <a:ext cx="970" cy="350"/>
                  </a:xfrm>
                  <a:prstGeom prst="rect">
                    <a:avLst/>
                  </a:prstGeom>
                  <a:noFill/>
                  <a:ln w="9525">
                    <a:noFill/>
                    <a:miter lim="800000"/>
                    <a:headEnd/>
                    <a:tailEnd/>
                  </a:ln>
                </p:spPr>
                <p:txBody>
                  <a:bodyPr wrap="none">
                    <a:spAutoFit/>
                  </a:bodyPr>
                  <a:lstStyle/>
                  <a:p>
                    <a:pPr algn="ctr"/>
                    <a:r>
                      <a:rPr lang="en-GB" sz="800" dirty="0"/>
                      <a:t>Curation</a:t>
                    </a:r>
                  </a:p>
                </p:txBody>
              </p:sp>
            </p:grpSp>
          </p:grpSp>
          <p:sp>
            <p:nvSpPr>
              <p:cNvPr id="33" name="Line 88"/>
              <p:cNvSpPr>
                <a:spLocks noChangeShapeType="1"/>
              </p:cNvSpPr>
              <p:nvPr/>
            </p:nvSpPr>
            <p:spPr bwMode="auto">
              <a:xfrm>
                <a:off x="2744" y="3838"/>
                <a:ext cx="0" cy="182"/>
              </a:xfrm>
              <a:prstGeom prst="line">
                <a:avLst/>
              </a:prstGeom>
              <a:noFill/>
              <a:ln w="9525">
                <a:solidFill>
                  <a:schemeClr val="tx1"/>
                </a:solidFill>
                <a:round/>
                <a:headEnd/>
                <a:tailEnd/>
              </a:ln>
            </p:spPr>
            <p:txBody>
              <a:bodyPr/>
              <a:lstStyle/>
              <a:p>
                <a:endParaRPr lang="en-GB"/>
              </a:p>
            </p:txBody>
          </p:sp>
        </p:grpSp>
        <p:grpSp>
          <p:nvGrpSpPr>
            <p:cNvPr id="14" name="Group 89"/>
            <p:cNvGrpSpPr>
              <a:grpSpLocks/>
            </p:cNvGrpSpPr>
            <p:nvPr/>
          </p:nvGrpSpPr>
          <p:grpSpPr bwMode="auto">
            <a:xfrm>
              <a:off x="4067944" y="3284988"/>
              <a:ext cx="1584325" cy="1081088"/>
              <a:chOff x="2381" y="2432"/>
              <a:chExt cx="998" cy="681"/>
            </a:xfrm>
          </p:grpSpPr>
          <p:grpSp>
            <p:nvGrpSpPr>
              <p:cNvPr id="17" name="Group 90"/>
              <p:cNvGrpSpPr>
                <a:grpSpLocks/>
              </p:cNvGrpSpPr>
              <p:nvPr/>
            </p:nvGrpSpPr>
            <p:grpSpPr bwMode="auto">
              <a:xfrm>
                <a:off x="2381" y="2432"/>
                <a:ext cx="998" cy="182"/>
                <a:chOff x="2381" y="2976"/>
                <a:chExt cx="998" cy="182"/>
              </a:xfrm>
            </p:grpSpPr>
            <p:sp>
              <p:nvSpPr>
                <p:cNvPr id="28" name="AutoShape 91"/>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9" name="AutoShape 92"/>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30" name="AutoShape 93"/>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31" name="AutoShape 94"/>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grpSp>
          <p:grpSp>
            <p:nvGrpSpPr>
              <p:cNvPr id="18" name="Group 95"/>
              <p:cNvGrpSpPr>
                <a:grpSpLocks/>
              </p:cNvGrpSpPr>
              <p:nvPr/>
            </p:nvGrpSpPr>
            <p:grpSpPr bwMode="auto">
              <a:xfrm>
                <a:off x="2381" y="2704"/>
                <a:ext cx="998" cy="182"/>
                <a:chOff x="2381" y="2976"/>
                <a:chExt cx="998" cy="182"/>
              </a:xfrm>
            </p:grpSpPr>
            <p:sp>
              <p:nvSpPr>
                <p:cNvPr id="24" name="AutoShape 96"/>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5" name="AutoShape 97"/>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6" name="AutoShape 98"/>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7" name="AutoShape 99"/>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grpSp>
          <p:grpSp>
            <p:nvGrpSpPr>
              <p:cNvPr id="19" name="Group 100"/>
              <p:cNvGrpSpPr>
                <a:grpSpLocks/>
              </p:cNvGrpSpPr>
              <p:nvPr/>
            </p:nvGrpSpPr>
            <p:grpSpPr bwMode="auto">
              <a:xfrm>
                <a:off x="2381" y="2931"/>
                <a:ext cx="998" cy="182"/>
                <a:chOff x="2381" y="2976"/>
                <a:chExt cx="998" cy="182"/>
              </a:xfrm>
            </p:grpSpPr>
            <p:sp>
              <p:nvSpPr>
                <p:cNvPr id="20" name="AutoShape 101"/>
                <p:cNvSpPr>
                  <a:spLocks noChangeArrowheads="1"/>
                </p:cNvSpPr>
                <p:nvPr/>
              </p:nvSpPr>
              <p:spPr bwMode="auto">
                <a:xfrm>
                  <a:off x="2381"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1" name="AutoShape 102"/>
                <p:cNvSpPr>
                  <a:spLocks noChangeArrowheads="1"/>
                </p:cNvSpPr>
                <p:nvPr/>
              </p:nvSpPr>
              <p:spPr bwMode="auto">
                <a:xfrm>
                  <a:off x="2654"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2" name="AutoShape 103"/>
                <p:cNvSpPr>
                  <a:spLocks noChangeArrowheads="1"/>
                </p:cNvSpPr>
                <p:nvPr/>
              </p:nvSpPr>
              <p:spPr bwMode="auto">
                <a:xfrm>
                  <a:off x="2925"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sp>
              <p:nvSpPr>
                <p:cNvPr id="23" name="AutoShape 104"/>
                <p:cNvSpPr>
                  <a:spLocks noChangeArrowheads="1"/>
                </p:cNvSpPr>
                <p:nvPr/>
              </p:nvSpPr>
              <p:spPr bwMode="auto">
                <a:xfrm>
                  <a:off x="3198" y="2976"/>
                  <a:ext cx="181" cy="182"/>
                </a:xfrm>
                <a:prstGeom prst="can">
                  <a:avLst>
                    <a:gd name="adj" fmla="val 25138"/>
                  </a:avLst>
                </a:prstGeom>
                <a:solidFill>
                  <a:srgbClr val="00FFFF">
                    <a:alpha val="25098"/>
                  </a:srgbClr>
                </a:solidFill>
                <a:ln w="9525">
                  <a:solidFill>
                    <a:schemeClr val="tx1"/>
                  </a:solidFill>
                  <a:round/>
                  <a:headEnd/>
                  <a:tailEnd/>
                </a:ln>
              </p:spPr>
              <p:txBody>
                <a:bodyPr wrap="none" anchor="ctr"/>
                <a:lstStyle/>
                <a:p>
                  <a:endParaRPr lang="en-GB"/>
                </a:p>
              </p:txBody>
            </p:sp>
          </p:grpSp>
        </p:grpSp>
        <p:sp>
          <p:nvSpPr>
            <p:cNvPr id="15" name="Freeform 107"/>
            <p:cNvSpPr>
              <a:spLocks/>
            </p:cNvSpPr>
            <p:nvPr/>
          </p:nvSpPr>
          <p:spPr bwMode="auto">
            <a:xfrm rot="16200000">
              <a:off x="2917825" y="398463"/>
              <a:ext cx="3703637" cy="6661152"/>
            </a:xfrm>
            <a:custGeom>
              <a:avLst/>
              <a:gdLst>
                <a:gd name="T0" fmla="*/ 1237395971 w 2333"/>
                <a:gd name="T1" fmla="*/ 2147483647 h 3176"/>
                <a:gd name="T2" fmla="*/ 665321260 w 2333"/>
                <a:gd name="T3" fmla="*/ 1319650277 h 3176"/>
                <a:gd name="T4" fmla="*/ 2147483647 w 2333"/>
                <a:gd name="T5" fmla="*/ 1319650277 h 3176"/>
                <a:gd name="T6" fmla="*/ 2147483647 w 2333"/>
                <a:gd name="T7" fmla="*/ 2147483647 h 3176"/>
                <a:gd name="T8" fmla="*/ 2147483647 w 2333"/>
                <a:gd name="T9" fmla="*/ 2147483647 h 3176"/>
                <a:gd name="T10" fmla="*/ 665321260 w 2333"/>
                <a:gd name="T11" fmla="*/ 2147483647 h 3176"/>
                <a:gd name="T12" fmla="*/ 1237395971 w 2333"/>
                <a:gd name="T13" fmla="*/ 2147483647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FF0000"/>
              </a:solidFill>
              <a:round/>
              <a:headEnd/>
              <a:tailEnd/>
            </a:ln>
          </p:spPr>
          <p:txBody>
            <a:bodyPr/>
            <a:lstStyle/>
            <a:p>
              <a:endParaRPr lang="en-GB"/>
            </a:p>
          </p:txBody>
        </p:sp>
        <p:sp>
          <p:nvSpPr>
            <p:cNvPr id="16" name="Freeform 112"/>
            <p:cNvSpPr>
              <a:spLocks/>
            </p:cNvSpPr>
            <p:nvPr/>
          </p:nvSpPr>
          <p:spPr bwMode="auto">
            <a:xfrm>
              <a:off x="3017838" y="727075"/>
              <a:ext cx="3703638" cy="5942013"/>
            </a:xfrm>
            <a:custGeom>
              <a:avLst/>
              <a:gdLst>
                <a:gd name="T0" fmla="*/ 1237395971 w 2333"/>
                <a:gd name="T1" fmla="*/ 2147483647 h 3176"/>
                <a:gd name="T2" fmla="*/ 665321260 w 2333"/>
                <a:gd name="T3" fmla="*/ 938082151 h 3176"/>
                <a:gd name="T4" fmla="*/ 2147483647 w 2333"/>
                <a:gd name="T5" fmla="*/ 938082151 h 3176"/>
                <a:gd name="T6" fmla="*/ 2147483647 w 2333"/>
                <a:gd name="T7" fmla="*/ 2147483647 h 3176"/>
                <a:gd name="T8" fmla="*/ 2147483647 w 2333"/>
                <a:gd name="T9" fmla="*/ 2147483647 h 3176"/>
                <a:gd name="T10" fmla="*/ 665321260 w 2333"/>
                <a:gd name="T11" fmla="*/ 2147483647 h 3176"/>
                <a:gd name="T12" fmla="*/ 1237395971 w 2333"/>
                <a:gd name="T13" fmla="*/ 2147483647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3333FF"/>
              </a:solidFill>
              <a:round/>
              <a:headEnd/>
              <a:tailEnd/>
            </a:ln>
          </p:spPr>
          <p:txBody>
            <a:bodyPr/>
            <a:lstStyle/>
            <a:p>
              <a:endParaRPr lang="en-GB"/>
            </a:p>
          </p:txBody>
        </p:sp>
      </p:grpSp>
      <p:grpSp>
        <p:nvGrpSpPr>
          <p:cNvPr id="5" name="Group 4"/>
          <p:cNvGrpSpPr/>
          <p:nvPr/>
        </p:nvGrpSpPr>
        <p:grpSpPr>
          <a:xfrm>
            <a:off x="1617352" y="1328950"/>
            <a:ext cx="4606685" cy="2481267"/>
            <a:chOff x="1617352" y="1328950"/>
            <a:chExt cx="4606685" cy="2481267"/>
          </a:xfrm>
        </p:grpSpPr>
        <p:sp>
          <p:nvSpPr>
            <p:cNvPr id="63" name="Freeform 107"/>
            <p:cNvSpPr>
              <a:spLocks/>
            </p:cNvSpPr>
            <p:nvPr/>
          </p:nvSpPr>
          <p:spPr bwMode="auto">
            <a:xfrm rot="16200000">
              <a:off x="3795977" y="1382156"/>
              <a:ext cx="2206596" cy="2649525"/>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62" name="Text Box 109"/>
            <p:cNvSpPr txBox="1">
              <a:spLocks noChangeArrowheads="1"/>
            </p:cNvSpPr>
            <p:nvPr/>
          </p:nvSpPr>
          <p:spPr bwMode="auto">
            <a:xfrm>
              <a:off x="1617352" y="1328950"/>
              <a:ext cx="22983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dirty="0">
                  <a:solidFill>
                    <a:srgbClr val="FF0000"/>
                  </a:solidFill>
                </a:rPr>
                <a:t>Virtual Research Environment</a:t>
              </a:r>
            </a:p>
          </p:txBody>
        </p:sp>
      </p:grpSp>
      <p:grpSp>
        <p:nvGrpSpPr>
          <p:cNvPr id="6" name="Group 5"/>
          <p:cNvGrpSpPr/>
          <p:nvPr/>
        </p:nvGrpSpPr>
        <p:grpSpPr>
          <a:xfrm>
            <a:off x="3201987" y="2967249"/>
            <a:ext cx="5942013" cy="2120614"/>
            <a:chOff x="3201987" y="2967249"/>
            <a:chExt cx="5942013" cy="2120614"/>
          </a:xfrm>
        </p:grpSpPr>
        <p:sp>
          <p:nvSpPr>
            <p:cNvPr id="68" name="Freeform 112"/>
            <p:cNvSpPr>
              <a:spLocks/>
            </p:cNvSpPr>
            <p:nvPr/>
          </p:nvSpPr>
          <p:spPr bwMode="auto">
            <a:xfrm rot="5400000">
              <a:off x="5312110" y="857126"/>
              <a:ext cx="1721767" cy="5942013"/>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67" name="Text Box 114"/>
            <p:cNvSpPr txBox="1">
              <a:spLocks noChangeArrowheads="1"/>
            </p:cNvSpPr>
            <p:nvPr/>
          </p:nvSpPr>
          <p:spPr bwMode="auto">
            <a:xfrm>
              <a:off x="5587488" y="4265538"/>
              <a:ext cx="21605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dirty="0">
                  <a:solidFill>
                    <a:srgbClr val="3333FF"/>
                  </a:solidFill>
                </a:rPr>
                <a:t>Information Infrastructure</a:t>
              </a:r>
            </a:p>
          </p:txBody>
        </p:sp>
      </p:grpSp>
    </p:spTree>
    <p:extLst>
      <p:ext uri="{BB962C8B-B14F-4D97-AF65-F5344CB8AC3E}">
        <p14:creationId xmlns:p14="http://schemas.microsoft.com/office/powerpoint/2010/main" val="40817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266473" y="2519447"/>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3329569"/>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22821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35" y="125365"/>
            <a:ext cx="6081391" cy="752476"/>
          </a:xfrm>
        </p:spPr>
        <p:txBody>
          <a:bodyPr>
            <a:normAutofit/>
          </a:bodyPr>
          <a:lstStyle/>
          <a:p>
            <a:r>
              <a:rPr lang="en-US" dirty="0" smtClean="0"/>
              <a:t>Horizontal and Vertical</a:t>
            </a:r>
            <a:endParaRPr lang="en-US" dirty="0"/>
          </a:p>
        </p:txBody>
      </p:sp>
      <p:sp>
        <p:nvSpPr>
          <p:cNvPr id="3" name="Content Placeholder 2"/>
          <p:cNvSpPr>
            <a:spLocks noGrp="1"/>
          </p:cNvSpPr>
          <p:nvPr>
            <p:ph idx="1"/>
          </p:nvPr>
        </p:nvSpPr>
        <p:spPr>
          <a:xfrm>
            <a:off x="423297" y="1317113"/>
            <a:ext cx="8092053" cy="4017588"/>
          </a:xfrm>
        </p:spPr>
        <p:txBody>
          <a:bodyPr/>
          <a:lstStyle/>
          <a:p>
            <a:pPr marL="0" indent="0">
              <a:buNone/>
            </a:pPr>
            <a:r>
              <a:rPr lang="en-US" dirty="0" smtClean="0"/>
              <a:t>How do we integrate and share Domain Specific and Horizontal e-Infrastructures?</a:t>
            </a:r>
            <a:endParaRPr lang="en-US" dirty="0"/>
          </a:p>
        </p:txBody>
      </p:sp>
      <p:sp>
        <p:nvSpPr>
          <p:cNvPr id="4" name="Slide Number Placeholder 3"/>
          <p:cNvSpPr>
            <a:spLocks noGrp="1"/>
          </p:cNvSpPr>
          <p:nvPr>
            <p:ph type="sldNum" sz="quarter" idx="10"/>
          </p:nvPr>
        </p:nvSpPr>
        <p:spPr/>
        <p:txBody>
          <a:bodyPr/>
          <a:lstStyle/>
          <a:p>
            <a:fld id="{02E875F0-EEB5-F149-98C1-3639952BCB41}" type="slidenum">
              <a:rPr lang="en-US" smtClean="0"/>
              <a:pPr/>
              <a:t>23</a:t>
            </a:fld>
            <a:endParaRPr lang="en-US"/>
          </a:p>
        </p:txBody>
      </p:sp>
      <p:sp>
        <p:nvSpPr>
          <p:cNvPr id="6" name="Freeform 107"/>
          <p:cNvSpPr>
            <a:spLocks/>
          </p:cNvSpPr>
          <p:nvPr/>
        </p:nvSpPr>
        <p:spPr bwMode="auto">
          <a:xfrm>
            <a:off x="1444326" y="2195187"/>
            <a:ext cx="1017067" cy="4057153"/>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p:spPr>
        <p:txBody>
          <a:bodyPr/>
          <a:lstStyle/>
          <a:p>
            <a:endParaRPr lang="en-GB"/>
          </a:p>
        </p:txBody>
      </p:sp>
      <p:sp>
        <p:nvSpPr>
          <p:cNvPr id="8" name="Freeform 107"/>
          <p:cNvSpPr>
            <a:spLocks/>
          </p:cNvSpPr>
          <p:nvPr/>
        </p:nvSpPr>
        <p:spPr bwMode="auto">
          <a:xfrm>
            <a:off x="2886234" y="2195188"/>
            <a:ext cx="1017067" cy="4057152"/>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9" name="Freeform 107"/>
          <p:cNvSpPr>
            <a:spLocks/>
          </p:cNvSpPr>
          <p:nvPr/>
        </p:nvSpPr>
        <p:spPr bwMode="auto">
          <a:xfrm>
            <a:off x="4245815" y="2195188"/>
            <a:ext cx="1017067" cy="4057151"/>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0" name="Freeform 107"/>
          <p:cNvSpPr>
            <a:spLocks/>
          </p:cNvSpPr>
          <p:nvPr/>
        </p:nvSpPr>
        <p:spPr bwMode="auto">
          <a:xfrm>
            <a:off x="5603414" y="2195188"/>
            <a:ext cx="1017067" cy="4057151"/>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2" name="Freeform 112"/>
          <p:cNvSpPr>
            <a:spLocks/>
          </p:cNvSpPr>
          <p:nvPr/>
        </p:nvSpPr>
        <p:spPr bwMode="auto">
          <a:xfrm rot="5400000">
            <a:off x="4344448" y="1516591"/>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 name="Freeform 112"/>
          <p:cNvSpPr>
            <a:spLocks/>
          </p:cNvSpPr>
          <p:nvPr/>
        </p:nvSpPr>
        <p:spPr bwMode="auto">
          <a:xfrm rot="5400000">
            <a:off x="4344446" y="876793"/>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 name="Freeform 112"/>
          <p:cNvSpPr>
            <a:spLocks/>
          </p:cNvSpPr>
          <p:nvPr/>
        </p:nvSpPr>
        <p:spPr bwMode="auto">
          <a:xfrm rot="5400000">
            <a:off x="4344446" y="225716"/>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p:spPr>
        <p:txBody>
          <a:bodyPr/>
          <a:lstStyle/>
          <a:p>
            <a:endParaRPr lang="en-GB"/>
          </a:p>
        </p:txBody>
      </p:sp>
    </p:spTree>
    <p:extLst>
      <p:ext uri="{BB962C8B-B14F-4D97-AF65-F5344CB8AC3E}">
        <p14:creationId xmlns:p14="http://schemas.microsoft.com/office/powerpoint/2010/main" val="1641309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a:xfrm>
            <a:off x="611560" y="119063"/>
            <a:ext cx="7293272" cy="645641"/>
          </a:xfrm>
        </p:spPr>
        <p:txBody>
          <a:bodyPr>
            <a:normAutofit/>
          </a:bodyPr>
          <a:lstStyle/>
          <a:p>
            <a:r>
              <a:rPr lang="en-US" sz="3200" dirty="0">
                <a:solidFill>
                  <a:srgbClr val="FF6600"/>
                </a:solidFill>
                <a:latin typeface="Calibri" pitchFamily="34" charset="0"/>
              </a:rPr>
              <a:t>“Building Bridges</a:t>
            </a:r>
            <a:r>
              <a:rPr lang="en-US" sz="3200" dirty="0" smtClean="0">
                <a:solidFill>
                  <a:srgbClr val="FF6600"/>
                </a:solidFill>
                <a:latin typeface="Calibri" pitchFamily="34" charset="0"/>
              </a:rPr>
              <a:t>”	</a:t>
            </a:r>
          </a:p>
        </p:txBody>
      </p:sp>
      <p:sp>
        <p:nvSpPr>
          <p:cNvPr id="14339" name="Content Placeholder 2"/>
          <p:cNvSpPr>
            <a:spLocks noGrp="1"/>
          </p:cNvSpPr>
          <p:nvPr>
            <p:ph idx="1"/>
          </p:nvPr>
        </p:nvSpPr>
        <p:spPr>
          <a:xfrm>
            <a:off x="323850" y="1124745"/>
            <a:ext cx="6130925" cy="4941094"/>
          </a:xfrm>
        </p:spPr>
        <p:txBody>
          <a:bodyPr>
            <a:normAutofit/>
          </a:bodyPr>
          <a:lstStyle/>
          <a:p>
            <a:pPr>
              <a:buSzPct val="100000"/>
              <a:buFont typeface="Arial"/>
              <a:buChar char="•"/>
            </a:pPr>
            <a:r>
              <a:rPr lang="en-US" dirty="0" smtClean="0">
                <a:latin typeface="Calibri" pitchFamily="34" charset="0"/>
              </a:rPr>
              <a:t>Bridges to the future</a:t>
            </a:r>
          </a:p>
          <a:p>
            <a:pPr marL="742950" lvl="1" indent="-342900">
              <a:buSzPct val="100000"/>
              <a:buFont typeface="Arial"/>
              <a:buChar char="•"/>
            </a:pPr>
            <a:r>
              <a:rPr lang="en-US" dirty="0">
                <a:latin typeface="Calibri" pitchFamily="34" charset="0"/>
              </a:rPr>
              <a:t> </a:t>
            </a:r>
            <a:r>
              <a:rPr lang="en-US" dirty="0" smtClean="0">
                <a:latin typeface="Calibri" pitchFamily="34" charset="0"/>
              </a:rPr>
              <a:t>data preservation</a:t>
            </a:r>
          </a:p>
          <a:p>
            <a:pPr>
              <a:buSzPct val="100000"/>
              <a:buFont typeface="Arial"/>
              <a:buChar char="•"/>
            </a:pPr>
            <a:r>
              <a:rPr lang="en-US" dirty="0" smtClean="0">
                <a:latin typeface="Calibri" pitchFamily="34" charset="0"/>
              </a:rPr>
              <a:t>Bridges to research partners</a:t>
            </a:r>
          </a:p>
          <a:p>
            <a:pPr>
              <a:buSzPct val="100000"/>
              <a:buFont typeface="Arial"/>
              <a:buChar char="•"/>
            </a:pPr>
            <a:r>
              <a:rPr lang="en-US" dirty="0" smtClean="0">
                <a:latin typeface="Calibri" pitchFamily="34" charset="0"/>
              </a:rPr>
              <a:t>Bridges across disciplines</a:t>
            </a:r>
          </a:p>
          <a:p>
            <a:pPr>
              <a:buSzPct val="100000"/>
              <a:buFont typeface="Arial"/>
              <a:buChar char="•"/>
            </a:pPr>
            <a:r>
              <a:rPr lang="en-US" dirty="0" smtClean="0">
                <a:latin typeface="Calibri" pitchFamily="34" charset="0"/>
              </a:rPr>
              <a:t>Bridges across regions</a:t>
            </a:r>
          </a:p>
          <a:p>
            <a:pPr>
              <a:buSzPct val="100000"/>
              <a:buFont typeface="Arial"/>
              <a:buChar char="•"/>
            </a:pPr>
            <a:r>
              <a:rPr lang="en-US" dirty="0" smtClean="0">
                <a:latin typeface="Calibri" pitchFamily="34" charset="0"/>
              </a:rPr>
              <a:t>Bridges to integration</a:t>
            </a:r>
          </a:p>
        </p:txBody>
      </p:sp>
      <p:sp>
        <p:nvSpPr>
          <p:cNvPr id="14340" name="Slide Number Placeholder 3"/>
          <p:cNvSpPr>
            <a:spLocks noGrp="1"/>
          </p:cNvSpPr>
          <p:nvPr>
            <p:ph type="sldNum" sz="quarter" idx="4294967295"/>
          </p:nvPr>
        </p:nvSpPr>
        <p:spPr>
          <a:xfrm>
            <a:off x="6553200" y="6356350"/>
            <a:ext cx="2133600" cy="365125"/>
          </a:xfrm>
          <a:prstGeom prst="rect">
            <a:avLst/>
          </a:prstGeom>
          <a:noFill/>
        </p:spPr>
        <p:txBody>
          <a:bodyPr/>
          <a:lstStyle/>
          <a:p>
            <a:fld id="{7CF38B0E-BBA7-494E-928E-9F80C3E7ACB8}" type="slidenum">
              <a:rPr lang="en-US"/>
              <a:pPr/>
              <a:t>24</a:t>
            </a:fld>
            <a:endParaRPr lang="en-US"/>
          </a:p>
        </p:txBody>
      </p:sp>
      <p:sp>
        <p:nvSpPr>
          <p:cNvPr id="14342" name="Rectangle 2"/>
          <p:cNvSpPr>
            <a:spLocks noChangeArrowheads="1"/>
          </p:cNvSpPr>
          <p:nvPr/>
        </p:nvSpPr>
        <p:spPr bwMode="auto">
          <a:xfrm>
            <a:off x="6648450" y="3907780"/>
            <a:ext cx="223838" cy="239713"/>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3" name="Rectangle 6"/>
          <p:cNvSpPr>
            <a:spLocks noChangeArrowheads="1"/>
          </p:cNvSpPr>
          <p:nvPr/>
        </p:nvSpPr>
        <p:spPr bwMode="auto">
          <a:xfrm>
            <a:off x="6891338" y="3910955"/>
            <a:ext cx="223837"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4" name="Rectangle 7"/>
          <p:cNvSpPr>
            <a:spLocks noChangeArrowheads="1"/>
          </p:cNvSpPr>
          <p:nvPr/>
        </p:nvSpPr>
        <p:spPr bwMode="auto">
          <a:xfrm>
            <a:off x="6819900" y="3674418"/>
            <a:ext cx="223838"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5" name="Rectangle 8"/>
          <p:cNvSpPr>
            <a:spLocks noChangeArrowheads="1"/>
          </p:cNvSpPr>
          <p:nvPr/>
        </p:nvSpPr>
        <p:spPr bwMode="auto">
          <a:xfrm>
            <a:off x="7031038" y="3663305"/>
            <a:ext cx="223837"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6" name="Rectangle 9"/>
          <p:cNvSpPr>
            <a:spLocks noChangeArrowheads="1"/>
          </p:cNvSpPr>
          <p:nvPr/>
        </p:nvSpPr>
        <p:spPr bwMode="auto">
          <a:xfrm>
            <a:off x="7153275" y="3426768"/>
            <a:ext cx="225425"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7" name="Rectangle 10"/>
          <p:cNvSpPr>
            <a:spLocks noChangeArrowheads="1"/>
          </p:cNvSpPr>
          <p:nvPr/>
        </p:nvSpPr>
        <p:spPr bwMode="auto">
          <a:xfrm>
            <a:off x="6932613" y="3429943"/>
            <a:ext cx="223837"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8" name="Rectangle 11"/>
          <p:cNvSpPr>
            <a:spLocks noChangeArrowheads="1"/>
          </p:cNvSpPr>
          <p:nvPr/>
        </p:nvSpPr>
        <p:spPr bwMode="auto">
          <a:xfrm>
            <a:off x="8040688" y="3895080"/>
            <a:ext cx="225425" cy="239713"/>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49" name="Rectangle 12"/>
          <p:cNvSpPr>
            <a:spLocks noChangeArrowheads="1"/>
          </p:cNvSpPr>
          <p:nvPr/>
        </p:nvSpPr>
        <p:spPr bwMode="auto">
          <a:xfrm>
            <a:off x="8283575" y="3898255"/>
            <a:ext cx="223838" cy="239713"/>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0" name="Rectangle 13"/>
          <p:cNvSpPr>
            <a:spLocks noChangeArrowheads="1"/>
          </p:cNvSpPr>
          <p:nvPr/>
        </p:nvSpPr>
        <p:spPr bwMode="auto">
          <a:xfrm>
            <a:off x="8121650" y="3677593"/>
            <a:ext cx="223838"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1" name="Rectangle 14"/>
          <p:cNvSpPr>
            <a:spLocks noChangeArrowheads="1"/>
          </p:cNvSpPr>
          <p:nvPr/>
        </p:nvSpPr>
        <p:spPr bwMode="auto">
          <a:xfrm>
            <a:off x="7900988" y="3680768"/>
            <a:ext cx="223837"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2" name="Rectangle 15"/>
          <p:cNvSpPr>
            <a:spLocks noChangeArrowheads="1"/>
          </p:cNvSpPr>
          <p:nvPr/>
        </p:nvSpPr>
        <p:spPr bwMode="auto">
          <a:xfrm>
            <a:off x="8023225" y="3444230"/>
            <a:ext cx="223838" cy="239713"/>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3" name="Rectangle 16"/>
          <p:cNvSpPr>
            <a:spLocks noChangeArrowheads="1"/>
          </p:cNvSpPr>
          <p:nvPr/>
        </p:nvSpPr>
        <p:spPr bwMode="auto">
          <a:xfrm>
            <a:off x="7802563" y="3447405"/>
            <a:ext cx="223837" cy="239713"/>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4" name="Rectangle 17"/>
          <p:cNvSpPr>
            <a:spLocks noChangeArrowheads="1"/>
          </p:cNvSpPr>
          <p:nvPr/>
        </p:nvSpPr>
        <p:spPr bwMode="auto">
          <a:xfrm>
            <a:off x="6660232" y="1778967"/>
            <a:ext cx="225425"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5" name="Rectangle 18"/>
          <p:cNvSpPr>
            <a:spLocks noChangeArrowheads="1"/>
          </p:cNvSpPr>
          <p:nvPr/>
        </p:nvSpPr>
        <p:spPr bwMode="auto">
          <a:xfrm>
            <a:off x="7139657" y="1988517"/>
            <a:ext cx="223838"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6" name="Rectangle 19"/>
          <p:cNvSpPr>
            <a:spLocks noChangeArrowheads="1"/>
          </p:cNvSpPr>
          <p:nvPr/>
        </p:nvSpPr>
        <p:spPr bwMode="auto">
          <a:xfrm>
            <a:off x="7904832" y="1558305"/>
            <a:ext cx="223838"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7" name="Rectangle 20"/>
          <p:cNvSpPr>
            <a:spLocks noChangeArrowheads="1"/>
          </p:cNvSpPr>
          <p:nvPr/>
        </p:nvSpPr>
        <p:spPr bwMode="auto">
          <a:xfrm>
            <a:off x="7949282" y="2110755"/>
            <a:ext cx="223838" cy="238125"/>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8" name="Rectangle 21"/>
          <p:cNvSpPr>
            <a:spLocks noChangeArrowheads="1"/>
          </p:cNvSpPr>
          <p:nvPr/>
        </p:nvSpPr>
        <p:spPr bwMode="auto">
          <a:xfrm>
            <a:off x="6804248" y="5625108"/>
            <a:ext cx="223837"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sp>
        <p:nvSpPr>
          <p:cNvPr id="14359" name="Rectangle 22"/>
          <p:cNvSpPr>
            <a:spLocks noChangeArrowheads="1"/>
          </p:cNvSpPr>
          <p:nvPr/>
        </p:nvSpPr>
        <p:spPr bwMode="auto">
          <a:xfrm>
            <a:off x="8121873" y="5628283"/>
            <a:ext cx="223837" cy="239712"/>
          </a:xfrm>
          <a:prstGeom prst="rect">
            <a:avLst/>
          </a:prstGeom>
          <a:solidFill>
            <a:srgbClr val="008000"/>
          </a:solidFill>
          <a:ln w="9525">
            <a:solidFill>
              <a:schemeClr val="tx1"/>
            </a:solidFill>
            <a:round/>
            <a:headEnd/>
            <a:tailEnd/>
          </a:ln>
        </p:spPr>
        <p:txBody>
          <a:bodyPr/>
          <a:lstStyle/>
          <a:p>
            <a:pPr defTabSz="914400" eaLnBrk="0" hangingPunct="0"/>
            <a:endParaRPr lang="en-US" sz="2400">
              <a:ea typeface="ヒラギノ角ゴ Pro W3" charset="-128"/>
            </a:endParaRPr>
          </a:p>
        </p:txBody>
      </p:sp>
      <p:grpSp>
        <p:nvGrpSpPr>
          <p:cNvPr id="3" name="Group 32"/>
          <p:cNvGrpSpPr>
            <a:grpSpLocks/>
          </p:cNvGrpSpPr>
          <p:nvPr/>
        </p:nvGrpSpPr>
        <p:grpSpPr bwMode="auto">
          <a:xfrm>
            <a:off x="8180388" y="0"/>
            <a:ext cx="963612" cy="923925"/>
            <a:chOff x="1493521" y="27802"/>
            <a:chExt cx="7037559" cy="6640184"/>
          </a:xfrm>
        </p:grpSpPr>
        <p:pic>
          <p:nvPicPr>
            <p:cNvPr id="34" name="Picture 33"/>
            <p:cNvPicPr>
              <a:picLocks noChangeAspect="1"/>
            </p:cNvPicPr>
            <p:nvPr/>
          </p:nvPicPr>
          <p:blipFill rotWithShape="1">
            <a:blip r:embed="rId3" cstate="print">
              <a:duotone>
                <a:schemeClr val="accent5">
                  <a:shade val="45000"/>
                  <a:satMod val="135000"/>
                </a:schemeClr>
                <a:prstClr val="white"/>
              </a:duotone>
              <a:extLst/>
            </a:blip>
            <a:srcRect l="32" t="16743" r="37561" b="2566"/>
            <a:stretch/>
          </p:blipFill>
          <p:spPr>
            <a:xfrm>
              <a:off x="1493521" y="27802"/>
              <a:ext cx="7037559" cy="6640184"/>
            </a:xfrm>
            <a:prstGeom prst="ellipse">
              <a:avLst/>
            </a:prstGeom>
            <a:effectLst>
              <a:softEdge rad="317500"/>
            </a:effectLst>
          </p:spPr>
        </p:pic>
        <p:pic>
          <p:nvPicPr>
            <p:cNvPr id="35" name="Picture 34"/>
            <p:cNvPicPr>
              <a:picLocks noChangeAspect="1"/>
            </p:cNvPicPr>
            <p:nvPr/>
          </p:nvPicPr>
          <p:blipFill>
            <a:blip r:embed="rId4" cstate="print">
              <a:extLst/>
            </a:blip>
            <a:stretch>
              <a:fillRect/>
            </a:stretch>
          </p:blipFill>
          <p:spPr>
            <a:xfrm>
              <a:off x="3103527" y="1492439"/>
              <a:ext cx="3817545" cy="3710906"/>
            </a:xfrm>
            <a:prstGeom prst="ellipse">
              <a:avLst/>
            </a:prstGeom>
            <a:effectLst/>
          </p:spPr>
        </p:pic>
      </p:grpSp>
      <p:grpSp>
        <p:nvGrpSpPr>
          <p:cNvPr id="28" name="Group 27"/>
          <p:cNvGrpSpPr/>
          <p:nvPr/>
        </p:nvGrpSpPr>
        <p:grpSpPr>
          <a:xfrm>
            <a:off x="340230" y="4221088"/>
            <a:ext cx="7997543" cy="2088232"/>
            <a:chOff x="340230" y="4221088"/>
            <a:chExt cx="7997543" cy="2088232"/>
          </a:xfrm>
        </p:grpSpPr>
        <p:sp>
          <p:nvSpPr>
            <p:cNvPr id="2" name="Block Arc 1"/>
            <p:cNvSpPr/>
            <p:nvPr/>
          </p:nvSpPr>
          <p:spPr bwMode="auto">
            <a:xfrm>
              <a:off x="6813773" y="5394920"/>
              <a:ext cx="1524000" cy="914400"/>
            </a:xfrm>
            <a:prstGeom prst="blockArc">
              <a:avLst>
                <a:gd name="adj1" fmla="val 10832864"/>
                <a:gd name="adj2" fmla="val 0"/>
                <a:gd name="adj3" fmla="val 25000"/>
              </a:avLst>
            </a:prstGeom>
            <a:solidFill>
              <a:srgbClr val="008000"/>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Arial" pitchFamily="-65" charset="0"/>
                <a:ea typeface="ヒラギノ角ゴ Pro W3" pitchFamily="-65" charset="-128"/>
              </a:endParaRPr>
            </a:p>
          </p:txBody>
        </p:sp>
        <p:sp>
          <p:nvSpPr>
            <p:cNvPr id="33" name="TextBox 32"/>
            <p:cNvSpPr txBox="1"/>
            <p:nvPr/>
          </p:nvSpPr>
          <p:spPr>
            <a:xfrm>
              <a:off x="340230" y="4221088"/>
              <a:ext cx="6896065" cy="1938992"/>
            </a:xfrm>
            <a:prstGeom prst="rect">
              <a:avLst/>
            </a:prstGeom>
            <a:noFill/>
          </p:spPr>
          <p:txBody>
            <a:bodyPr wrap="square" rtlCol="0">
              <a:spAutoFit/>
            </a:bodyPr>
            <a:lstStyle/>
            <a:p>
              <a:pPr>
                <a:lnSpc>
                  <a:spcPct val="150000"/>
                </a:lnSpc>
                <a:buNone/>
              </a:pPr>
              <a:r>
                <a:rPr lang="en-GB" sz="2000" dirty="0" smtClean="0">
                  <a:solidFill>
                    <a:srgbClr val="C55B20"/>
                  </a:solidFill>
                </a:rPr>
                <a:t>Two types of bridges we can build:</a:t>
              </a:r>
            </a:p>
            <a:p>
              <a:pPr>
                <a:lnSpc>
                  <a:spcPct val="150000"/>
                </a:lnSpc>
                <a:buFont typeface="Arial" pitchFamily="34" charset="0"/>
                <a:buChar char="•"/>
              </a:pPr>
              <a:r>
                <a:rPr lang="en-GB" sz="2000" dirty="0" smtClean="0">
                  <a:solidFill>
                    <a:srgbClr val="C55B20"/>
                  </a:solidFill>
                </a:rPr>
                <a:t>   Connecting Data</a:t>
              </a:r>
            </a:p>
            <a:p>
              <a:pPr>
                <a:lnSpc>
                  <a:spcPct val="150000"/>
                </a:lnSpc>
                <a:buFont typeface="Arial" pitchFamily="34" charset="0"/>
                <a:buChar char="•"/>
              </a:pPr>
              <a:r>
                <a:rPr lang="en-GB" sz="2000" dirty="0" smtClean="0">
                  <a:solidFill>
                    <a:srgbClr val="C55B20"/>
                  </a:solidFill>
                </a:rPr>
                <a:t>   Connecting People</a:t>
              </a:r>
            </a:p>
            <a:p>
              <a:pPr>
                <a:lnSpc>
                  <a:spcPct val="150000"/>
                </a:lnSpc>
                <a:buNone/>
              </a:pPr>
              <a:r>
                <a:rPr lang="en-GB" sz="2000" dirty="0" smtClean="0">
                  <a:solidFill>
                    <a:srgbClr val="C55B20"/>
                  </a:solidFill>
                </a:rPr>
                <a:t>What kind of organisation do we need to do this?</a:t>
              </a:r>
              <a:endParaRPr lang="en-GB" sz="2000" dirty="0">
                <a:solidFill>
                  <a:srgbClr val="C55B20"/>
                </a:solidFill>
              </a:endParaRPr>
            </a:p>
          </p:txBody>
        </p:sp>
      </p:grpSp>
      <p:sp>
        <p:nvSpPr>
          <p:cNvPr id="4" name="TextBox 3"/>
          <p:cNvSpPr txBox="1"/>
          <p:nvPr/>
        </p:nvSpPr>
        <p:spPr>
          <a:xfrm rot="1765201">
            <a:off x="6071038" y="750523"/>
            <a:ext cx="3017401" cy="830997"/>
          </a:xfrm>
          <a:prstGeom prst="rect">
            <a:avLst/>
          </a:prstGeom>
          <a:solidFill>
            <a:srgbClr val="FF0000">
              <a:alpha val="7000"/>
            </a:srgbClr>
          </a:solidFill>
          <a:ln w="41275">
            <a:solidFill>
              <a:srgbClr val="FF0000"/>
            </a:solidFill>
          </a:ln>
          <a:effectLst>
            <a:glow rad="101600">
              <a:srgbClr val="FF0000">
                <a:alpha val="5000"/>
              </a:srgbClr>
            </a:glow>
          </a:effectLst>
        </p:spPr>
        <p:txBody>
          <a:bodyPr wrap="square" rtlCol="0">
            <a:spAutoFit/>
          </a:bodyPr>
          <a:lstStyle/>
          <a:p>
            <a:r>
              <a:rPr lang="en-US" sz="2400" b="1" dirty="0">
                <a:solidFill>
                  <a:srgbClr val="FF6600"/>
                </a:solidFill>
                <a:latin typeface="Calibri" pitchFamily="34" charset="0"/>
              </a:rPr>
              <a:t>From RDA Plenary </a:t>
            </a:r>
            <a:r>
              <a:rPr lang="en-US" sz="2400" b="1" dirty="0" smtClean="0">
                <a:solidFill>
                  <a:srgbClr val="FF6600"/>
                </a:solidFill>
                <a:latin typeface="Calibri" pitchFamily="34" charset="0"/>
              </a:rPr>
              <a:t>1 </a:t>
            </a:r>
          </a:p>
          <a:p>
            <a:pPr algn="ctr"/>
            <a:r>
              <a:rPr lang="en-US" sz="2400" b="1" dirty="0" smtClean="0">
                <a:solidFill>
                  <a:srgbClr val="FF6600"/>
                </a:solidFill>
                <a:latin typeface="Calibri" pitchFamily="34" charset="0"/>
              </a:rPr>
              <a:t>2013</a:t>
            </a:r>
            <a:endParaRPr lang="en-US" sz="2400" b="1" dirty="0"/>
          </a:p>
        </p:txBody>
      </p:sp>
    </p:spTree>
    <p:extLst>
      <p:ext uri="{BB962C8B-B14F-4D97-AF65-F5344CB8AC3E}">
        <p14:creationId xmlns:p14="http://schemas.microsoft.com/office/powerpoint/2010/main" val="2920389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descr="http://onlylola.files.wordpress.com/2011/09/puente-nuevo-ronda-turismoderonda-es.jpg"/>
          <p:cNvPicPr>
            <a:picLocks noChangeAspect="1" noChangeArrowheads="1"/>
          </p:cNvPicPr>
          <p:nvPr/>
        </p:nvPicPr>
        <p:blipFill>
          <a:blip r:embed="rId3" cstate="print"/>
          <a:srcRect/>
          <a:stretch>
            <a:fillRect/>
          </a:stretch>
        </p:blipFill>
        <p:spPr bwMode="auto">
          <a:xfrm>
            <a:off x="-180528" y="-266700"/>
            <a:ext cx="9496425" cy="7124700"/>
          </a:xfrm>
          <a:prstGeom prst="rect">
            <a:avLst/>
          </a:prstGeom>
          <a:noFill/>
        </p:spPr>
      </p:pic>
    </p:spTree>
    <p:extLst>
      <p:ext uri="{BB962C8B-B14F-4D97-AF65-F5344CB8AC3E}">
        <p14:creationId xmlns:p14="http://schemas.microsoft.com/office/powerpoint/2010/main" val="3484243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0" name="Picture 2" descr="http://markcorporation.in/wp-content/uploads/2012/07/Pont-Du-Gard.jpg"/>
          <p:cNvPicPr>
            <a:picLocks noChangeAspect="1" noChangeArrowheads="1"/>
          </p:cNvPicPr>
          <p:nvPr/>
        </p:nvPicPr>
        <p:blipFill>
          <a:blip r:embed="rId3" cstate="print"/>
          <a:srcRect/>
          <a:stretch>
            <a:fillRect/>
          </a:stretch>
        </p:blipFill>
        <p:spPr bwMode="auto">
          <a:xfrm>
            <a:off x="-900608" y="0"/>
            <a:ext cx="10807956" cy="6858000"/>
          </a:xfrm>
          <a:prstGeom prst="rect">
            <a:avLst/>
          </a:prstGeom>
          <a:noFill/>
        </p:spPr>
      </p:pic>
    </p:spTree>
    <p:extLst>
      <p:ext uri="{BB962C8B-B14F-4D97-AF65-F5344CB8AC3E}">
        <p14:creationId xmlns:p14="http://schemas.microsoft.com/office/powerpoint/2010/main" val="995829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http://upload.wikimedia.org/wikipedia/commons/4/40/Forth_Railway_Bridge,_Firth_of_Forth,_Scotland-9April2011.jpg"/>
          <p:cNvPicPr>
            <a:picLocks noChangeAspect="1" noChangeArrowheads="1"/>
          </p:cNvPicPr>
          <p:nvPr/>
        </p:nvPicPr>
        <p:blipFill>
          <a:blip r:embed="rId3" cstate="print"/>
          <a:srcRect/>
          <a:stretch>
            <a:fillRect/>
          </a:stretch>
        </p:blipFill>
        <p:spPr bwMode="auto">
          <a:xfrm>
            <a:off x="-36512" y="0"/>
            <a:ext cx="10396777" cy="6885384"/>
          </a:xfrm>
          <a:prstGeom prst="rect">
            <a:avLst/>
          </a:prstGeom>
          <a:noFill/>
        </p:spPr>
      </p:pic>
    </p:spTree>
    <p:extLst>
      <p:ext uri="{BB962C8B-B14F-4D97-AF65-F5344CB8AC3E}">
        <p14:creationId xmlns:p14="http://schemas.microsoft.com/office/powerpoint/2010/main" val="1339333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http://4.bp.blogspot.com/_iz9TvWDq2ik/TOOuiBfelbI/AAAAAAAAA_E/T42Z-rHzvww/s400/Millau-Viaduct-France-2-20070909.JPG"/>
          <p:cNvPicPr>
            <a:picLocks noChangeAspect="1" noChangeArrowheads="1"/>
          </p:cNvPicPr>
          <p:nvPr/>
        </p:nvPicPr>
        <p:blipFill>
          <a:blip r:embed="rId3" cstate="print"/>
          <a:srcRect/>
          <a:stretch>
            <a:fillRect/>
          </a:stretch>
        </p:blipFill>
        <p:spPr bwMode="auto">
          <a:xfrm>
            <a:off x="-900608" y="0"/>
            <a:ext cx="10274157" cy="6858000"/>
          </a:xfrm>
          <a:prstGeom prst="rect">
            <a:avLst/>
          </a:prstGeom>
          <a:noFill/>
        </p:spPr>
      </p:pic>
    </p:spTree>
    <p:extLst>
      <p:ext uri="{BB962C8B-B14F-4D97-AF65-F5344CB8AC3E}">
        <p14:creationId xmlns:p14="http://schemas.microsoft.com/office/powerpoint/2010/main" val="3089378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266473" y="2519447"/>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3666451"/>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32599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220000" y="-160423"/>
            <a:ext cx="7772400" cy="3433011"/>
          </a:xfrm>
        </p:spPr>
        <p:txBody>
          <a:bodyPr>
            <a:normAutofit/>
          </a:bodyPr>
          <a:lstStyle/>
          <a:p>
            <a:pPr algn="r"/>
            <a:r>
              <a:rPr lang="it-IT" sz="3600" b="1" dirty="0" smtClean="0"/>
              <a:t>Governance </a:t>
            </a:r>
            <a:r>
              <a:rPr lang="it-IT" sz="3600" b="1" dirty="0" smtClean="0"/>
              <a:t>Development Forum</a:t>
            </a:r>
            <a:br>
              <a:rPr lang="it-IT" sz="3600" b="1" dirty="0" smtClean="0"/>
            </a:br>
            <a:r>
              <a:rPr lang="it-IT" sz="3600" b="1" dirty="0" smtClean="0"/>
              <a:t>Day </a:t>
            </a:r>
            <a:r>
              <a:rPr lang="it-IT" sz="3600" b="1" dirty="0" smtClean="0"/>
              <a:t>2</a:t>
            </a:r>
            <a:r>
              <a:rPr lang="it-IT" sz="3600" b="1" dirty="0"/>
              <a:t/>
            </a:r>
            <a:br>
              <a:rPr lang="it-IT" sz="3600" b="1" dirty="0"/>
            </a:br>
            <a:r>
              <a:rPr lang="it-IT" b="1" dirty="0"/>
              <a:t/>
            </a:r>
            <a:br>
              <a:rPr lang="it-IT" b="1" dirty="0"/>
            </a:br>
            <a:r>
              <a:rPr lang="it-IT" sz="2800" b="1" dirty="0" smtClean="0"/>
              <a:t>3 October </a:t>
            </a:r>
            <a:r>
              <a:rPr lang="it-IT" sz="2800" b="1" dirty="0"/>
              <a:t>2017</a:t>
            </a:r>
            <a:br>
              <a:rPr lang="it-IT" sz="2800" b="1" dirty="0"/>
            </a:br>
            <a:r>
              <a:rPr lang="it-IT" sz="2800" b="1" dirty="0" smtClean="0"/>
              <a:t>Tallinn</a:t>
            </a:r>
            <a:r>
              <a:rPr lang="en-GB" sz="3100" b="1" dirty="0"/>
              <a:t/>
            </a:r>
            <a:br>
              <a:rPr lang="en-GB" sz="3100" b="1" dirty="0"/>
            </a:br>
            <a:endParaRPr lang="en-GB" sz="3100" b="1" dirty="0"/>
          </a:p>
        </p:txBody>
      </p:sp>
      <p:sp>
        <p:nvSpPr>
          <p:cNvPr id="3" name="Sottotitolo 2"/>
          <p:cNvSpPr>
            <a:spLocks noGrp="1"/>
          </p:cNvSpPr>
          <p:nvPr>
            <p:ph type="subTitle" idx="1"/>
          </p:nvPr>
        </p:nvSpPr>
        <p:spPr>
          <a:xfrm>
            <a:off x="5012356" y="3194566"/>
            <a:ext cx="3691288" cy="1217012"/>
          </a:xfrm>
        </p:spPr>
        <p:txBody>
          <a:bodyPr>
            <a:noAutofit/>
          </a:bodyPr>
          <a:lstStyle/>
          <a:p>
            <a:pPr algn="r"/>
            <a:r>
              <a:rPr lang="it-IT" sz="3200" dirty="0" smtClean="0"/>
              <a:t>Juan Bicarregui</a:t>
            </a:r>
            <a:endParaRPr lang="it-IT" sz="3200" dirty="0"/>
          </a:p>
          <a:p>
            <a:pPr algn="r"/>
            <a:r>
              <a:rPr lang="it-IT" sz="3200" dirty="0" smtClean="0"/>
              <a:t>STFC</a:t>
            </a:r>
            <a:endParaRPr lang="it-IT" sz="3200" dirty="0"/>
          </a:p>
          <a:p>
            <a:pPr algn="r"/>
            <a:r>
              <a:rPr lang="it-IT" sz="1800" dirty="0" err="1" smtClean="0"/>
              <a:t>Juan.bicarregui@stfc.ac.uk</a:t>
            </a:r>
            <a:endParaRPr lang="en-GB" sz="1800" dirty="0"/>
          </a:p>
        </p:txBody>
      </p:sp>
    </p:spTree>
    <p:extLst>
      <p:ext uri="{BB962C8B-B14F-4D97-AF65-F5344CB8AC3E}">
        <p14:creationId xmlns:p14="http://schemas.microsoft.com/office/powerpoint/2010/main" val="345495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357" y="0"/>
            <a:ext cx="6321643" cy="908050"/>
          </a:xfrm>
        </p:spPr>
        <p:txBody>
          <a:bodyPr>
            <a:normAutofit/>
          </a:bodyPr>
          <a:lstStyle/>
          <a:p>
            <a:r>
              <a:rPr lang="en-GB" sz="3600" i="1" dirty="0" err="1" smtClean="0"/>
              <a:t>EOSCpilot</a:t>
            </a:r>
            <a:r>
              <a:rPr lang="en-GB" sz="3600" dirty="0" smtClean="0"/>
              <a:t>: High Level Aims</a:t>
            </a:r>
            <a:endParaRPr lang="en-GB" sz="3600" dirty="0"/>
          </a:p>
        </p:txBody>
      </p:sp>
      <p:sp>
        <p:nvSpPr>
          <p:cNvPr id="3" name="Content Placeholder 2"/>
          <p:cNvSpPr>
            <a:spLocks noGrp="1"/>
          </p:cNvSpPr>
          <p:nvPr>
            <p:ph idx="1"/>
          </p:nvPr>
        </p:nvSpPr>
        <p:spPr>
          <a:xfrm>
            <a:off x="440993" y="1231677"/>
            <a:ext cx="8537634" cy="5275484"/>
          </a:xfrm>
        </p:spPr>
        <p:txBody>
          <a:bodyPr>
            <a:normAutofit fontScale="77500" lnSpcReduction="20000"/>
          </a:bodyPr>
          <a:lstStyle/>
          <a:p>
            <a:pPr marL="0" indent="0">
              <a:buNone/>
            </a:pPr>
            <a:r>
              <a:rPr lang="en-US" dirty="0"/>
              <a:t>The </a:t>
            </a:r>
            <a:r>
              <a:rPr lang="en-US" i="1" dirty="0"/>
              <a:t>EOSCpilot</a:t>
            </a:r>
            <a:r>
              <a:rPr lang="en-US" dirty="0"/>
              <a:t> project will support the first phase in the development of the </a:t>
            </a:r>
            <a:r>
              <a:rPr lang="en-US" dirty="0" smtClean="0"/>
              <a:t>EOSC. It will</a:t>
            </a:r>
          </a:p>
          <a:p>
            <a:pPr marL="0" indent="0">
              <a:buNone/>
            </a:pPr>
            <a:endParaRPr lang="en-GB" dirty="0"/>
          </a:p>
          <a:p>
            <a:r>
              <a:rPr lang="en-GB" b="1" dirty="0" smtClean="0"/>
              <a:t>Establish </a:t>
            </a:r>
            <a:r>
              <a:rPr lang="en-GB" b="1" dirty="0"/>
              <a:t>the governance framework </a:t>
            </a:r>
            <a:r>
              <a:rPr lang="en-GB" dirty="0"/>
              <a:t>for the EOSC and contribute to the development of European open science policy and best practice; </a:t>
            </a:r>
            <a:endParaRPr lang="en-GB" dirty="0" smtClean="0"/>
          </a:p>
          <a:p>
            <a:endParaRPr lang="en-GB" dirty="0"/>
          </a:p>
          <a:p>
            <a:r>
              <a:rPr lang="en-GB" b="1" dirty="0"/>
              <a:t>D</a:t>
            </a:r>
            <a:r>
              <a:rPr lang="en-GB" b="1" dirty="0" smtClean="0"/>
              <a:t>evelop </a:t>
            </a:r>
            <a:r>
              <a:rPr lang="en-GB" b="1" dirty="0"/>
              <a:t>a number of demonstrators </a:t>
            </a:r>
            <a:r>
              <a:rPr lang="en-GB" dirty="0"/>
              <a:t>functioning as high-profile pilots that integrate services and infrastructures to show interoperability and its benefits in a number of scientific domains; </a:t>
            </a:r>
            <a:endParaRPr lang="en-GB" dirty="0" smtClean="0"/>
          </a:p>
          <a:p>
            <a:endParaRPr lang="en-GB" dirty="0"/>
          </a:p>
          <a:p>
            <a:r>
              <a:rPr lang="en-GB" b="1" dirty="0"/>
              <a:t>E</a:t>
            </a:r>
            <a:r>
              <a:rPr lang="en-GB" b="1" dirty="0" smtClean="0"/>
              <a:t>ngage </a:t>
            </a:r>
            <a:r>
              <a:rPr lang="en-GB" b="1" dirty="0"/>
              <a:t>with a broad range of stakeholders</a:t>
            </a:r>
            <a:r>
              <a:rPr lang="en-GB" dirty="0"/>
              <a:t>, crossing borders and communities, to build the trust and skills required for adoption of an open approach to scientific </a:t>
            </a:r>
            <a:r>
              <a:rPr lang="en-GB" dirty="0" smtClean="0"/>
              <a:t>research. </a:t>
            </a:r>
          </a:p>
          <a:p>
            <a:endParaRPr lang="en-GB" dirty="0"/>
          </a:p>
          <a:p>
            <a:pPr marL="0" indent="0">
              <a:buNone/>
            </a:pPr>
            <a:endParaRPr lang="en-GB" dirty="0" smtClean="0"/>
          </a:p>
          <a:p>
            <a:pPr marL="0" indent="0">
              <a:buNone/>
            </a:pPr>
            <a:r>
              <a:rPr lang="en-GB" dirty="0" smtClean="0"/>
              <a:t>(More detailed objectives later)</a:t>
            </a:r>
            <a:endParaRPr lang="en-GB" dirty="0"/>
          </a:p>
        </p:txBody>
      </p:sp>
      <p:sp>
        <p:nvSpPr>
          <p:cNvPr id="4"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5"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2460326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432" y="16562"/>
            <a:ext cx="5616624" cy="908050"/>
          </a:xfrm>
        </p:spPr>
        <p:txBody>
          <a:bodyPr>
            <a:normAutofit/>
          </a:bodyPr>
          <a:lstStyle/>
          <a:p>
            <a:r>
              <a:rPr lang="en-GB" dirty="0" err="1" smtClean="0"/>
              <a:t>EOSCpilot</a:t>
            </a:r>
            <a:r>
              <a:rPr lang="en-GB" dirty="0" smtClean="0"/>
              <a:t> Partners</a:t>
            </a:r>
            <a:endParaRPr lang="en-GB" dirty="0"/>
          </a:p>
        </p:txBody>
      </p:sp>
      <p:sp>
        <p:nvSpPr>
          <p:cNvPr id="3" name="Content Placeholder 2"/>
          <p:cNvSpPr>
            <a:spLocks noGrp="1"/>
          </p:cNvSpPr>
          <p:nvPr>
            <p:ph idx="1"/>
          </p:nvPr>
        </p:nvSpPr>
        <p:spPr>
          <a:xfrm>
            <a:off x="225777" y="924612"/>
            <a:ext cx="8918223" cy="5542835"/>
          </a:xfrm>
        </p:spPr>
        <p:txBody>
          <a:bodyPr>
            <a:normAutofit fontScale="92500" lnSpcReduction="20000"/>
          </a:bodyPr>
          <a:lstStyle/>
          <a:p>
            <a:pPr marL="0" indent="0">
              <a:lnSpc>
                <a:spcPct val="160000"/>
              </a:lnSpc>
              <a:buNone/>
            </a:pPr>
            <a:r>
              <a:rPr lang="en-GB" dirty="0" smtClean="0"/>
              <a:t>33 Partners, 15 Third Parties (+subcontractors and unfunded)</a:t>
            </a:r>
          </a:p>
          <a:p>
            <a:pPr marL="0" indent="0">
              <a:buNone/>
            </a:pPr>
            <a:r>
              <a:rPr lang="en-GB" b="1" dirty="0" smtClean="0"/>
              <a:t>Domain </a:t>
            </a:r>
            <a:r>
              <a:rPr lang="en-GB" b="1" dirty="0"/>
              <a:t>specific research infrastructures providers, projects and clusters </a:t>
            </a:r>
            <a:endParaRPr lang="en-GB" dirty="0" smtClean="0"/>
          </a:p>
          <a:p>
            <a:pPr lvl="1">
              <a:buSzPct val="150000"/>
            </a:pPr>
            <a:r>
              <a:rPr lang="en-GB" dirty="0"/>
              <a:t>STFC, EMBL, MPG, INFN, INGV, DESY, DANS, ICOS, INAF, BBMRI, ESS, BGS, XFEL, </a:t>
            </a:r>
            <a:r>
              <a:rPr lang="en-GB" dirty="0" smtClean="0"/>
              <a:t>ERCIN and CERN. </a:t>
            </a:r>
          </a:p>
          <a:p>
            <a:pPr marL="0" indent="0">
              <a:buNone/>
            </a:pPr>
            <a:r>
              <a:rPr lang="en-GB" b="1" dirty="0" smtClean="0"/>
              <a:t>Horizontal </a:t>
            </a:r>
            <a:r>
              <a:rPr lang="en-GB" b="1" dirty="0"/>
              <a:t>e-Infrastructure </a:t>
            </a:r>
            <a:r>
              <a:rPr lang="en-GB" b="1" dirty="0" smtClean="0"/>
              <a:t>providers</a:t>
            </a:r>
            <a:endParaRPr lang="en-GB" b="1" dirty="0"/>
          </a:p>
          <a:p>
            <a:pPr lvl="1">
              <a:buSzPct val="150000"/>
            </a:pPr>
            <a:r>
              <a:rPr lang="en-GB" dirty="0"/>
              <a:t>CSC, SURF, CNRS, JISC, PRACE, BSC, GEANT, CEA, CINECA, EGI and LIBER. </a:t>
            </a:r>
          </a:p>
          <a:p>
            <a:pPr marL="914400" lvl="2" indent="0">
              <a:buNone/>
            </a:pPr>
            <a:r>
              <a:rPr lang="en-GB" b="1" dirty="0" smtClean="0"/>
              <a:t>(Projects </a:t>
            </a:r>
            <a:r>
              <a:rPr lang="en-GB" dirty="0" err="1" smtClean="0"/>
              <a:t>EUDat</a:t>
            </a:r>
            <a:r>
              <a:rPr lang="en-GB" dirty="0"/>
              <a:t>, Indigo-</a:t>
            </a:r>
            <a:r>
              <a:rPr lang="en-GB" dirty="0" err="1"/>
              <a:t>DataCloud</a:t>
            </a:r>
            <a:r>
              <a:rPr lang="en-GB" dirty="0"/>
              <a:t>, EGI-Engage, AARC, and </a:t>
            </a:r>
            <a:r>
              <a:rPr lang="en-GB" dirty="0" err="1"/>
              <a:t>OPENAire</a:t>
            </a:r>
            <a:r>
              <a:rPr lang="en-GB" dirty="0"/>
              <a:t>+ </a:t>
            </a:r>
            <a:r>
              <a:rPr lang="en-GB" dirty="0" smtClean="0"/>
              <a:t>)</a:t>
            </a:r>
            <a:endParaRPr lang="en-GB" b="1" dirty="0"/>
          </a:p>
          <a:p>
            <a:pPr marL="0" indent="0">
              <a:buNone/>
            </a:pPr>
            <a:r>
              <a:rPr lang="en-GB" b="1" dirty="0"/>
              <a:t>Research </a:t>
            </a:r>
            <a:r>
              <a:rPr lang="en-GB" b="1" dirty="0" smtClean="0"/>
              <a:t>performing and support organisations </a:t>
            </a:r>
          </a:p>
          <a:p>
            <a:pPr lvl="1">
              <a:buSzPct val="150000"/>
            </a:pPr>
            <a:r>
              <a:rPr lang="en-GB" dirty="0"/>
              <a:t>EGI, UEDIN-DCC, LIBER, TRUST-IT, ARC, CNR, DANS, KIT, UEDIN, UGOE, UMAN, PIN and BGS </a:t>
            </a:r>
          </a:p>
          <a:p>
            <a:pPr marL="0" indent="0">
              <a:buNone/>
            </a:pPr>
            <a:r>
              <a:rPr lang="en-GB" b="1" dirty="0"/>
              <a:t>Research Funding Organisations </a:t>
            </a:r>
            <a:endParaRPr lang="en-GB" b="1" dirty="0" smtClean="0"/>
          </a:p>
          <a:p>
            <a:pPr lvl="1">
              <a:buSzPct val="150000"/>
            </a:pPr>
            <a:r>
              <a:rPr lang="en-GB" dirty="0"/>
              <a:t>STFC, SURF, CNRS and CNR </a:t>
            </a:r>
          </a:p>
          <a:p>
            <a:pPr marL="0" indent="0">
              <a:lnSpc>
                <a:spcPct val="130000"/>
              </a:lnSpc>
              <a:buNone/>
            </a:pPr>
            <a:r>
              <a:rPr lang="en-GB" dirty="0" smtClean="0"/>
              <a:t>More to be added later</a:t>
            </a:r>
          </a:p>
        </p:txBody>
      </p:sp>
    </p:spTree>
    <p:extLst>
      <p:ext uri="{BB962C8B-B14F-4D97-AF65-F5344CB8AC3E}">
        <p14:creationId xmlns:p14="http://schemas.microsoft.com/office/powerpoint/2010/main" val="1975456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36" y="140965"/>
            <a:ext cx="7668643" cy="752476"/>
          </a:xfrm>
        </p:spPr>
        <p:txBody>
          <a:bodyPr>
            <a:normAutofit/>
          </a:bodyPr>
          <a:lstStyle/>
          <a:p>
            <a:r>
              <a:rPr lang="en-US" sz="4000" dirty="0"/>
              <a:t>Workpackage Level Objectives</a:t>
            </a:r>
          </a:p>
        </p:txBody>
      </p:sp>
      <p:sp>
        <p:nvSpPr>
          <p:cNvPr id="3" name="Content Placeholder 2"/>
          <p:cNvSpPr>
            <a:spLocks noGrp="1"/>
          </p:cNvSpPr>
          <p:nvPr>
            <p:ph idx="1"/>
          </p:nvPr>
        </p:nvSpPr>
        <p:spPr>
          <a:xfrm>
            <a:off x="0" y="1213556"/>
            <a:ext cx="9144000" cy="5348111"/>
          </a:xfrm>
        </p:spPr>
        <p:txBody>
          <a:bodyPr>
            <a:normAutofit fontScale="62500" lnSpcReduction="20000"/>
          </a:bodyPr>
          <a:lstStyle/>
          <a:p>
            <a:pPr marL="0" indent="0">
              <a:buNone/>
            </a:pPr>
            <a:r>
              <a:rPr lang="en-US" b="1" dirty="0"/>
              <a:t>Governance Objective. </a:t>
            </a:r>
            <a:endParaRPr lang="en-GB" dirty="0"/>
          </a:p>
          <a:p>
            <a:pPr>
              <a:buSzPct val="150000"/>
            </a:pPr>
            <a:r>
              <a:rPr lang="en-US" b="1" dirty="0"/>
              <a:t>To design and trial a stakeholder-driven governance framework </a:t>
            </a:r>
            <a:r>
              <a:rPr lang="en-US" dirty="0"/>
              <a:t>…</a:t>
            </a:r>
            <a:endParaRPr lang="en-GB" dirty="0"/>
          </a:p>
          <a:p>
            <a:pPr marL="0" indent="0">
              <a:buNone/>
            </a:pPr>
            <a:r>
              <a:rPr lang="en-US" b="1" dirty="0"/>
              <a:t>Policy Objective. </a:t>
            </a:r>
            <a:endParaRPr lang="en-GB" dirty="0"/>
          </a:p>
          <a:p>
            <a:pPr>
              <a:spcAft>
                <a:spcPts val="1200"/>
              </a:spcAft>
              <a:buSzPct val="150000"/>
            </a:pPr>
            <a:r>
              <a:rPr lang="en-US" b="1" dirty="0"/>
              <a:t>To establish the policy environment required </a:t>
            </a:r>
            <a:r>
              <a:rPr lang="en-US" dirty="0"/>
              <a:t>for the effective operation…</a:t>
            </a:r>
            <a:endParaRPr lang="en-GB" dirty="0"/>
          </a:p>
          <a:p>
            <a:pPr marL="0" indent="0">
              <a:buNone/>
            </a:pPr>
            <a:r>
              <a:rPr lang="en-US" b="1" dirty="0"/>
              <a:t>Science Demonstrators Objective</a:t>
            </a:r>
            <a:endParaRPr lang="en-GB" dirty="0"/>
          </a:p>
          <a:p>
            <a:pPr>
              <a:spcBef>
                <a:spcPts val="600"/>
              </a:spcBef>
              <a:spcAft>
                <a:spcPts val="1000"/>
              </a:spcAft>
              <a:buSzPct val="150000"/>
            </a:pPr>
            <a:r>
              <a:rPr lang="en-US" b="1" dirty="0"/>
              <a:t>To develop a number of Science Demonstrators </a:t>
            </a:r>
            <a:r>
              <a:rPr lang="en-US" dirty="0"/>
              <a:t>… to drive the development of the EOSC. </a:t>
            </a:r>
            <a:endParaRPr lang="en-US" b="1" dirty="0"/>
          </a:p>
          <a:p>
            <a:pPr marL="0" indent="0">
              <a:buSzPct val="150000"/>
              <a:buNone/>
            </a:pPr>
            <a:r>
              <a:rPr lang="en-US" b="1" dirty="0"/>
              <a:t>Services Objective </a:t>
            </a:r>
            <a:endParaRPr lang="en-GB" dirty="0"/>
          </a:p>
          <a:p>
            <a:pPr>
              <a:buSzPct val="150000"/>
            </a:pPr>
            <a:r>
              <a:rPr lang="en-US" b="1" dirty="0"/>
              <a:t>To create a number of EOSC pilot services </a:t>
            </a:r>
            <a:r>
              <a:rPr lang="en-US" dirty="0"/>
              <a:t>that federate data, infrastructure and services …</a:t>
            </a:r>
            <a:endParaRPr lang="en-GB" dirty="0"/>
          </a:p>
          <a:p>
            <a:pPr marL="0" indent="0">
              <a:buSzPct val="150000"/>
              <a:buNone/>
            </a:pPr>
            <a:r>
              <a:rPr lang="en-US" b="1" dirty="0"/>
              <a:t>Interoperability Objective </a:t>
            </a:r>
            <a:endParaRPr lang="en-GB" dirty="0"/>
          </a:p>
          <a:p>
            <a:pPr>
              <a:buSzPct val="150000"/>
            </a:pPr>
            <a:r>
              <a:rPr lang="en-US" b="1" dirty="0"/>
              <a:t>To define and implement specifications, interfaces, standards </a:t>
            </a:r>
            <a:r>
              <a:rPr lang="en-US" dirty="0"/>
              <a:t>and processes that …underpin interoperability and sharing …</a:t>
            </a:r>
          </a:p>
          <a:p>
            <a:pPr marL="0" indent="0">
              <a:buNone/>
            </a:pPr>
            <a:r>
              <a:rPr lang="en-US" b="1" dirty="0" smtClean="0"/>
              <a:t>Skills </a:t>
            </a:r>
            <a:r>
              <a:rPr lang="en-US" b="1" dirty="0"/>
              <a:t>Objective. </a:t>
            </a:r>
            <a:endParaRPr lang="en-GB" dirty="0"/>
          </a:p>
          <a:p>
            <a:pPr>
              <a:buSzPct val="150000"/>
            </a:pPr>
            <a:r>
              <a:rPr lang="en-US" b="1" dirty="0"/>
              <a:t>To develop common standards and assessment frameworks </a:t>
            </a:r>
            <a:r>
              <a:rPr lang="en-US" dirty="0"/>
              <a:t>to ensure …</a:t>
            </a:r>
            <a:endParaRPr lang="en-GB" dirty="0"/>
          </a:p>
          <a:p>
            <a:pPr marL="0" indent="0">
              <a:buSzPct val="150000"/>
              <a:buNone/>
            </a:pPr>
            <a:r>
              <a:rPr lang="en-US" b="1" dirty="0"/>
              <a:t>Community Engagement Objective</a:t>
            </a:r>
            <a:r>
              <a:rPr lang="en-US" dirty="0"/>
              <a:t>. </a:t>
            </a:r>
            <a:endParaRPr lang="en-GB" dirty="0"/>
          </a:p>
          <a:p>
            <a:pPr>
              <a:buSzPct val="150000"/>
            </a:pPr>
            <a:r>
              <a:rPr lang="en-US" b="1" dirty="0"/>
              <a:t>To identify and bring together</a:t>
            </a:r>
            <a:r>
              <a:rPr lang="en-US" dirty="0"/>
              <a:t> … the major groups of stakeholders </a:t>
            </a:r>
            <a:r>
              <a:rPr lang="en-US" dirty="0" smtClean="0"/>
              <a:t>…</a:t>
            </a:r>
            <a:endParaRPr lang="en-GB" dirty="0"/>
          </a:p>
        </p:txBody>
      </p:sp>
      <p:sp>
        <p:nvSpPr>
          <p:cNvPr id="4" name="Slide Number Placeholder 3"/>
          <p:cNvSpPr>
            <a:spLocks noGrp="1"/>
          </p:cNvSpPr>
          <p:nvPr>
            <p:ph type="sldNum" sz="quarter" idx="10"/>
          </p:nvPr>
        </p:nvSpPr>
        <p:spPr/>
        <p:txBody>
          <a:bodyPr/>
          <a:lstStyle/>
          <a:p>
            <a:fld id="{02E875F0-EEB5-F149-98C1-3639952BCB41}" type="slidenum">
              <a:rPr lang="en-US" smtClean="0"/>
              <a:pPr/>
              <a:t>32</a:t>
            </a:fld>
            <a:endParaRPr lang="en-US"/>
          </a:p>
        </p:txBody>
      </p:sp>
    </p:spTree>
    <p:extLst>
      <p:ext uri="{BB962C8B-B14F-4D97-AF65-F5344CB8AC3E}">
        <p14:creationId xmlns:p14="http://schemas.microsoft.com/office/powerpoint/2010/main" val="177703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749" y="3028165"/>
            <a:ext cx="8630168" cy="1938945"/>
          </a:xfrm>
        </p:spPr>
        <p:txBody>
          <a:bodyPr>
            <a:normAutofit/>
          </a:bodyPr>
          <a:lstStyle/>
          <a:p>
            <a:pPr marL="0" indent="0">
              <a:buNone/>
            </a:pPr>
            <a:endParaRPr lang="en-US" dirty="0"/>
          </a:p>
          <a:p>
            <a:r>
              <a:rPr lang="en-US" b="1" dirty="0" smtClean="0"/>
              <a:t>Technical </a:t>
            </a:r>
            <a:r>
              <a:rPr lang="en-US" b="1" dirty="0"/>
              <a:t>Challenges: </a:t>
            </a:r>
            <a:r>
              <a:rPr lang="en-US" dirty="0"/>
              <a:t>developing technical solutions that meet the scientific </a:t>
            </a:r>
            <a:r>
              <a:rPr lang="en-US" dirty="0" smtClean="0"/>
              <a:t>needs </a:t>
            </a:r>
          </a:p>
        </p:txBody>
      </p:sp>
      <p:sp>
        <p:nvSpPr>
          <p:cNvPr id="4" name="Slide Number Placeholder 3"/>
          <p:cNvSpPr>
            <a:spLocks noGrp="1"/>
          </p:cNvSpPr>
          <p:nvPr>
            <p:ph type="sldNum" sz="quarter" idx="10"/>
          </p:nvPr>
        </p:nvSpPr>
        <p:spPr/>
        <p:txBody>
          <a:bodyPr/>
          <a:lstStyle/>
          <a:p>
            <a:fld id="{02E875F0-EEB5-F149-98C1-3639952BCB41}" type="slidenum">
              <a:rPr lang="en-US" smtClean="0"/>
              <a:pPr/>
              <a:t>33</a:t>
            </a:fld>
            <a:endParaRPr lang="en-US"/>
          </a:p>
        </p:txBody>
      </p:sp>
      <p:sp>
        <p:nvSpPr>
          <p:cNvPr id="6" name="Title 1"/>
          <p:cNvSpPr txBox="1">
            <a:spLocks/>
          </p:cNvSpPr>
          <p:nvPr/>
        </p:nvSpPr>
        <p:spPr>
          <a:xfrm>
            <a:off x="3139874" y="140965"/>
            <a:ext cx="7386405"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smtClean="0"/>
              <a:t>EOSCpilot Challenges</a:t>
            </a:r>
            <a:endParaRPr lang="en-US" sz="4000" dirty="0"/>
          </a:p>
        </p:txBody>
      </p:sp>
      <p:grpSp>
        <p:nvGrpSpPr>
          <p:cNvPr id="9" name="Group 8"/>
          <p:cNvGrpSpPr/>
          <p:nvPr/>
        </p:nvGrpSpPr>
        <p:grpSpPr>
          <a:xfrm>
            <a:off x="0" y="1517862"/>
            <a:ext cx="9144000" cy="1887687"/>
            <a:chOff x="437446" y="1400201"/>
            <a:chExt cx="8417705" cy="1676021"/>
          </a:xfrm>
        </p:grpSpPr>
        <p:sp>
          <p:nvSpPr>
            <p:cNvPr id="7" name="Freeform 107"/>
            <p:cNvSpPr>
              <a:spLocks/>
            </p:cNvSpPr>
            <p:nvPr/>
          </p:nvSpPr>
          <p:spPr bwMode="auto">
            <a:xfrm rot="16200000">
              <a:off x="3808288" y="-1970641"/>
              <a:ext cx="1676021" cy="8417705"/>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8" name="Text Box 109"/>
            <p:cNvSpPr txBox="1">
              <a:spLocks noChangeArrowheads="1"/>
            </p:cNvSpPr>
            <p:nvPr/>
          </p:nvSpPr>
          <p:spPr bwMode="auto">
            <a:xfrm>
              <a:off x="2673088" y="1728760"/>
              <a:ext cx="58208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dirty="0" smtClean="0">
                  <a:solidFill>
                    <a:srgbClr val="FF0000"/>
                  </a:solidFill>
                </a:rPr>
                <a:t>Scientific Challenges are really </a:t>
              </a:r>
              <a:r>
                <a:rPr lang="en-GB" sz="2400" i="1" dirty="0" smtClean="0">
                  <a:solidFill>
                    <a:srgbClr val="FF0000"/>
                  </a:solidFill>
                </a:rPr>
                <a:t>Opportunities</a:t>
              </a:r>
              <a:endParaRPr lang="en-GB" sz="2400" i="1" dirty="0">
                <a:solidFill>
                  <a:srgbClr val="FF0000"/>
                </a:solidFill>
              </a:endParaRPr>
            </a:p>
          </p:txBody>
        </p:sp>
      </p:grpSp>
      <p:grpSp>
        <p:nvGrpSpPr>
          <p:cNvPr id="12" name="Group 11"/>
          <p:cNvGrpSpPr/>
          <p:nvPr/>
        </p:nvGrpSpPr>
        <p:grpSpPr>
          <a:xfrm>
            <a:off x="0" y="2787174"/>
            <a:ext cx="9144000" cy="1886967"/>
            <a:chOff x="437446" y="2685031"/>
            <a:chExt cx="8706554" cy="1596210"/>
          </a:xfrm>
        </p:grpSpPr>
        <p:sp>
          <p:nvSpPr>
            <p:cNvPr id="10" name="Freeform 112"/>
            <p:cNvSpPr>
              <a:spLocks/>
            </p:cNvSpPr>
            <p:nvPr/>
          </p:nvSpPr>
          <p:spPr bwMode="auto">
            <a:xfrm rot="5400000">
              <a:off x="3992618" y="-870141"/>
              <a:ext cx="1596210" cy="8706554"/>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1" name="Text Box 114"/>
            <p:cNvSpPr txBox="1">
              <a:spLocks noChangeArrowheads="1"/>
            </p:cNvSpPr>
            <p:nvPr/>
          </p:nvSpPr>
          <p:spPr bwMode="auto">
            <a:xfrm>
              <a:off x="2972735" y="3004265"/>
              <a:ext cx="6131705" cy="390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dirty="0" smtClean="0">
                  <a:solidFill>
                    <a:srgbClr val="3333FF"/>
                  </a:solidFill>
                </a:rPr>
                <a:t>Technical Challenges are </a:t>
              </a:r>
              <a:r>
                <a:rPr lang="en-GB" sz="2400" i="1" dirty="0" smtClean="0">
                  <a:solidFill>
                    <a:srgbClr val="3333FF"/>
                  </a:solidFill>
                </a:rPr>
                <a:t>Barriers to overcome</a:t>
              </a:r>
              <a:endParaRPr lang="en-GB" sz="2400" i="1" dirty="0">
                <a:solidFill>
                  <a:srgbClr val="3333FF"/>
                </a:solidFill>
              </a:endParaRPr>
            </a:p>
          </p:txBody>
        </p:sp>
      </p:grpSp>
      <p:grpSp>
        <p:nvGrpSpPr>
          <p:cNvPr id="18" name="Group 17"/>
          <p:cNvGrpSpPr/>
          <p:nvPr/>
        </p:nvGrpSpPr>
        <p:grpSpPr>
          <a:xfrm>
            <a:off x="0" y="4221102"/>
            <a:ext cx="9102452" cy="1860043"/>
            <a:chOff x="0" y="4221102"/>
            <a:chExt cx="9102452" cy="1860043"/>
          </a:xfrm>
        </p:grpSpPr>
        <p:sp>
          <p:nvSpPr>
            <p:cNvPr id="13" name="Freeform 112"/>
            <p:cNvSpPr>
              <a:spLocks/>
            </p:cNvSpPr>
            <p:nvPr/>
          </p:nvSpPr>
          <p:spPr bwMode="auto">
            <a:xfrm rot="5400000">
              <a:off x="3621204" y="599898"/>
              <a:ext cx="1860043" cy="9102452"/>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chemeClr val="accent6">
                  <a:lumMod val="75000"/>
                </a:schemeClr>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 name="Text Box 109"/>
            <p:cNvSpPr txBox="1">
              <a:spLocks noChangeArrowheads="1"/>
            </p:cNvSpPr>
            <p:nvPr/>
          </p:nvSpPr>
          <p:spPr bwMode="auto">
            <a:xfrm>
              <a:off x="2941197" y="4595157"/>
              <a:ext cx="58208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dirty="0" smtClean="0">
                  <a:solidFill>
                    <a:schemeClr val="accent6">
                      <a:lumMod val="75000"/>
                    </a:schemeClr>
                  </a:solidFill>
                </a:rPr>
                <a:t>Cultural</a:t>
              </a:r>
              <a:r>
                <a:rPr lang="en-GB" sz="2400" dirty="0" smtClean="0">
                  <a:solidFill>
                    <a:srgbClr val="FF0000"/>
                  </a:solidFill>
                </a:rPr>
                <a:t> </a:t>
              </a:r>
              <a:r>
                <a:rPr lang="en-GB" sz="2400" dirty="0" smtClean="0">
                  <a:solidFill>
                    <a:srgbClr val="548235"/>
                  </a:solidFill>
                </a:rPr>
                <a:t>Challenges are also </a:t>
              </a:r>
              <a:r>
                <a:rPr lang="en-GB" sz="2400" i="1" dirty="0" smtClean="0">
                  <a:solidFill>
                    <a:srgbClr val="548235"/>
                  </a:solidFill>
                </a:rPr>
                <a:t>Barriers</a:t>
              </a:r>
              <a:endParaRPr lang="en-GB" sz="2400" i="1" dirty="0">
                <a:solidFill>
                  <a:srgbClr val="548235"/>
                </a:solidFill>
              </a:endParaRPr>
            </a:p>
          </p:txBody>
        </p:sp>
      </p:grpSp>
      <p:sp>
        <p:nvSpPr>
          <p:cNvPr id="15" name="Content Placeholder 2"/>
          <p:cNvSpPr txBox="1">
            <a:spLocks/>
          </p:cNvSpPr>
          <p:nvPr/>
        </p:nvSpPr>
        <p:spPr>
          <a:xfrm>
            <a:off x="253317" y="1705402"/>
            <a:ext cx="8651600" cy="2025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250000"/>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dirty="0" smtClean="0"/>
          </a:p>
          <a:p>
            <a:r>
              <a:rPr lang="en-US" b="1" dirty="0" smtClean="0"/>
              <a:t>Scientific Challenges: </a:t>
            </a:r>
            <a:r>
              <a:rPr lang="en-US" dirty="0" smtClean="0"/>
              <a:t>deploying the EOSC to deliver Open Science</a:t>
            </a:r>
          </a:p>
        </p:txBody>
      </p:sp>
      <p:sp>
        <p:nvSpPr>
          <p:cNvPr id="16" name="Content Placeholder 2"/>
          <p:cNvSpPr txBox="1">
            <a:spLocks/>
          </p:cNvSpPr>
          <p:nvPr/>
        </p:nvSpPr>
        <p:spPr>
          <a:xfrm>
            <a:off x="253317" y="4553795"/>
            <a:ext cx="8651600" cy="12632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250000"/>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dirty="0" smtClean="0"/>
          </a:p>
          <a:p>
            <a:r>
              <a:rPr lang="en-US" b="1" dirty="0" smtClean="0"/>
              <a:t>Cultural Challenges: </a:t>
            </a:r>
            <a:r>
              <a:rPr lang="en-US" dirty="0" smtClean="0"/>
              <a:t>adopting new, more open ways of working </a:t>
            </a:r>
            <a:endParaRPr lang="en-US" dirty="0"/>
          </a:p>
        </p:txBody>
      </p:sp>
      <p:sp>
        <p:nvSpPr>
          <p:cNvPr id="17" name="Content Placeholder 2"/>
          <p:cNvSpPr txBox="1">
            <a:spLocks/>
          </p:cNvSpPr>
          <p:nvPr/>
        </p:nvSpPr>
        <p:spPr>
          <a:xfrm>
            <a:off x="274749" y="1187087"/>
            <a:ext cx="8495614" cy="1131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250000"/>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smtClean="0"/>
              <a:t>Three types of challenges addressed by the EOSCpilot:</a:t>
            </a:r>
            <a:endParaRPr lang="en-US" dirty="0"/>
          </a:p>
        </p:txBody>
      </p:sp>
    </p:spTree>
    <p:extLst>
      <p:ext uri="{BB962C8B-B14F-4D97-AF65-F5344CB8AC3E}">
        <p14:creationId xmlns:p14="http://schemas.microsoft.com/office/powerpoint/2010/main" val="21022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2E875F0-EEB5-F149-98C1-3639952BCB41}" type="slidenum">
              <a:rPr lang="en-US" smtClean="0"/>
              <a:pPr/>
              <a:t>34</a:t>
            </a:fld>
            <a:endParaRPr lang="en-US"/>
          </a:p>
        </p:txBody>
      </p:sp>
      <p:sp>
        <p:nvSpPr>
          <p:cNvPr id="5" name="Title 1"/>
          <p:cNvSpPr txBox="1">
            <a:spLocks/>
          </p:cNvSpPr>
          <p:nvPr/>
        </p:nvSpPr>
        <p:spPr>
          <a:xfrm>
            <a:off x="2857636" y="140965"/>
            <a:ext cx="7668643"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smtClean="0"/>
              <a:t>Workpackage Challenges</a:t>
            </a:r>
            <a:endParaRPr lang="en-US" sz="4000" dirty="0"/>
          </a:p>
        </p:txBody>
      </p:sp>
      <p:pic>
        <p:nvPicPr>
          <p:cNvPr id="3" name="Picture 2" descr="lay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85" y="1143000"/>
            <a:ext cx="6679259" cy="5009444"/>
          </a:xfrm>
          <a:prstGeom prst="rect">
            <a:avLst/>
          </a:prstGeom>
        </p:spPr>
      </p:pic>
      <p:grpSp>
        <p:nvGrpSpPr>
          <p:cNvPr id="6" name="Group 5"/>
          <p:cNvGrpSpPr/>
          <p:nvPr/>
        </p:nvGrpSpPr>
        <p:grpSpPr>
          <a:xfrm>
            <a:off x="0" y="4264757"/>
            <a:ext cx="9144000" cy="1887687"/>
            <a:chOff x="437446" y="1400200"/>
            <a:chExt cx="8417705" cy="1676021"/>
          </a:xfrm>
        </p:grpSpPr>
        <p:sp>
          <p:nvSpPr>
            <p:cNvPr id="7" name="Freeform 107"/>
            <p:cNvSpPr>
              <a:spLocks/>
            </p:cNvSpPr>
            <p:nvPr/>
          </p:nvSpPr>
          <p:spPr bwMode="auto">
            <a:xfrm rot="16200000">
              <a:off x="3808288" y="-1970642"/>
              <a:ext cx="1676021" cy="8417705"/>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00B05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8" name="Text Box 109"/>
            <p:cNvSpPr txBox="1">
              <a:spLocks noChangeArrowheads="1"/>
            </p:cNvSpPr>
            <p:nvPr/>
          </p:nvSpPr>
          <p:spPr bwMode="auto">
            <a:xfrm>
              <a:off x="1190611" y="1856951"/>
              <a:ext cx="7244229" cy="62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4000" dirty="0" smtClean="0"/>
                <a:t>Yesterday</a:t>
              </a:r>
              <a:endParaRPr lang="en-GB" sz="4000" i="1" dirty="0"/>
            </a:p>
          </p:txBody>
        </p:sp>
      </p:grpSp>
      <p:grpSp>
        <p:nvGrpSpPr>
          <p:cNvPr id="9" name="Group 8"/>
          <p:cNvGrpSpPr/>
          <p:nvPr/>
        </p:nvGrpSpPr>
        <p:grpSpPr>
          <a:xfrm>
            <a:off x="-24062" y="2620441"/>
            <a:ext cx="9144000" cy="1887687"/>
            <a:chOff x="437446" y="1400200"/>
            <a:chExt cx="8417705" cy="1676021"/>
          </a:xfrm>
        </p:grpSpPr>
        <p:sp>
          <p:nvSpPr>
            <p:cNvPr id="10" name="Freeform 107"/>
            <p:cNvSpPr>
              <a:spLocks/>
            </p:cNvSpPr>
            <p:nvPr/>
          </p:nvSpPr>
          <p:spPr bwMode="auto">
            <a:xfrm rot="16200000">
              <a:off x="3808288" y="-1970642"/>
              <a:ext cx="1676021" cy="8417705"/>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1" name="Text Box 109"/>
            <p:cNvSpPr txBox="1">
              <a:spLocks noChangeArrowheads="1"/>
            </p:cNvSpPr>
            <p:nvPr/>
          </p:nvSpPr>
          <p:spPr bwMode="auto">
            <a:xfrm>
              <a:off x="1190611" y="1856951"/>
              <a:ext cx="7244229" cy="62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4000" dirty="0" smtClean="0"/>
                <a:t>Later Today</a:t>
              </a:r>
              <a:endParaRPr lang="en-GB" sz="4000" i="1" dirty="0"/>
            </a:p>
          </p:txBody>
        </p:sp>
      </p:grpSp>
      <p:grpSp>
        <p:nvGrpSpPr>
          <p:cNvPr id="12" name="Group 11"/>
          <p:cNvGrpSpPr/>
          <p:nvPr/>
        </p:nvGrpSpPr>
        <p:grpSpPr>
          <a:xfrm>
            <a:off x="-48124" y="944042"/>
            <a:ext cx="9144000" cy="1887687"/>
            <a:chOff x="437446" y="1400200"/>
            <a:chExt cx="8417705" cy="1676021"/>
          </a:xfrm>
        </p:grpSpPr>
        <p:sp>
          <p:nvSpPr>
            <p:cNvPr id="13" name="Freeform 107"/>
            <p:cNvSpPr>
              <a:spLocks/>
            </p:cNvSpPr>
            <p:nvPr/>
          </p:nvSpPr>
          <p:spPr bwMode="auto">
            <a:xfrm rot="16200000">
              <a:off x="3808288" y="-1970642"/>
              <a:ext cx="1676021" cy="8417705"/>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 name="Text Box 109"/>
            <p:cNvSpPr txBox="1">
              <a:spLocks noChangeArrowheads="1"/>
            </p:cNvSpPr>
            <p:nvPr/>
          </p:nvSpPr>
          <p:spPr bwMode="auto">
            <a:xfrm>
              <a:off x="1190611" y="1856951"/>
              <a:ext cx="7244229" cy="62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4000" dirty="0" smtClean="0"/>
                <a:t>Now</a:t>
              </a:r>
              <a:endParaRPr lang="en-GB" sz="4000" i="1" dirty="0"/>
            </a:p>
          </p:txBody>
        </p:sp>
      </p:grpSp>
    </p:spTree>
    <p:extLst>
      <p:ext uri="{BB962C8B-B14F-4D97-AF65-F5344CB8AC3E}">
        <p14:creationId xmlns:p14="http://schemas.microsoft.com/office/powerpoint/2010/main" val="15174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8" y="0"/>
            <a:ext cx="5476175" cy="908050"/>
          </a:xfrm>
        </p:spPr>
        <p:txBody>
          <a:bodyPr>
            <a:normAutofit/>
          </a:bodyPr>
          <a:lstStyle/>
          <a:p>
            <a:r>
              <a:rPr lang="en-GB" dirty="0" smtClean="0"/>
              <a:t>Science Demonstrators</a:t>
            </a:r>
            <a:endParaRPr lang="en-GB" dirty="0"/>
          </a:p>
        </p:txBody>
      </p:sp>
      <p:sp>
        <p:nvSpPr>
          <p:cNvPr id="3" name="Content Placeholder 2"/>
          <p:cNvSpPr>
            <a:spLocks noGrp="1"/>
          </p:cNvSpPr>
          <p:nvPr>
            <p:ph idx="1"/>
          </p:nvPr>
        </p:nvSpPr>
        <p:spPr>
          <a:xfrm>
            <a:off x="395111" y="1128891"/>
            <a:ext cx="8569377" cy="3202477"/>
          </a:xfrm>
        </p:spPr>
        <p:txBody>
          <a:bodyPr>
            <a:normAutofit/>
          </a:bodyPr>
          <a:lstStyle/>
          <a:p>
            <a:pPr>
              <a:lnSpc>
                <a:spcPct val="110000"/>
              </a:lnSpc>
            </a:pPr>
            <a:r>
              <a:rPr lang="en-GB" dirty="0" smtClean="0"/>
              <a:t>Provide requirements for EOSC technologies</a:t>
            </a:r>
          </a:p>
          <a:p>
            <a:pPr>
              <a:lnSpc>
                <a:spcPct val="110000"/>
              </a:lnSpc>
            </a:pPr>
            <a:r>
              <a:rPr lang="en-GB" dirty="0" smtClean="0"/>
              <a:t>Evaluate whether Services from EOSC meet science needs</a:t>
            </a:r>
          </a:p>
          <a:p>
            <a:pPr>
              <a:lnSpc>
                <a:spcPct val="110000"/>
              </a:lnSpc>
            </a:pPr>
            <a:r>
              <a:rPr lang="en-GB" dirty="0" smtClean="0"/>
              <a:t>15 science demonstrators </a:t>
            </a:r>
            <a:r>
              <a:rPr lang="en-GB" dirty="0" smtClean="0"/>
              <a:t> </a:t>
            </a:r>
            <a:r>
              <a:rPr lang="en-GB" dirty="0" smtClean="0"/>
              <a:t>in </a:t>
            </a:r>
            <a:r>
              <a:rPr lang="en-GB" dirty="0" smtClean="0"/>
              <a:t>3 groups of 5</a:t>
            </a:r>
          </a:p>
          <a:p>
            <a:pPr lvl="1">
              <a:buSzPct val="150000"/>
            </a:pPr>
            <a:r>
              <a:rPr lang="en-GB" dirty="0" smtClean="0"/>
              <a:t>12 month each</a:t>
            </a:r>
          </a:p>
          <a:p>
            <a:pPr lvl="1">
              <a:buSzPct val="150000"/>
            </a:pPr>
            <a:r>
              <a:rPr lang="en-GB" dirty="0" smtClean="0"/>
              <a:t>Starting 6 months apart</a:t>
            </a:r>
          </a:p>
          <a:p>
            <a:pPr lvl="1">
              <a:buSzPct val="150000"/>
            </a:pPr>
            <a:endParaRPr lang="en-GB" dirty="0"/>
          </a:p>
        </p:txBody>
      </p:sp>
      <p:pic>
        <p:nvPicPr>
          <p:cNvPr id="4" name="Picture 3"/>
          <p:cNvPicPr>
            <a:picLocks noChangeAspect="1"/>
          </p:cNvPicPr>
          <p:nvPr/>
        </p:nvPicPr>
        <p:blipFill>
          <a:blip r:embed="rId2"/>
          <a:stretch>
            <a:fillRect/>
          </a:stretch>
        </p:blipFill>
        <p:spPr>
          <a:xfrm>
            <a:off x="933711" y="4480996"/>
            <a:ext cx="7223699" cy="1339381"/>
          </a:xfrm>
          <a:prstGeom prst="rect">
            <a:avLst/>
          </a:prstGeom>
        </p:spPr>
      </p:pic>
    </p:spTree>
    <p:extLst>
      <p:ext uri="{BB962C8B-B14F-4D97-AF65-F5344CB8AC3E}">
        <p14:creationId xmlns:p14="http://schemas.microsoft.com/office/powerpoint/2010/main" val="2888667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48" y="0"/>
            <a:ext cx="6387152" cy="908050"/>
          </a:xfrm>
        </p:spPr>
        <p:txBody>
          <a:bodyPr>
            <a:normAutofit fontScale="90000"/>
          </a:bodyPr>
          <a:lstStyle/>
          <a:p>
            <a:r>
              <a:rPr lang="en-GB" dirty="0" smtClean="0"/>
              <a:t>First 10 Science </a:t>
            </a:r>
            <a:r>
              <a:rPr lang="en-GB" dirty="0" smtClean="0"/>
              <a:t>Demonstrators</a:t>
            </a:r>
            <a:endParaRPr lang="en-GB" dirty="0"/>
          </a:p>
        </p:txBody>
      </p:sp>
      <p:sp>
        <p:nvSpPr>
          <p:cNvPr id="3" name="Content Placeholder 2"/>
          <p:cNvSpPr>
            <a:spLocks noGrp="1"/>
          </p:cNvSpPr>
          <p:nvPr>
            <p:ph idx="1"/>
          </p:nvPr>
        </p:nvSpPr>
        <p:spPr>
          <a:xfrm>
            <a:off x="395111" y="1128891"/>
            <a:ext cx="8569377" cy="5314693"/>
          </a:xfrm>
        </p:spPr>
        <p:txBody>
          <a:bodyPr>
            <a:normAutofit fontScale="55000" lnSpcReduction="20000"/>
          </a:bodyPr>
          <a:lstStyle/>
          <a:p>
            <a:r>
              <a:rPr lang="en-GB" b="1" dirty="0">
                <a:hlinkClick r:id="rId2"/>
              </a:rPr>
              <a:t>Environmental &amp; Earth Sciences</a:t>
            </a:r>
            <a:r>
              <a:rPr lang="en-GB" dirty="0"/>
              <a:t> - ENVRI Radiative Forcing Integration to enable comparable data access across multiple research communities by working on data integration and harmonised </a:t>
            </a:r>
            <a:r>
              <a:rPr lang="en-GB" dirty="0" smtClean="0"/>
              <a:t>access</a:t>
            </a:r>
          </a:p>
          <a:p>
            <a:r>
              <a:rPr lang="en-GB" b="1" dirty="0" smtClean="0">
                <a:hlinkClick r:id="rId3"/>
              </a:rPr>
              <a:t>High </a:t>
            </a:r>
            <a:r>
              <a:rPr lang="en-GB" b="1" dirty="0">
                <a:hlinkClick r:id="rId3"/>
              </a:rPr>
              <a:t>Energy Physics</a:t>
            </a:r>
            <a:r>
              <a:rPr lang="en-GB" dirty="0"/>
              <a:t> - WLCG: large-scale, long-term data preservation and re-use of physics data through the deployment of HEP data in the EOSC open to other research communities</a:t>
            </a:r>
          </a:p>
          <a:p>
            <a:r>
              <a:rPr lang="en-GB" b="1" dirty="0">
                <a:hlinkClick r:id="rId4"/>
              </a:rPr>
              <a:t>Social Sciences</a:t>
            </a:r>
            <a:r>
              <a:rPr lang="en-GB" dirty="0"/>
              <a:t> – TEXTCROWD: Collaborative semantic enrichment of text-based datasets by developing new software to enable a semantic enrichment of text sources and make it available on the EOSC.</a:t>
            </a:r>
          </a:p>
          <a:p>
            <a:r>
              <a:rPr lang="en-GB" b="1" dirty="0">
                <a:hlinkClick r:id="rId5"/>
              </a:rPr>
              <a:t>Life Sciences</a:t>
            </a:r>
            <a:r>
              <a:rPr lang="en-GB" dirty="0"/>
              <a:t> - Pan-Cancer Analyses &amp; Cloud Computing within the EOSC to accelerate genomic analysis on the EOSC and reuse solutions in other areas (e.g. for cardiovascular &amp; neuro-degenerative diseases)</a:t>
            </a:r>
          </a:p>
          <a:p>
            <a:r>
              <a:rPr lang="en-GB" b="1" dirty="0">
                <a:hlinkClick r:id="rId6"/>
              </a:rPr>
              <a:t>Physics</a:t>
            </a:r>
            <a:r>
              <a:rPr lang="en-GB" dirty="0"/>
              <a:t> - The photon-neutron community to improve the community’s computing facilities by creating a virtual platform for all users (e.g., for users with no storage facilities at their home institutes)</a:t>
            </a:r>
          </a:p>
          <a:p>
            <a:pPr lvl="1">
              <a:buSzPct val="150000"/>
            </a:pPr>
            <a:endParaRPr lang="en-GB" dirty="0"/>
          </a:p>
          <a:p>
            <a:r>
              <a:rPr lang="en-GB" b="1" dirty="0"/>
              <a:t>Energy Research</a:t>
            </a:r>
            <a:r>
              <a:rPr lang="en-GB" dirty="0"/>
              <a:t>  </a:t>
            </a:r>
            <a:r>
              <a:rPr lang="en-GB" b="1" dirty="0"/>
              <a:t>– PROMINENCE</a:t>
            </a:r>
            <a:r>
              <a:rPr lang="en-GB" dirty="0"/>
              <a:t>: </a:t>
            </a:r>
            <a:r>
              <a:rPr lang="en-GB" dirty="0" err="1"/>
              <a:t>HPCaaS</a:t>
            </a:r>
            <a:r>
              <a:rPr lang="en-GB" dirty="0"/>
              <a:t> for Fusion - Access to HPC class nodes for the Fusion Research community through a cloud interface</a:t>
            </a:r>
          </a:p>
          <a:p>
            <a:r>
              <a:rPr lang="en-GB" b="1" dirty="0"/>
              <a:t>Earth Sciences – EPOS/VERCE</a:t>
            </a:r>
            <a:r>
              <a:rPr lang="en-GB" dirty="0"/>
              <a:t>: Virtual Earthquake and Computational Earth Science e-science environment in Europe</a:t>
            </a:r>
          </a:p>
          <a:p>
            <a:r>
              <a:rPr lang="en-GB" b="1" dirty="0"/>
              <a:t>Life Sciences / Genome Research</a:t>
            </a:r>
            <a:r>
              <a:rPr lang="en-GB" dirty="0"/>
              <a:t>:  Life Sciences Datasets: Leveraging EOSC to offload updating and standardizing life sciences datasets and to improve studies reproducibility, reusability and interoperability</a:t>
            </a:r>
          </a:p>
          <a:p>
            <a:r>
              <a:rPr lang="en-GB" b="1" dirty="0"/>
              <a:t>Life Sciences / Structural Biology</a:t>
            </a:r>
            <a:r>
              <a:rPr lang="en-GB" dirty="0"/>
              <a:t>: </a:t>
            </a:r>
            <a:r>
              <a:rPr lang="en-GB" dirty="0" err="1"/>
              <a:t>CryoEM</a:t>
            </a:r>
            <a:r>
              <a:rPr lang="en-GB" dirty="0"/>
              <a:t> Workflows: Linking distributed data and data analysis resources as workflows in Structural Biology with </a:t>
            </a:r>
            <a:r>
              <a:rPr lang="en-GB" dirty="0" err="1"/>
              <a:t>cryo</a:t>
            </a:r>
            <a:r>
              <a:rPr lang="en-GB" dirty="0"/>
              <a:t> Electron Microscopy: Interoperability and reuse</a:t>
            </a:r>
          </a:p>
          <a:p>
            <a:r>
              <a:rPr lang="en-GB" b="1" dirty="0"/>
              <a:t>Physical Sciences / Astronomy</a:t>
            </a:r>
            <a:r>
              <a:rPr lang="en-GB" dirty="0"/>
              <a:t>: LOFAR Data: Easy access to LOFAR data and knowledge extraction through Open Science </a:t>
            </a:r>
            <a:r>
              <a:rPr lang="en-GB" dirty="0" smtClean="0"/>
              <a:t>Cloud</a:t>
            </a:r>
            <a:endParaRPr lang="en-GB" dirty="0"/>
          </a:p>
        </p:txBody>
      </p:sp>
    </p:spTree>
    <p:extLst>
      <p:ext uri="{BB962C8B-B14F-4D97-AF65-F5344CB8AC3E}">
        <p14:creationId xmlns:p14="http://schemas.microsoft.com/office/powerpoint/2010/main" val="2331763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179512" y="3995319"/>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4448090"/>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11732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897" y="10004"/>
            <a:ext cx="5472631" cy="908050"/>
          </a:xfrm>
        </p:spPr>
        <p:txBody>
          <a:bodyPr>
            <a:normAutofit/>
          </a:bodyPr>
          <a:lstStyle/>
          <a:p>
            <a:r>
              <a:rPr lang="en-GB" dirty="0"/>
              <a:t>EOSC</a:t>
            </a:r>
            <a:r>
              <a:rPr lang="en-GB" i="1" dirty="0"/>
              <a:t>pilot</a:t>
            </a:r>
            <a:r>
              <a:rPr lang="en-GB" dirty="0"/>
              <a:t>   </a:t>
            </a:r>
            <a:r>
              <a:rPr lang="en-GB" dirty="0" err="1"/>
              <a:t>isa</a:t>
            </a:r>
            <a:r>
              <a:rPr lang="en-GB" dirty="0"/>
              <a:t>   </a:t>
            </a:r>
            <a:r>
              <a:rPr lang="en-GB" i="1" dirty="0"/>
              <a:t>pilot</a:t>
            </a:r>
          </a:p>
        </p:txBody>
      </p:sp>
      <p:sp>
        <p:nvSpPr>
          <p:cNvPr id="3" name="Content Placeholder 2"/>
          <p:cNvSpPr>
            <a:spLocks noGrp="1"/>
          </p:cNvSpPr>
          <p:nvPr>
            <p:ph idx="1"/>
          </p:nvPr>
        </p:nvSpPr>
        <p:spPr>
          <a:xfrm>
            <a:off x="109744" y="1393842"/>
            <a:ext cx="9034256" cy="4910703"/>
          </a:xfrm>
        </p:spPr>
        <p:txBody>
          <a:bodyPr>
            <a:normAutofit/>
          </a:bodyPr>
          <a:lstStyle/>
          <a:p>
            <a:pPr marL="0" indent="0">
              <a:buNone/>
            </a:pPr>
            <a:r>
              <a:rPr lang="en-GB" i="1" dirty="0"/>
              <a:t>EOSCpilot</a:t>
            </a:r>
            <a:r>
              <a:rPr lang="en-GB" dirty="0"/>
              <a:t> is just a </a:t>
            </a:r>
            <a:r>
              <a:rPr lang="en-GB" dirty="0" smtClean="0"/>
              <a:t>pilot – it will not build the </a:t>
            </a:r>
            <a:r>
              <a:rPr lang="en-GB" dirty="0" smtClean="0"/>
              <a:t>EOSC</a:t>
            </a:r>
          </a:p>
          <a:p>
            <a:pPr marL="457200" lvl="1" indent="0">
              <a:buNone/>
            </a:pPr>
            <a:r>
              <a:rPr lang="en-GB" dirty="0"/>
              <a:t>A </a:t>
            </a:r>
            <a:r>
              <a:rPr lang="en-GB" i="1" dirty="0"/>
              <a:t>pilot</a:t>
            </a:r>
            <a:r>
              <a:rPr lang="en-GB" dirty="0"/>
              <a:t> not a </a:t>
            </a:r>
            <a:r>
              <a:rPr lang="en-GB" i="1" dirty="0"/>
              <a:t>design study</a:t>
            </a:r>
          </a:p>
          <a:p>
            <a:pPr marL="457200" lvl="1" indent="0">
              <a:buNone/>
            </a:pPr>
            <a:r>
              <a:rPr lang="en-GB" dirty="0"/>
              <a:t>A set of </a:t>
            </a:r>
            <a:r>
              <a:rPr lang="en-GB" i="1" dirty="0"/>
              <a:t>experiments</a:t>
            </a:r>
            <a:r>
              <a:rPr lang="en-GB" dirty="0"/>
              <a:t> and design </a:t>
            </a:r>
            <a:r>
              <a:rPr lang="en-GB" i="1" dirty="0"/>
              <a:t>proposals</a:t>
            </a:r>
          </a:p>
          <a:p>
            <a:pPr marL="457200" lvl="1" indent="0">
              <a:buNone/>
            </a:pPr>
            <a:r>
              <a:rPr lang="en-GB" dirty="0"/>
              <a:t>A </a:t>
            </a:r>
            <a:r>
              <a:rPr lang="en-GB" i="1" dirty="0"/>
              <a:t>requirements study</a:t>
            </a:r>
            <a:r>
              <a:rPr lang="en-GB" dirty="0"/>
              <a:t>?</a:t>
            </a:r>
          </a:p>
          <a:p>
            <a:pPr marL="0" indent="0">
              <a:buNone/>
            </a:pPr>
            <a:endParaRPr lang="en-GB" dirty="0"/>
          </a:p>
          <a:p>
            <a:pPr marL="0" indent="0">
              <a:buNone/>
            </a:pPr>
            <a:r>
              <a:rPr lang="en-GB" dirty="0"/>
              <a:t>Must feed into and work with future RI and </a:t>
            </a:r>
            <a:r>
              <a:rPr lang="en-GB" dirty="0" err="1"/>
              <a:t>eI</a:t>
            </a:r>
            <a:r>
              <a:rPr lang="en-GB" dirty="0"/>
              <a:t> projects….</a:t>
            </a:r>
          </a:p>
          <a:p>
            <a:pPr marL="0" indent="0">
              <a:buNone/>
            </a:pPr>
            <a:r>
              <a:rPr lang="en-GB" dirty="0" smtClean="0"/>
              <a:t>	EOSC </a:t>
            </a:r>
            <a:r>
              <a:rPr lang="en-GB" dirty="0"/>
              <a:t>calls: </a:t>
            </a:r>
          </a:p>
          <a:p>
            <a:pPr marL="914400" lvl="2" indent="0">
              <a:buNone/>
            </a:pPr>
            <a:r>
              <a:rPr lang="en-GB" sz="1600" dirty="0"/>
              <a:t>	</a:t>
            </a:r>
            <a:r>
              <a:rPr lang="en-GB" sz="2400" dirty="0"/>
              <a:t>March 2017 -  EINFRA-12 (EOSC-Hub, </a:t>
            </a:r>
            <a:r>
              <a:rPr lang="en-GB" sz="2400" dirty="0" err="1"/>
              <a:t>Openaire</a:t>
            </a:r>
            <a:r>
              <a:rPr lang="en-GB" sz="2400" dirty="0"/>
              <a:t>, ….)</a:t>
            </a:r>
          </a:p>
          <a:p>
            <a:pPr marL="914400" lvl="2" indent="0">
              <a:buNone/>
            </a:pPr>
            <a:r>
              <a:rPr lang="en-GB" sz="2400" dirty="0"/>
              <a:t>	March 2018 – INFRAEOSC 1,4,5</a:t>
            </a:r>
          </a:p>
          <a:p>
            <a:pPr marL="914400" lvl="2" indent="0">
              <a:buNone/>
            </a:pPr>
            <a:r>
              <a:rPr lang="en-GB" sz="2400" dirty="0"/>
              <a:t>	March 2019 – INFRAEOSC 2,5,6</a:t>
            </a:r>
            <a:endParaRPr lang="en-GB" sz="1800" b="1" dirty="0"/>
          </a:p>
          <a:p>
            <a:pPr marL="0" indent="0">
              <a:buNone/>
            </a:pPr>
            <a:endParaRPr lang="en-GB" sz="2400" dirty="0"/>
          </a:p>
          <a:p>
            <a:pPr marL="0" indent="0">
              <a:buNone/>
            </a:pPr>
            <a:endParaRPr lang="en-GB" sz="2400" dirty="0"/>
          </a:p>
          <a:p>
            <a:pPr marL="0" indent="0">
              <a:buNone/>
            </a:pPr>
            <a:endParaRPr lang="en-GB" sz="2000" dirty="0"/>
          </a:p>
        </p:txBody>
      </p:sp>
    </p:spTree>
    <p:extLst>
      <p:ext uri="{BB962C8B-B14F-4D97-AF65-F5344CB8AC3E}">
        <p14:creationId xmlns:p14="http://schemas.microsoft.com/office/powerpoint/2010/main" val="2171096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0" y="187156"/>
            <a:ext cx="5711525" cy="752476"/>
          </a:xfrm>
        </p:spPr>
        <p:txBody>
          <a:bodyPr>
            <a:noAutofit/>
          </a:bodyPr>
          <a:lstStyle/>
          <a:p>
            <a:r>
              <a:rPr lang="en-GB" sz="2800" dirty="0" smtClean="0"/>
              <a:t>WP 2018-20 – INFRAEOSC Programme</a:t>
            </a:r>
            <a:br>
              <a:rPr lang="en-GB" sz="2800" dirty="0" smtClean="0"/>
            </a:br>
            <a:r>
              <a:rPr lang="en-GB" sz="2800" i="1" dirty="0" smtClean="0"/>
              <a:t>Implementing </a:t>
            </a:r>
            <a:r>
              <a:rPr lang="en-GB" sz="2800" i="1" dirty="0"/>
              <a:t>the </a:t>
            </a:r>
            <a:r>
              <a:rPr lang="en-GB" sz="2800" i="1" dirty="0" smtClean="0"/>
              <a:t>EOSC (2019-2022)</a:t>
            </a:r>
            <a:endParaRPr lang="en-GB" sz="2800" i="1" dirty="0"/>
          </a:p>
        </p:txBody>
      </p:sp>
      <p:sp>
        <p:nvSpPr>
          <p:cNvPr id="3" name="Content Placeholder 2"/>
          <p:cNvSpPr>
            <a:spLocks noGrp="1"/>
          </p:cNvSpPr>
          <p:nvPr>
            <p:ph idx="1"/>
          </p:nvPr>
        </p:nvSpPr>
        <p:spPr>
          <a:xfrm>
            <a:off x="144380" y="1100052"/>
            <a:ext cx="8999620" cy="5201319"/>
          </a:xfrm>
        </p:spPr>
        <p:txBody>
          <a:bodyPr>
            <a:noAutofit/>
          </a:bodyPr>
          <a:lstStyle/>
          <a:p>
            <a:pPr>
              <a:lnSpc>
                <a:spcPct val="100000"/>
              </a:lnSpc>
              <a:spcBef>
                <a:spcPts val="0"/>
              </a:spcBef>
            </a:pPr>
            <a:r>
              <a:rPr lang="en-GB" sz="1800" dirty="0" smtClean="0"/>
              <a:t>INFRAEOSC-01-2018</a:t>
            </a:r>
            <a:r>
              <a:rPr lang="en-GB" sz="1800" dirty="0"/>
              <a:t>: </a:t>
            </a:r>
            <a:endParaRPr lang="en-GB" sz="1800" dirty="0" smtClean="0"/>
          </a:p>
          <a:p>
            <a:pPr lvl="1">
              <a:lnSpc>
                <a:spcPct val="100000"/>
              </a:lnSpc>
              <a:spcBef>
                <a:spcPts val="0"/>
              </a:spcBef>
            </a:pPr>
            <a:r>
              <a:rPr lang="en-GB" sz="2000" b="1" dirty="0" smtClean="0"/>
              <a:t>Access </a:t>
            </a:r>
            <a:r>
              <a:rPr lang="en-GB" sz="2000" b="1" dirty="0"/>
              <a:t>to commercial services through the EOSC </a:t>
            </a:r>
            <a:r>
              <a:rPr lang="en-GB" sz="2000" b="1" dirty="0" smtClean="0"/>
              <a:t>hub</a:t>
            </a:r>
          </a:p>
          <a:p>
            <a:pPr lvl="1">
              <a:lnSpc>
                <a:spcPct val="100000"/>
              </a:lnSpc>
              <a:spcBef>
                <a:spcPts val="0"/>
              </a:spcBef>
            </a:pPr>
            <a:r>
              <a:rPr lang="en-GB" sz="1800" dirty="0" smtClean="0"/>
              <a:t>Mar 2018 (1*€12M)</a:t>
            </a:r>
            <a:endParaRPr lang="en-GB" sz="1800" dirty="0"/>
          </a:p>
          <a:p>
            <a:pPr>
              <a:lnSpc>
                <a:spcPct val="100000"/>
              </a:lnSpc>
              <a:spcBef>
                <a:spcPts val="1200"/>
              </a:spcBef>
            </a:pPr>
            <a:r>
              <a:rPr lang="en-GB" sz="1800" dirty="0"/>
              <a:t>INFRAEOSC-02-2019</a:t>
            </a:r>
            <a:r>
              <a:rPr lang="en-GB" sz="1800" dirty="0" smtClean="0"/>
              <a:t>:</a:t>
            </a:r>
          </a:p>
          <a:p>
            <a:pPr lvl="1">
              <a:lnSpc>
                <a:spcPct val="100000"/>
              </a:lnSpc>
              <a:spcBef>
                <a:spcPts val="0"/>
              </a:spcBef>
            </a:pPr>
            <a:r>
              <a:rPr lang="en-GB" sz="2000" dirty="0" smtClean="0"/>
              <a:t> </a:t>
            </a:r>
            <a:r>
              <a:rPr lang="en-GB" sz="2000" b="1" dirty="0"/>
              <a:t>Prototyping new innovative </a:t>
            </a:r>
            <a:r>
              <a:rPr lang="en-GB" sz="2000" b="1" dirty="0"/>
              <a:t>services</a:t>
            </a:r>
          </a:p>
          <a:p>
            <a:pPr lvl="1">
              <a:lnSpc>
                <a:spcPct val="100000"/>
              </a:lnSpc>
              <a:spcBef>
                <a:spcPts val="0"/>
              </a:spcBef>
            </a:pPr>
            <a:r>
              <a:rPr lang="en-GB" sz="1800" dirty="0"/>
              <a:t>January 2019 5*~</a:t>
            </a:r>
            <a:r>
              <a:rPr lang="en-GB" sz="1800" dirty="0"/>
              <a:t> </a:t>
            </a:r>
            <a:r>
              <a:rPr lang="en-GB" sz="1800" dirty="0"/>
              <a:t>€5M</a:t>
            </a:r>
            <a:endParaRPr lang="en-GB" sz="1800" dirty="0"/>
          </a:p>
          <a:p>
            <a:pPr>
              <a:lnSpc>
                <a:spcPct val="100000"/>
              </a:lnSpc>
              <a:spcBef>
                <a:spcPts val="1200"/>
              </a:spcBef>
            </a:pPr>
            <a:r>
              <a:rPr lang="en-GB" sz="1800" dirty="0"/>
              <a:t>INFRAEOSC-04-2018: </a:t>
            </a:r>
          </a:p>
          <a:p>
            <a:pPr lvl="1">
              <a:lnSpc>
                <a:spcPct val="100000"/>
              </a:lnSpc>
              <a:spcBef>
                <a:spcPts val="0"/>
              </a:spcBef>
            </a:pPr>
            <a:r>
              <a:rPr lang="en-GB" sz="2000" b="1" dirty="0"/>
              <a:t>Connecting </a:t>
            </a:r>
            <a:r>
              <a:rPr lang="en-GB" sz="2000" b="1" dirty="0"/>
              <a:t>ESFRI infrastructures through Cluster </a:t>
            </a:r>
            <a:r>
              <a:rPr lang="en-GB" sz="2000" b="1" dirty="0"/>
              <a:t>projects</a:t>
            </a:r>
          </a:p>
          <a:p>
            <a:pPr lvl="1">
              <a:lnSpc>
                <a:spcPct val="100000"/>
              </a:lnSpc>
              <a:spcBef>
                <a:spcPts val="0"/>
              </a:spcBef>
            </a:pPr>
            <a:r>
              <a:rPr lang="en-GB" sz="1800" dirty="0"/>
              <a:t>March 2018 (CSA) n*</a:t>
            </a:r>
            <a:r>
              <a:rPr lang="en-GB" sz="1800" dirty="0"/>
              <a:t> </a:t>
            </a:r>
            <a:r>
              <a:rPr lang="en-GB" sz="1800" dirty="0"/>
              <a:t>€1.5-2M where n = </a:t>
            </a:r>
            <a:r>
              <a:rPr lang="en-GB" sz="1800" dirty="0" smtClean="0"/>
              <a:t>3…12</a:t>
            </a:r>
            <a:endParaRPr lang="en-GB" sz="1800" dirty="0"/>
          </a:p>
          <a:p>
            <a:pPr>
              <a:lnSpc>
                <a:spcPct val="100000"/>
              </a:lnSpc>
              <a:spcBef>
                <a:spcPts val="1200"/>
              </a:spcBef>
            </a:pPr>
            <a:r>
              <a:rPr lang="en-GB" sz="1800" dirty="0" smtClean="0"/>
              <a:t>INFRAEOSC-05-2018-2019</a:t>
            </a:r>
            <a:r>
              <a:rPr lang="en-GB" sz="1800" dirty="0"/>
              <a:t>: </a:t>
            </a:r>
            <a:endParaRPr lang="en-GB" sz="1800" dirty="0"/>
          </a:p>
          <a:p>
            <a:pPr lvl="1">
              <a:lnSpc>
                <a:spcPct val="100000"/>
              </a:lnSpc>
              <a:spcBef>
                <a:spcPts val="0"/>
              </a:spcBef>
            </a:pPr>
            <a:r>
              <a:rPr lang="en-GB" sz="2000" b="1" dirty="0"/>
              <a:t>Support </a:t>
            </a:r>
            <a:r>
              <a:rPr lang="en-GB" sz="2000" b="1" dirty="0"/>
              <a:t>to the EOSC Governance </a:t>
            </a:r>
            <a:endParaRPr lang="en-GB" sz="2000" b="1" dirty="0"/>
          </a:p>
          <a:p>
            <a:pPr lvl="1">
              <a:lnSpc>
                <a:spcPct val="100000"/>
              </a:lnSpc>
              <a:spcBef>
                <a:spcPts val="0"/>
              </a:spcBef>
            </a:pPr>
            <a:r>
              <a:rPr lang="en-GB" sz="1800" dirty="0"/>
              <a:t>April 2018 2*</a:t>
            </a:r>
            <a:r>
              <a:rPr lang="en-GB" sz="1800" dirty="0"/>
              <a:t> </a:t>
            </a:r>
            <a:r>
              <a:rPr lang="en-GB" sz="1800" dirty="0" smtClean="0"/>
              <a:t>€10M (</a:t>
            </a:r>
            <a:r>
              <a:rPr lang="en-GB" sz="1800" dirty="0" err="1" smtClean="0"/>
              <a:t>Goverance</a:t>
            </a:r>
            <a:r>
              <a:rPr lang="en-GB" sz="1800" dirty="0" smtClean="0"/>
              <a:t> </a:t>
            </a:r>
            <a:r>
              <a:rPr lang="en-GB" sz="1800" dirty="0"/>
              <a:t>and Fair) + 5*</a:t>
            </a:r>
            <a:r>
              <a:rPr lang="en-GB" sz="1800" dirty="0"/>
              <a:t> </a:t>
            </a:r>
            <a:r>
              <a:rPr lang="en-GB" sz="1800" dirty="0"/>
              <a:t>€6  (RIA - </a:t>
            </a:r>
            <a:r>
              <a:rPr lang="en-GB" sz="1800" dirty="0" err="1"/>
              <a:t>coord</a:t>
            </a:r>
            <a:r>
              <a:rPr lang="en-GB" sz="1800" dirty="0"/>
              <a:t>)</a:t>
            </a:r>
          </a:p>
          <a:p>
            <a:pPr>
              <a:lnSpc>
                <a:spcPct val="100000"/>
              </a:lnSpc>
              <a:spcBef>
                <a:spcPts val="1200"/>
              </a:spcBef>
            </a:pPr>
            <a:r>
              <a:rPr lang="en-GB" sz="1800" dirty="0"/>
              <a:t>INFRAEOSC-06-2019-2020</a:t>
            </a:r>
            <a:r>
              <a:rPr lang="en-GB" sz="1800" dirty="0"/>
              <a:t>: </a:t>
            </a:r>
            <a:endParaRPr lang="en-GB" sz="1800" dirty="0"/>
          </a:p>
          <a:p>
            <a:pPr lvl="1">
              <a:lnSpc>
                <a:spcPct val="100000"/>
              </a:lnSpc>
              <a:spcBef>
                <a:spcPts val="0"/>
              </a:spcBef>
            </a:pPr>
            <a:r>
              <a:rPr lang="en-GB" sz="2000" b="1" dirty="0"/>
              <a:t>Enhancing </a:t>
            </a:r>
            <a:r>
              <a:rPr lang="en-GB" sz="2000" b="1" dirty="0"/>
              <a:t>the EOSC portal and connecting thematic </a:t>
            </a:r>
            <a:r>
              <a:rPr lang="en-GB" sz="2000" b="1" dirty="0"/>
              <a:t>clouds</a:t>
            </a:r>
          </a:p>
          <a:p>
            <a:pPr lvl="1">
              <a:lnSpc>
                <a:spcPct val="100000"/>
              </a:lnSpc>
              <a:spcBef>
                <a:spcPts val="0"/>
              </a:spcBef>
            </a:pPr>
            <a:r>
              <a:rPr lang="en-GB" sz="1800" dirty="0"/>
              <a:t>March 2019 1*2m</a:t>
            </a:r>
            <a:endParaRPr lang="en-GB" sz="1800" dirty="0"/>
          </a:p>
        </p:txBody>
      </p:sp>
    </p:spTree>
    <p:extLst>
      <p:ext uri="{BB962C8B-B14F-4D97-AF65-F5344CB8AC3E}">
        <p14:creationId xmlns:p14="http://schemas.microsoft.com/office/powerpoint/2010/main" val="367869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266473" y="1396498"/>
            <a:ext cx="8712968"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1885782"/>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182572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160" y="120315"/>
            <a:ext cx="6036845" cy="752476"/>
          </a:xfrm>
        </p:spPr>
        <p:txBody>
          <a:bodyPr/>
          <a:lstStyle/>
          <a:p>
            <a:r>
              <a:rPr lang="en-GB" dirty="0" smtClean="0"/>
              <a:t>Timing of Projects</a:t>
            </a:r>
            <a:endParaRPr lang="en-GB" dirty="0"/>
          </a:p>
        </p:txBody>
      </p:sp>
      <p:pic>
        <p:nvPicPr>
          <p:cNvPr id="11" name="Picture 10"/>
          <p:cNvPicPr>
            <a:picLocks noChangeAspect="1"/>
          </p:cNvPicPr>
          <p:nvPr/>
        </p:nvPicPr>
        <p:blipFill>
          <a:blip r:embed="rId2"/>
          <a:stretch>
            <a:fillRect/>
          </a:stretch>
        </p:blipFill>
        <p:spPr>
          <a:xfrm>
            <a:off x="302852" y="1756609"/>
            <a:ext cx="8558506" cy="3753853"/>
          </a:xfrm>
          <a:prstGeom prst="rect">
            <a:avLst/>
          </a:prstGeom>
        </p:spPr>
      </p:pic>
    </p:spTree>
    <p:extLst>
      <p:ext uri="{BB962C8B-B14F-4D97-AF65-F5344CB8AC3E}">
        <p14:creationId xmlns:p14="http://schemas.microsoft.com/office/powerpoint/2010/main" val="772810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7" name="Oval 6"/>
          <p:cNvSpPr/>
          <p:nvPr/>
        </p:nvSpPr>
        <p:spPr bwMode="auto">
          <a:xfrm>
            <a:off x="176463" y="3995319"/>
            <a:ext cx="8716017" cy="672933"/>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
        <p:nvSpPr>
          <p:cNvPr id="5" name="Oval 4"/>
          <p:cNvSpPr/>
          <p:nvPr/>
        </p:nvSpPr>
        <p:spPr bwMode="auto">
          <a:xfrm>
            <a:off x="707629" y="4817056"/>
            <a:ext cx="3784159" cy="440324"/>
          </a:xfrm>
          <a:prstGeom prst="ellipse">
            <a:avLst/>
          </a:prstGeom>
          <a:noFill/>
          <a:ln w="603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ucida Grande" pitchFamily="48" charset="0"/>
              <a:ea typeface="ヒラギノ角ゴ Pro W3" pitchFamily="48" charset="-128"/>
            </a:endParaRPr>
          </a:p>
        </p:txBody>
      </p:sp>
      <p:sp>
        <p:nvSpPr>
          <p:cNvPr id="6"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8"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8590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35" y="125365"/>
            <a:ext cx="6081391" cy="752476"/>
          </a:xfrm>
        </p:spPr>
        <p:txBody>
          <a:bodyPr>
            <a:normAutofit/>
          </a:bodyPr>
          <a:lstStyle/>
          <a:p>
            <a:r>
              <a:rPr lang="en-US" dirty="0" smtClean="0"/>
              <a:t>Horizontal and Vertical</a:t>
            </a:r>
            <a:endParaRPr lang="en-US" dirty="0"/>
          </a:p>
        </p:txBody>
      </p:sp>
      <p:sp>
        <p:nvSpPr>
          <p:cNvPr id="3" name="Content Placeholder 2"/>
          <p:cNvSpPr>
            <a:spLocks noGrp="1"/>
          </p:cNvSpPr>
          <p:nvPr>
            <p:ph idx="1"/>
          </p:nvPr>
        </p:nvSpPr>
        <p:spPr>
          <a:xfrm>
            <a:off x="423297" y="1317113"/>
            <a:ext cx="8092053" cy="4017588"/>
          </a:xfrm>
        </p:spPr>
        <p:txBody>
          <a:bodyPr/>
          <a:lstStyle/>
          <a:p>
            <a:pPr marL="0" indent="0">
              <a:buNone/>
            </a:pPr>
            <a:r>
              <a:rPr lang="en-US" dirty="0" smtClean="0"/>
              <a:t>The EOSC merges what are Domain Specific and Horizontal e-Infrastructures…..</a:t>
            </a:r>
            <a:endParaRPr lang="en-US" dirty="0"/>
          </a:p>
        </p:txBody>
      </p:sp>
      <p:sp>
        <p:nvSpPr>
          <p:cNvPr id="4" name="Slide Number Placeholder 3"/>
          <p:cNvSpPr>
            <a:spLocks noGrp="1"/>
          </p:cNvSpPr>
          <p:nvPr>
            <p:ph type="sldNum" sz="quarter" idx="10"/>
          </p:nvPr>
        </p:nvSpPr>
        <p:spPr/>
        <p:txBody>
          <a:bodyPr/>
          <a:lstStyle/>
          <a:p>
            <a:fld id="{02E875F0-EEB5-F149-98C1-3639952BCB41}" type="slidenum">
              <a:rPr lang="en-US" smtClean="0"/>
              <a:pPr/>
              <a:t>42</a:t>
            </a:fld>
            <a:endParaRPr lang="en-US"/>
          </a:p>
        </p:txBody>
      </p:sp>
      <p:sp>
        <p:nvSpPr>
          <p:cNvPr id="6" name="Freeform 107"/>
          <p:cNvSpPr>
            <a:spLocks/>
          </p:cNvSpPr>
          <p:nvPr/>
        </p:nvSpPr>
        <p:spPr bwMode="auto">
          <a:xfrm>
            <a:off x="1444326" y="2195187"/>
            <a:ext cx="1017067" cy="4057153"/>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p:spPr>
        <p:txBody>
          <a:bodyPr/>
          <a:lstStyle/>
          <a:p>
            <a:endParaRPr lang="en-GB"/>
          </a:p>
        </p:txBody>
      </p:sp>
      <p:sp>
        <p:nvSpPr>
          <p:cNvPr id="8" name="Freeform 107"/>
          <p:cNvSpPr>
            <a:spLocks/>
          </p:cNvSpPr>
          <p:nvPr/>
        </p:nvSpPr>
        <p:spPr bwMode="auto">
          <a:xfrm>
            <a:off x="2886234" y="2195188"/>
            <a:ext cx="1017067" cy="4057152"/>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9" name="Freeform 107"/>
          <p:cNvSpPr>
            <a:spLocks/>
          </p:cNvSpPr>
          <p:nvPr/>
        </p:nvSpPr>
        <p:spPr bwMode="auto">
          <a:xfrm>
            <a:off x="4245815" y="2195188"/>
            <a:ext cx="1017067" cy="4057151"/>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0" name="Freeform 107"/>
          <p:cNvSpPr>
            <a:spLocks/>
          </p:cNvSpPr>
          <p:nvPr/>
        </p:nvSpPr>
        <p:spPr bwMode="auto">
          <a:xfrm>
            <a:off x="5603414" y="2195188"/>
            <a:ext cx="1017067" cy="4057151"/>
          </a:xfrm>
          <a:custGeom>
            <a:avLst/>
            <a:gdLst>
              <a:gd name="T0" fmla="*/ 491 w 2333"/>
              <a:gd name="T1" fmla="*/ 4838 h 3176"/>
              <a:gd name="T2" fmla="*/ 264 w 2333"/>
              <a:gd name="T3" fmla="*/ 691 h 3176"/>
              <a:gd name="T4" fmla="*/ 2078 w 2333"/>
              <a:gd name="T5" fmla="*/ 691 h 3176"/>
              <a:gd name="T6" fmla="*/ 1795 w 2333"/>
              <a:gd name="T7" fmla="*/ 4838 h 3176"/>
              <a:gd name="T8" fmla="*/ 2078 w 2333"/>
              <a:gd name="T9" fmla="*/ 8984 h 3176"/>
              <a:gd name="T10" fmla="*/ 264 w 2333"/>
              <a:gd name="T11" fmla="*/ 8984 h 3176"/>
              <a:gd name="T12" fmla="*/ 491 w 2333"/>
              <a:gd name="T13" fmla="*/ 4838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10000"/>
            </a:srgbClr>
          </a:solid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2" name="Freeform 112"/>
          <p:cNvSpPr>
            <a:spLocks/>
          </p:cNvSpPr>
          <p:nvPr/>
        </p:nvSpPr>
        <p:spPr bwMode="auto">
          <a:xfrm rot="5400000">
            <a:off x="4344448" y="1516591"/>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 name="Freeform 112"/>
          <p:cNvSpPr>
            <a:spLocks/>
          </p:cNvSpPr>
          <p:nvPr/>
        </p:nvSpPr>
        <p:spPr bwMode="auto">
          <a:xfrm rot="5400000">
            <a:off x="4344446" y="876793"/>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 name="Freeform 112"/>
          <p:cNvSpPr>
            <a:spLocks/>
          </p:cNvSpPr>
          <p:nvPr/>
        </p:nvSpPr>
        <p:spPr bwMode="auto">
          <a:xfrm rot="5400000">
            <a:off x="4344446" y="225716"/>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10000"/>
            </a:srgbClr>
          </a:solidFill>
          <a:ln w="25400">
            <a:solidFill>
              <a:srgbClr val="3333FF"/>
            </a:solidFill>
            <a:round/>
            <a:headEnd/>
            <a:tailEnd/>
          </a:ln>
          <a:extLst/>
        </p:spPr>
        <p:txBody>
          <a:bodyPr/>
          <a:lstStyle/>
          <a:p>
            <a:endParaRPr lang="en-GB"/>
          </a:p>
        </p:txBody>
      </p:sp>
      <p:grpSp>
        <p:nvGrpSpPr>
          <p:cNvPr id="11" name="Group 10"/>
          <p:cNvGrpSpPr/>
          <p:nvPr/>
        </p:nvGrpSpPr>
        <p:grpSpPr>
          <a:xfrm>
            <a:off x="396447" y="3010542"/>
            <a:ext cx="7113156" cy="3559340"/>
            <a:chOff x="396447" y="3010542"/>
            <a:chExt cx="7113156" cy="3559340"/>
          </a:xfrm>
        </p:grpSpPr>
        <p:sp>
          <p:nvSpPr>
            <p:cNvPr id="5" name="Cloud 4"/>
            <p:cNvSpPr/>
            <p:nvPr/>
          </p:nvSpPr>
          <p:spPr>
            <a:xfrm rot="10992724">
              <a:off x="396447" y="3010542"/>
              <a:ext cx="7113156" cy="3559340"/>
            </a:xfrm>
            <a:prstGeom prst="cloud">
              <a:avLst/>
            </a:prstGeom>
            <a:solidFill>
              <a:srgbClr val="CC47C7">
                <a:alpha val="54000"/>
              </a:srgbClr>
            </a:solidFill>
            <a:ln w="38100">
              <a:solidFill>
                <a:srgbClr val="CC47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631324" y="4087332"/>
              <a:ext cx="4962491" cy="1200329"/>
            </a:xfrm>
            <a:prstGeom prst="rect">
              <a:avLst/>
            </a:prstGeom>
            <a:noFill/>
          </p:spPr>
          <p:txBody>
            <a:bodyPr wrap="none" rtlCol="0">
              <a:spAutoFit/>
            </a:bodyPr>
            <a:lstStyle/>
            <a:p>
              <a:pPr algn="ctr"/>
              <a:r>
                <a:rPr lang="en-US" sz="3600" b="1" dirty="0" smtClean="0">
                  <a:solidFill>
                    <a:srgbClr val="CC47C7"/>
                  </a:solidFill>
                </a:rPr>
                <a:t>Resources and Data </a:t>
              </a:r>
            </a:p>
            <a:p>
              <a:pPr algn="ctr"/>
              <a:r>
                <a:rPr lang="en-US" sz="3600" b="1" dirty="0" smtClean="0">
                  <a:solidFill>
                    <a:srgbClr val="CC47C7"/>
                  </a:solidFill>
                </a:rPr>
                <a:t>Shared across RIs and </a:t>
              </a:r>
              <a:r>
                <a:rPr lang="en-US" sz="3600" b="1" dirty="0" err="1" smtClean="0">
                  <a:solidFill>
                    <a:srgbClr val="CC47C7"/>
                  </a:solidFill>
                </a:rPr>
                <a:t>eIs</a:t>
              </a:r>
              <a:endParaRPr lang="en-US" sz="3600" b="1" dirty="0">
                <a:solidFill>
                  <a:srgbClr val="CC47C7"/>
                </a:solidFill>
              </a:endParaRPr>
            </a:p>
          </p:txBody>
        </p:sp>
      </p:grpSp>
      <p:grpSp>
        <p:nvGrpSpPr>
          <p:cNvPr id="17" name="Group 16"/>
          <p:cNvGrpSpPr/>
          <p:nvPr/>
        </p:nvGrpSpPr>
        <p:grpSpPr>
          <a:xfrm>
            <a:off x="6327289" y="1301427"/>
            <a:ext cx="2718720" cy="2347586"/>
            <a:chOff x="6593815" y="2195187"/>
            <a:chExt cx="2718720" cy="2347586"/>
          </a:xfrm>
        </p:grpSpPr>
        <p:sp>
          <p:nvSpPr>
            <p:cNvPr id="13" name="Isosceles Triangle 12"/>
            <p:cNvSpPr/>
            <p:nvPr/>
          </p:nvSpPr>
          <p:spPr>
            <a:xfrm>
              <a:off x="6593815" y="2195187"/>
              <a:ext cx="2718720" cy="2347586"/>
            </a:xfrm>
            <a:prstGeom prst="triangle">
              <a:avLst/>
            </a:prstGeom>
            <a:noFill/>
            <a:ln w="1016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0000"/>
                </a:solidFill>
              </a:endParaRPr>
            </a:p>
          </p:txBody>
        </p:sp>
        <p:sp>
          <p:nvSpPr>
            <p:cNvPr id="16" name="TextBox 15"/>
            <p:cNvSpPr txBox="1"/>
            <p:nvPr/>
          </p:nvSpPr>
          <p:spPr>
            <a:xfrm>
              <a:off x="7059466" y="3542318"/>
              <a:ext cx="1939516" cy="646331"/>
            </a:xfrm>
            <a:prstGeom prst="rect">
              <a:avLst/>
            </a:prstGeom>
            <a:noFill/>
          </p:spPr>
          <p:txBody>
            <a:bodyPr wrap="square" rtlCol="0">
              <a:spAutoFit/>
            </a:bodyPr>
            <a:lstStyle/>
            <a:p>
              <a:r>
                <a:rPr lang="en-US" sz="3600" b="1" dirty="0" smtClean="0"/>
                <a:t>DANGER</a:t>
              </a:r>
              <a:endParaRPr lang="en-US" sz="2400" b="1" dirty="0"/>
            </a:p>
          </p:txBody>
        </p:sp>
      </p:grpSp>
      <p:sp>
        <p:nvSpPr>
          <p:cNvPr id="18" name="Freeform 112"/>
          <p:cNvSpPr>
            <a:spLocks/>
          </p:cNvSpPr>
          <p:nvPr/>
        </p:nvSpPr>
        <p:spPr bwMode="auto">
          <a:xfrm rot="5400000">
            <a:off x="4355744" y="-437244"/>
            <a:ext cx="957198"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0000FF">
              <a:alpha val="38000"/>
            </a:srgbClr>
          </a:solidFill>
          <a:ln w="53975">
            <a:solidFill>
              <a:srgbClr val="3333FF"/>
            </a:solidFill>
            <a:round/>
            <a:headEnd/>
            <a:tailEnd/>
          </a:ln>
          <a:extLst/>
        </p:spPr>
        <p:txBody>
          <a:bodyPr/>
          <a:lstStyle/>
          <a:p>
            <a:endParaRPr lang="en-GB"/>
          </a:p>
        </p:txBody>
      </p:sp>
      <p:sp>
        <p:nvSpPr>
          <p:cNvPr id="20" name="Freeform 112"/>
          <p:cNvSpPr>
            <a:spLocks/>
          </p:cNvSpPr>
          <p:nvPr/>
        </p:nvSpPr>
        <p:spPr bwMode="auto">
          <a:xfrm rot="5400000">
            <a:off x="4010152" y="-1101137"/>
            <a:ext cx="1696507" cy="8289159"/>
          </a:xfrm>
          <a:custGeom>
            <a:avLst/>
            <a:gdLst>
              <a:gd name="T0" fmla="*/ 491 w 2333"/>
              <a:gd name="T1" fmla="*/ 3063 h 3176"/>
              <a:gd name="T2" fmla="*/ 264 w 2333"/>
              <a:gd name="T3" fmla="*/ 438 h 3176"/>
              <a:gd name="T4" fmla="*/ 2078 w 2333"/>
              <a:gd name="T5" fmla="*/ 438 h 3176"/>
              <a:gd name="T6" fmla="*/ 1795 w 2333"/>
              <a:gd name="T7" fmla="*/ 3063 h 3176"/>
              <a:gd name="T8" fmla="*/ 2078 w 2333"/>
              <a:gd name="T9" fmla="*/ 5688 h 3176"/>
              <a:gd name="T10" fmla="*/ 264 w 2333"/>
              <a:gd name="T11" fmla="*/ 5688 h 3176"/>
              <a:gd name="T12" fmla="*/ 491 w 2333"/>
              <a:gd name="T13" fmla="*/ 3063 h 3176"/>
              <a:gd name="T14" fmla="*/ 0 60000 65536"/>
              <a:gd name="T15" fmla="*/ 0 60000 65536"/>
              <a:gd name="T16" fmla="*/ 0 60000 65536"/>
              <a:gd name="T17" fmla="*/ 0 60000 65536"/>
              <a:gd name="T18" fmla="*/ 0 60000 65536"/>
              <a:gd name="T19" fmla="*/ 0 60000 65536"/>
              <a:gd name="T20" fmla="*/ 0 60000 65536"/>
              <a:gd name="T21" fmla="*/ 0 w 2333"/>
              <a:gd name="T22" fmla="*/ 0 h 3176"/>
              <a:gd name="T23" fmla="*/ 2333 w 2333"/>
              <a:gd name="T24" fmla="*/ 3176 h 3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3176">
                <a:moveTo>
                  <a:pt x="491" y="1588"/>
                </a:moveTo>
                <a:cubicBezTo>
                  <a:pt x="491" y="1134"/>
                  <a:pt x="0" y="454"/>
                  <a:pt x="264" y="227"/>
                </a:cubicBezTo>
                <a:cubicBezTo>
                  <a:pt x="528" y="0"/>
                  <a:pt x="1823" y="0"/>
                  <a:pt x="2078" y="227"/>
                </a:cubicBezTo>
                <a:cubicBezTo>
                  <a:pt x="2333" y="454"/>
                  <a:pt x="1795" y="1134"/>
                  <a:pt x="1795" y="1588"/>
                </a:cubicBezTo>
                <a:cubicBezTo>
                  <a:pt x="1795" y="2042"/>
                  <a:pt x="2333" y="2722"/>
                  <a:pt x="2078" y="2949"/>
                </a:cubicBezTo>
                <a:cubicBezTo>
                  <a:pt x="1823" y="3176"/>
                  <a:pt x="528" y="3176"/>
                  <a:pt x="264" y="2949"/>
                </a:cubicBezTo>
                <a:cubicBezTo>
                  <a:pt x="0" y="2722"/>
                  <a:pt x="491" y="2042"/>
                  <a:pt x="491" y="1588"/>
                </a:cubicBezTo>
                <a:close/>
              </a:path>
            </a:pathLst>
          </a:custGeom>
          <a:solidFill>
            <a:srgbClr val="FF0000">
              <a:alpha val="9000"/>
            </a:srgbClr>
          </a:solidFill>
          <a:ln w="53975">
            <a:solidFill>
              <a:srgbClr val="FF0000"/>
            </a:solidFill>
            <a:round/>
            <a:headEnd/>
            <a:tailEnd/>
          </a:ln>
          <a:extLst/>
        </p:spPr>
        <p:txBody>
          <a:bodyPr/>
          <a:lstStyle/>
          <a:p>
            <a:endParaRPr lang="en-GB"/>
          </a:p>
        </p:txBody>
      </p:sp>
    </p:spTree>
    <p:extLst>
      <p:ext uri="{BB962C8B-B14F-4D97-AF65-F5344CB8AC3E}">
        <p14:creationId xmlns:p14="http://schemas.microsoft.com/office/powerpoint/2010/main" val="23313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0" name="Picture 2" descr="http://markcorporation.in/wp-content/uploads/2012/07/Pont-Du-Gard.jpg"/>
          <p:cNvPicPr>
            <a:picLocks noChangeAspect="1" noChangeArrowheads="1"/>
          </p:cNvPicPr>
          <p:nvPr/>
        </p:nvPicPr>
        <p:blipFill>
          <a:blip r:embed="rId3" cstate="print"/>
          <a:srcRect/>
          <a:stretch>
            <a:fillRect/>
          </a:stretch>
        </p:blipFill>
        <p:spPr bwMode="auto">
          <a:xfrm>
            <a:off x="-900608" y="0"/>
            <a:ext cx="10807956" cy="6858000"/>
          </a:xfrm>
          <a:prstGeom prst="rect">
            <a:avLst/>
          </a:prstGeom>
          <a:noFill/>
        </p:spPr>
      </p:pic>
      <p:grpSp>
        <p:nvGrpSpPr>
          <p:cNvPr id="15" name="Group 14"/>
          <p:cNvGrpSpPr/>
          <p:nvPr/>
        </p:nvGrpSpPr>
        <p:grpSpPr>
          <a:xfrm>
            <a:off x="1270912" y="188640"/>
            <a:ext cx="8193092" cy="2831699"/>
            <a:chOff x="1270912" y="188640"/>
            <a:chExt cx="8193092" cy="2831699"/>
          </a:xfrm>
        </p:grpSpPr>
        <p:sp>
          <p:nvSpPr>
            <p:cNvPr id="4" name="TextBox 3"/>
            <p:cNvSpPr txBox="1"/>
            <p:nvPr/>
          </p:nvSpPr>
          <p:spPr>
            <a:xfrm>
              <a:off x="3635896" y="188640"/>
              <a:ext cx="2076710" cy="707886"/>
            </a:xfrm>
            <a:prstGeom prst="rect">
              <a:avLst/>
            </a:prstGeom>
            <a:noFill/>
          </p:spPr>
          <p:txBody>
            <a:bodyPr wrap="none" rtlCol="0">
              <a:spAutoFit/>
            </a:bodyPr>
            <a:lstStyle/>
            <a:p>
              <a:r>
                <a:rPr lang="en-US" sz="4000" dirty="0">
                  <a:solidFill>
                    <a:srgbClr val="0000FF"/>
                  </a:solidFill>
                </a:rPr>
                <a:t>Reusable</a:t>
              </a:r>
            </a:p>
          </p:txBody>
        </p:sp>
        <p:sp>
          <p:nvSpPr>
            <p:cNvPr id="6" name="TextBox 5"/>
            <p:cNvSpPr txBox="1"/>
            <p:nvPr/>
          </p:nvSpPr>
          <p:spPr>
            <a:xfrm rot="227425">
              <a:off x="1270912" y="592611"/>
              <a:ext cx="2226741" cy="707886"/>
            </a:xfrm>
            <a:prstGeom prst="rect">
              <a:avLst/>
            </a:prstGeom>
            <a:noFill/>
          </p:spPr>
          <p:txBody>
            <a:bodyPr wrap="none" rtlCol="0">
              <a:spAutoFit/>
            </a:bodyPr>
            <a:lstStyle/>
            <a:p>
              <a:r>
                <a:rPr lang="en-US" sz="4000" dirty="0" err="1">
                  <a:solidFill>
                    <a:srgbClr val="0000FF"/>
                  </a:solidFill>
                </a:rPr>
                <a:t>Assesable</a:t>
              </a:r>
              <a:endParaRPr lang="en-US" sz="4000" dirty="0">
                <a:solidFill>
                  <a:srgbClr val="0000FF"/>
                </a:solidFill>
              </a:endParaRPr>
            </a:p>
          </p:txBody>
        </p:sp>
        <p:sp>
          <p:nvSpPr>
            <p:cNvPr id="7" name="TextBox 6"/>
            <p:cNvSpPr txBox="1"/>
            <p:nvPr/>
          </p:nvSpPr>
          <p:spPr>
            <a:xfrm rot="227496">
              <a:off x="5274431" y="808620"/>
              <a:ext cx="2365251" cy="707886"/>
            </a:xfrm>
            <a:prstGeom prst="rect">
              <a:avLst/>
            </a:prstGeom>
            <a:noFill/>
          </p:spPr>
          <p:txBody>
            <a:bodyPr wrap="none" rtlCol="0">
              <a:spAutoFit/>
            </a:bodyPr>
            <a:lstStyle/>
            <a:p>
              <a:r>
                <a:rPr lang="en-US" sz="4000" dirty="0">
                  <a:solidFill>
                    <a:srgbClr val="0000FF"/>
                  </a:solidFill>
                </a:rPr>
                <a:t>Intelligible</a:t>
              </a:r>
            </a:p>
          </p:txBody>
        </p:sp>
        <p:sp>
          <p:nvSpPr>
            <p:cNvPr id="8" name="TextBox 7"/>
            <p:cNvSpPr txBox="1"/>
            <p:nvPr/>
          </p:nvSpPr>
          <p:spPr>
            <a:xfrm rot="458033">
              <a:off x="1917190" y="2312453"/>
              <a:ext cx="7546814" cy="707886"/>
            </a:xfrm>
            <a:prstGeom prst="rect">
              <a:avLst/>
            </a:prstGeom>
            <a:noFill/>
          </p:spPr>
          <p:txBody>
            <a:bodyPr wrap="square" rtlCol="0">
              <a:spAutoFit/>
            </a:bodyPr>
            <a:lstStyle/>
            <a:p>
              <a:r>
                <a:rPr lang="en-US" sz="4000" dirty="0" err="1">
                  <a:solidFill>
                    <a:srgbClr val="0000FF"/>
                  </a:solidFill>
                </a:rPr>
                <a:t>Dicoverable</a:t>
              </a:r>
              <a:r>
                <a:rPr lang="en-US" sz="3600" dirty="0" smtClean="0">
                  <a:solidFill>
                    <a:srgbClr val="FF0000"/>
                  </a:solidFill>
                </a:rPr>
                <a:t> </a:t>
              </a:r>
              <a:r>
                <a:rPr lang="en-US" sz="3600" dirty="0">
                  <a:solidFill>
                    <a:srgbClr val="FF0000"/>
                  </a:solidFill>
                </a:rPr>
                <a:t> </a:t>
              </a:r>
              <a:r>
                <a:rPr lang="en-US" sz="3600" dirty="0" smtClean="0">
                  <a:solidFill>
                    <a:srgbClr val="FF0000"/>
                  </a:solidFill>
                </a:rPr>
                <a:t>     </a:t>
              </a:r>
              <a:r>
                <a:rPr lang="en-US" sz="4000" dirty="0" err="1">
                  <a:solidFill>
                    <a:srgbClr val="0000FF"/>
                  </a:solidFill>
                </a:rPr>
                <a:t>Accessable</a:t>
              </a:r>
              <a:endParaRPr lang="en-US" sz="4000" dirty="0">
                <a:solidFill>
                  <a:srgbClr val="0000FF"/>
                </a:solidFill>
              </a:endParaRPr>
            </a:p>
          </p:txBody>
        </p:sp>
      </p:grpSp>
      <p:sp>
        <p:nvSpPr>
          <p:cNvPr id="5" name="TextBox 4"/>
          <p:cNvSpPr txBox="1"/>
          <p:nvPr/>
        </p:nvSpPr>
        <p:spPr>
          <a:xfrm rot="16200000">
            <a:off x="1400668" y="1844062"/>
            <a:ext cx="1931012" cy="646331"/>
          </a:xfrm>
          <a:prstGeom prst="rect">
            <a:avLst/>
          </a:prstGeom>
          <a:noFill/>
        </p:spPr>
        <p:txBody>
          <a:bodyPr wrap="none" rtlCol="0">
            <a:spAutoFit/>
          </a:bodyPr>
          <a:lstStyle/>
          <a:p>
            <a:r>
              <a:rPr lang="en-US" sz="3600" dirty="0">
                <a:solidFill>
                  <a:srgbClr val="FF0000"/>
                </a:solidFill>
              </a:rPr>
              <a:t>Medicine</a:t>
            </a:r>
          </a:p>
        </p:txBody>
      </p:sp>
      <p:sp>
        <p:nvSpPr>
          <p:cNvPr id="10" name="TextBox 9"/>
          <p:cNvSpPr txBox="1"/>
          <p:nvPr/>
        </p:nvSpPr>
        <p:spPr>
          <a:xfrm rot="16200000">
            <a:off x="2265108" y="2166019"/>
            <a:ext cx="2609759" cy="646331"/>
          </a:xfrm>
          <a:prstGeom prst="rect">
            <a:avLst/>
          </a:prstGeom>
          <a:noFill/>
        </p:spPr>
        <p:txBody>
          <a:bodyPr wrap="none" rtlCol="0">
            <a:spAutoFit/>
          </a:bodyPr>
          <a:lstStyle/>
          <a:p>
            <a:r>
              <a:rPr lang="en-US" sz="3600" dirty="0">
                <a:solidFill>
                  <a:srgbClr val="FF0000"/>
                </a:solidFill>
              </a:rPr>
              <a:t>Environment</a:t>
            </a:r>
          </a:p>
        </p:txBody>
      </p:sp>
      <p:sp>
        <p:nvSpPr>
          <p:cNvPr id="11" name="TextBox 10"/>
          <p:cNvSpPr txBox="1"/>
          <p:nvPr/>
        </p:nvSpPr>
        <p:spPr>
          <a:xfrm rot="16200000">
            <a:off x="3709755" y="2287642"/>
            <a:ext cx="2312753" cy="707886"/>
          </a:xfrm>
          <a:prstGeom prst="rect">
            <a:avLst/>
          </a:prstGeom>
          <a:noFill/>
        </p:spPr>
        <p:txBody>
          <a:bodyPr wrap="none" rtlCol="0">
            <a:spAutoFit/>
          </a:bodyPr>
          <a:lstStyle/>
          <a:p>
            <a:r>
              <a:rPr lang="en-US" sz="3600" dirty="0">
                <a:solidFill>
                  <a:srgbClr val="FF0000"/>
                </a:solidFill>
              </a:rPr>
              <a:t>Physical</a:t>
            </a:r>
            <a:r>
              <a:rPr lang="en-US" sz="4000" dirty="0" smtClean="0">
                <a:solidFill>
                  <a:srgbClr val="0000FF"/>
                </a:solidFill>
              </a:rPr>
              <a:t> </a:t>
            </a:r>
            <a:r>
              <a:rPr lang="en-US" sz="3600" dirty="0" err="1">
                <a:solidFill>
                  <a:srgbClr val="FF0000"/>
                </a:solidFill>
              </a:rPr>
              <a:t>Sci</a:t>
            </a:r>
            <a:endParaRPr lang="en-US" sz="3600" dirty="0">
              <a:solidFill>
                <a:srgbClr val="FF0000"/>
              </a:solidFill>
            </a:endParaRPr>
          </a:p>
        </p:txBody>
      </p:sp>
      <p:sp>
        <p:nvSpPr>
          <p:cNvPr id="12" name="TextBox 11"/>
          <p:cNvSpPr txBox="1"/>
          <p:nvPr/>
        </p:nvSpPr>
        <p:spPr>
          <a:xfrm rot="16200000">
            <a:off x="7433452" y="2146912"/>
            <a:ext cx="1897750" cy="707886"/>
          </a:xfrm>
          <a:prstGeom prst="rect">
            <a:avLst/>
          </a:prstGeom>
          <a:noFill/>
        </p:spPr>
        <p:txBody>
          <a:bodyPr wrap="none" rtlCol="0">
            <a:spAutoFit/>
          </a:bodyPr>
          <a:lstStyle/>
          <a:p>
            <a:r>
              <a:rPr lang="en-US" sz="3600" dirty="0">
                <a:solidFill>
                  <a:srgbClr val="FF0000"/>
                </a:solidFill>
              </a:rPr>
              <a:t>Social</a:t>
            </a:r>
            <a:r>
              <a:rPr lang="en-US" sz="4000" dirty="0" smtClean="0">
                <a:solidFill>
                  <a:srgbClr val="0000FF"/>
                </a:solidFill>
              </a:rPr>
              <a:t> </a:t>
            </a:r>
            <a:r>
              <a:rPr lang="en-US" sz="3600" dirty="0" err="1">
                <a:solidFill>
                  <a:srgbClr val="FF0000"/>
                </a:solidFill>
              </a:rPr>
              <a:t>Sci</a:t>
            </a:r>
            <a:endParaRPr lang="en-US" sz="3600" dirty="0">
              <a:solidFill>
                <a:srgbClr val="FF0000"/>
              </a:solidFill>
            </a:endParaRPr>
          </a:p>
        </p:txBody>
      </p:sp>
      <p:sp>
        <p:nvSpPr>
          <p:cNvPr id="13" name="TextBox 12"/>
          <p:cNvSpPr txBox="1"/>
          <p:nvPr/>
        </p:nvSpPr>
        <p:spPr>
          <a:xfrm rot="16200000">
            <a:off x="5349735" y="2348384"/>
            <a:ext cx="2320768" cy="646331"/>
          </a:xfrm>
          <a:prstGeom prst="rect">
            <a:avLst/>
          </a:prstGeom>
          <a:noFill/>
        </p:spPr>
        <p:txBody>
          <a:bodyPr wrap="none" rtlCol="0">
            <a:spAutoFit/>
          </a:bodyPr>
          <a:lstStyle/>
          <a:p>
            <a:r>
              <a:rPr lang="en-US" sz="3600" dirty="0">
                <a:solidFill>
                  <a:srgbClr val="FF0000"/>
                </a:solidFill>
              </a:rPr>
              <a:t>Humanities</a:t>
            </a:r>
          </a:p>
        </p:txBody>
      </p:sp>
      <p:sp>
        <p:nvSpPr>
          <p:cNvPr id="14" name="TextBox 13"/>
          <p:cNvSpPr txBox="1"/>
          <p:nvPr/>
        </p:nvSpPr>
        <p:spPr>
          <a:xfrm rot="16200000">
            <a:off x="1076964" y="1235053"/>
            <a:ext cx="785191" cy="646331"/>
          </a:xfrm>
          <a:prstGeom prst="rect">
            <a:avLst/>
          </a:prstGeom>
          <a:noFill/>
        </p:spPr>
        <p:txBody>
          <a:bodyPr wrap="none" rtlCol="0">
            <a:spAutoFit/>
          </a:bodyPr>
          <a:lstStyle/>
          <a:p>
            <a:r>
              <a:rPr lang="en-US" sz="3600" dirty="0">
                <a:solidFill>
                  <a:srgbClr val="FF0000"/>
                </a:solidFill>
              </a:rPr>
              <a:t>Bio</a:t>
            </a:r>
          </a:p>
        </p:txBody>
      </p:sp>
      <p:sp>
        <p:nvSpPr>
          <p:cNvPr id="17" name="TextBox 16"/>
          <p:cNvSpPr txBox="1"/>
          <p:nvPr/>
        </p:nvSpPr>
        <p:spPr>
          <a:xfrm>
            <a:off x="3636262" y="141600"/>
            <a:ext cx="1751852" cy="707886"/>
          </a:xfrm>
          <a:prstGeom prst="rect">
            <a:avLst/>
          </a:prstGeom>
          <a:noFill/>
        </p:spPr>
        <p:txBody>
          <a:bodyPr wrap="none" rtlCol="0">
            <a:spAutoFit/>
          </a:bodyPr>
          <a:lstStyle/>
          <a:p>
            <a:r>
              <a:rPr lang="en-US" sz="4000" dirty="0" smtClean="0">
                <a:solidFill>
                  <a:srgbClr val="0000FF"/>
                </a:solidFill>
              </a:rPr>
              <a:t>Science</a:t>
            </a:r>
            <a:endParaRPr lang="en-US" sz="4000" dirty="0">
              <a:solidFill>
                <a:srgbClr val="0000FF"/>
              </a:solidFill>
            </a:endParaRPr>
          </a:p>
        </p:txBody>
      </p:sp>
      <p:grpSp>
        <p:nvGrpSpPr>
          <p:cNvPr id="21" name="Group 20"/>
          <p:cNvGrpSpPr/>
          <p:nvPr/>
        </p:nvGrpSpPr>
        <p:grpSpPr>
          <a:xfrm>
            <a:off x="2360954" y="644357"/>
            <a:ext cx="5592818" cy="923895"/>
            <a:chOff x="-181264" y="4861463"/>
            <a:chExt cx="5592818" cy="923895"/>
          </a:xfrm>
        </p:grpSpPr>
        <p:sp>
          <p:nvSpPr>
            <p:cNvPr id="18" name="TextBox 17"/>
            <p:cNvSpPr txBox="1"/>
            <p:nvPr/>
          </p:nvSpPr>
          <p:spPr>
            <a:xfrm rot="227425">
              <a:off x="-181264" y="4861463"/>
              <a:ext cx="1163500" cy="707886"/>
            </a:xfrm>
            <a:prstGeom prst="rect">
              <a:avLst/>
            </a:prstGeom>
            <a:noFill/>
          </p:spPr>
          <p:txBody>
            <a:bodyPr wrap="none" rtlCol="0">
              <a:spAutoFit/>
            </a:bodyPr>
            <a:lstStyle/>
            <a:p>
              <a:r>
                <a:rPr lang="en-US" sz="4000" dirty="0" smtClean="0">
                  <a:solidFill>
                    <a:srgbClr val="0000FF"/>
                  </a:solidFill>
                </a:rPr>
                <a:t>Data</a:t>
              </a:r>
              <a:endParaRPr lang="en-US" sz="4000" dirty="0">
                <a:solidFill>
                  <a:srgbClr val="0000FF"/>
                </a:solidFill>
              </a:endParaRPr>
            </a:p>
          </p:txBody>
        </p:sp>
        <p:sp>
          <p:nvSpPr>
            <p:cNvPr id="19" name="TextBox 18"/>
            <p:cNvSpPr txBox="1"/>
            <p:nvPr/>
          </p:nvSpPr>
          <p:spPr>
            <a:xfrm rot="227496">
              <a:off x="3534969" y="5077472"/>
              <a:ext cx="1876585" cy="707886"/>
            </a:xfrm>
            <a:prstGeom prst="rect">
              <a:avLst/>
            </a:prstGeom>
            <a:noFill/>
          </p:spPr>
          <p:txBody>
            <a:bodyPr wrap="none" rtlCol="0">
              <a:spAutoFit/>
            </a:bodyPr>
            <a:lstStyle/>
            <a:p>
              <a:r>
                <a:rPr lang="en-US" sz="4000" dirty="0" smtClean="0">
                  <a:solidFill>
                    <a:srgbClr val="0000FF"/>
                  </a:solidFill>
                </a:rPr>
                <a:t>Services</a:t>
              </a:r>
              <a:endParaRPr lang="en-US" sz="4000" dirty="0">
                <a:solidFill>
                  <a:srgbClr val="0000FF"/>
                </a:solidFill>
              </a:endParaRPr>
            </a:p>
          </p:txBody>
        </p:sp>
      </p:grpSp>
      <p:sp>
        <p:nvSpPr>
          <p:cNvPr id="20" name="TextBox 19"/>
          <p:cNvSpPr txBox="1"/>
          <p:nvPr/>
        </p:nvSpPr>
        <p:spPr>
          <a:xfrm rot="458033">
            <a:off x="1869488" y="2265415"/>
            <a:ext cx="7546814" cy="707886"/>
          </a:xfrm>
          <a:prstGeom prst="rect">
            <a:avLst/>
          </a:prstGeom>
          <a:noFill/>
        </p:spPr>
        <p:txBody>
          <a:bodyPr wrap="square" rtlCol="0">
            <a:spAutoFit/>
          </a:bodyPr>
          <a:lstStyle/>
          <a:p>
            <a:r>
              <a:rPr lang="en-US" sz="4000" dirty="0" smtClean="0">
                <a:solidFill>
                  <a:srgbClr val="0000FF"/>
                </a:solidFill>
              </a:rPr>
              <a:t>Network      Storage    Compute</a:t>
            </a:r>
            <a:endParaRPr lang="en-US" sz="4000" dirty="0">
              <a:solidFill>
                <a:srgbClr val="0000FF"/>
              </a:solidFill>
            </a:endParaRPr>
          </a:p>
        </p:txBody>
      </p:sp>
    </p:spTree>
    <p:extLst>
      <p:ext uri="{BB962C8B-B14F-4D97-AF65-F5344CB8AC3E}">
        <p14:creationId xmlns:p14="http://schemas.microsoft.com/office/powerpoint/2010/main" val="6709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4" y="-31271"/>
            <a:ext cx="6080346" cy="908050"/>
          </a:xfrm>
        </p:spPr>
        <p:txBody>
          <a:bodyPr>
            <a:normAutofit fontScale="90000"/>
          </a:bodyPr>
          <a:lstStyle/>
          <a:p>
            <a:r>
              <a:rPr lang="en-GB" sz="4800" dirty="0" smtClean="0"/>
              <a:t>EOSCpilot and EOSC </a:t>
            </a:r>
            <a:r>
              <a:rPr lang="en-GB" sz="4800" dirty="0" smtClean="0"/>
              <a:t>topics</a:t>
            </a:r>
            <a:endParaRPr lang="en-GB" sz="4800" dirty="0"/>
          </a:p>
        </p:txBody>
      </p:sp>
      <p:sp>
        <p:nvSpPr>
          <p:cNvPr id="3" name="Content Placeholder 2"/>
          <p:cNvSpPr>
            <a:spLocks noGrp="1"/>
          </p:cNvSpPr>
          <p:nvPr>
            <p:ph idx="1"/>
          </p:nvPr>
        </p:nvSpPr>
        <p:spPr>
          <a:xfrm>
            <a:off x="529389" y="459683"/>
            <a:ext cx="8363091" cy="5520625"/>
          </a:xfrm>
        </p:spPr>
        <p:txBody>
          <a:bodyPr>
            <a:normAutofit/>
          </a:bodyPr>
          <a:lstStyle/>
          <a:p>
            <a:pPr marL="0" indent="0" algn="r">
              <a:lnSpc>
                <a:spcPct val="140000"/>
              </a:lnSpc>
              <a:spcBef>
                <a:spcPts val="0"/>
              </a:spcBef>
              <a:buNone/>
            </a:pPr>
            <a:r>
              <a:rPr lang="en-US" sz="2400" i="1" dirty="0" smtClean="0"/>
              <a:t>A tail of two decades</a:t>
            </a:r>
          </a:p>
          <a:p>
            <a:pPr marL="0" indent="0">
              <a:lnSpc>
                <a:spcPct val="140000"/>
              </a:lnSpc>
              <a:spcBef>
                <a:spcPts val="0"/>
              </a:spcBef>
              <a:buNone/>
            </a:pPr>
            <a:endParaRPr lang="en-US" sz="2000" dirty="0" smtClean="0"/>
          </a:p>
          <a:p>
            <a:pPr>
              <a:buSzPct val="100000"/>
            </a:pPr>
            <a:r>
              <a:rPr lang="en-GB" sz="2400" dirty="0" smtClean="0"/>
              <a:t>The </a:t>
            </a:r>
            <a:r>
              <a:rPr lang="en-GB" sz="2400" dirty="0" smtClean="0"/>
              <a:t>first </a:t>
            </a:r>
            <a:r>
              <a:rPr lang="en-GB" sz="2400" dirty="0" smtClean="0"/>
              <a:t>decade:  2003-2012</a:t>
            </a:r>
          </a:p>
          <a:p>
            <a:pPr lvl="1">
              <a:buSzPct val="100000"/>
            </a:pPr>
            <a:r>
              <a:rPr lang="en-GB" sz="2000" dirty="0" smtClean="0"/>
              <a:t>Policy</a:t>
            </a:r>
          </a:p>
          <a:p>
            <a:pPr lvl="1">
              <a:buSzPct val="100000"/>
            </a:pPr>
            <a:r>
              <a:rPr lang="en-GB" sz="2000" dirty="0" smtClean="0"/>
              <a:t>Some  observations</a:t>
            </a:r>
            <a:endParaRPr lang="en-GB" sz="2000" dirty="0" smtClean="0"/>
          </a:p>
          <a:p>
            <a:pPr>
              <a:buSzPct val="100000"/>
            </a:pPr>
            <a:r>
              <a:rPr lang="en-GB" sz="2400" dirty="0" smtClean="0"/>
              <a:t>The second </a:t>
            </a:r>
            <a:r>
              <a:rPr lang="en-GB" sz="2400" dirty="0" smtClean="0"/>
              <a:t>decade (First half): 2013 </a:t>
            </a:r>
            <a:r>
              <a:rPr lang="en-GB" sz="2400" dirty="0" smtClean="0"/>
              <a:t>-</a:t>
            </a:r>
            <a:r>
              <a:rPr lang="en-GB" sz="2400" dirty="0" smtClean="0"/>
              <a:t>2017</a:t>
            </a:r>
          </a:p>
          <a:p>
            <a:pPr lvl="1">
              <a:buSzPct val="100000"/>
            </a:pPr>
            <a:r>
              <a:rPr lang="en-GB" sz="2000" dirty="0" smtClean="0"/>
              <a:t>Policy</a:t>
            </a:r>
          </a:p>
          <a:p>
            <a:pPr lvl="1">
              <a:buSzPct val="100000"/>
            </a:pPr>
            <a:r>
              <a:rPr lang="en-GB" sz="2000" dirty="0" smtClean="0"/>
              <a:t>Some observations</a:t>
            </a:r>
          </a:p>
          <a:p>
            <a:pPr lvl="1">
              <a:buSzPct val="100000"/>
            </a:pPr>
            <a:r>
              <a:rPr lang="en-GB" sz="2000" dirty="0" smtClean="0"/>
              <a:t>EOSCpilot</a:t>
            </a:r>
            <a:endParaRPr lang="en-GB" sz="2000" dirty="0" smtClean="0"/>
          </a:p>
          <a:p>
            <a:pPr>
              <a:buSzPct val="100000"/>
            </a:pPr>
            <a:r>
              <a:rPr lang="en-GB" sz="2400" dirty="0" smtClean="0"/>
              <a:t>The second decade (Second half): 2018-2022</a:t>
            </a:r>
          </a:p>
          <a:p>
            <a:pPr lvl="1">
              <a:buSzPct val="100000"/>
            </a:pPr>
            <a:r>
              <a:rPr lang="en-GB" sz="2000" dirty="0" smtClean="0"/>
              <a:t>EOSCpilot </a:t>
            </a:r>
            <a:r>
              <a:rPr lang="en-GB" sz="2000" i="1" dirty="0" err="1" smtClean="0"/>
              <a:t>isa</a:t>
            </a:r>
            <a:r>
              <a:rPr lang="en-GB" sz="2000" dirty="0" smtClean="0"/>
              <a:t> pilot</a:t>
            </a:r>
          </a:p>
          <a:p>
            <a:pPr lvl="1">
              <a:buSzPct val="100000"/>
            </a:pPr>
            <a:r>
              <a:rPr lang="en-GB" sz="2000" dirty="0" smtClean="0"/>
              <a:t>Some imaginations</a:t>
            </a:r>
            <a:endParaRPr lang="en-US" sz="2000" dirty="0"/>
          </a:p>
        </p:txBody>
      </p:sp>
      <p:sp>
        <p:nvSpPr>
          <p:cNvPr id="5" name="Date Placeholder 3"/>
          <p:cNvSpPr>
            <a:spLocks noGrp="1"/>
          </p:cNvSpPr>
          <p:nvPr>
            <p:ph type="dt" sz="half" idx="10"/>
          </p:nvPr>
        </p:nvSpPr>
        <p:spPr>
          <a:xfrm>
            <a:off x="274749" y="6372393"/>
            <a:ext cx="1356575" cy="365125"/>
          </a:xfrm>
        </p:spPr>
        <p:txBody>
          <a:bodyPr/>
          <a:lstStyle/>
          <a:p>
            <a:r>
              <a:rPr lang="en-US" smtClean="0"/>
              <a:t>www.eoscpilot.eu</a:t>
            </a:r>
            <a:endParaRPr lang="en-GB" dirty="0"/>
          </a:p>
        </p:txBody>
      </p:sp>
      <p:sp>
        <p:nvSpPr>
          <p:cNvPr id="6" name="Footer Placeholder 4"/>
          <p:cNvSpPr>
            <a:spLocks noGrp="1"/>
          </p:cNvSpPr>
          <p:nvPr>
            <p:ph type="ftr" sz="quarter" idx="11"/>
          </p:nvPr>
        </p:nvSpPr>
        <p:spPr>
          <a:xfrm>
            <a:off x="1954087" y="6439735"/>
            <a:ext cx="5091448" cy="365125"/>
          </a:xfrm>
        </p:spPr>
        <p:txBody>
          <a:bodyPr/>
          <a:lstStyle/>
          <a:p>
            <a:r>
              <a:rPr lang="en-GB" dirty="0" smtClean="0"/>
              <a:t>The European Open Science Cloud for Research pilot project is funded by the European Commission, DG Research &amp; Innovation under contract no. 739563</a:t>
            </a:r>
            <a:endParaRPr lang="en-GB" dirty="0"/>
          </a:p>
        </p:txBody>
      </p:sp>
    </p:spTree>
    <p:extLst>
      <p:ext uri="{BB962C8B-B14F-4D97-AF65-F5344CB8AC3E}">
        <p14:creationId xmlns:p14="http://schemas.microsoft.com/office/powerpoint/2010/main" val="248759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220000" y="-160423"/>
            <a:ext cx="7772400" cy="3433011"/>
          </a:xfrm>
        </p:spPr>
        <p:txBody>
          <a:bodyPr>
            <a:normAutofit/>
          </a:bodyPr>
          <a:lstStyle/>
          <a:p>
            <a:pPr algn="r"/>
            <a:r>
              <a:rPr lang="it-IT" sz="3600" b="1" dirty="0" smtClean="0"/>
              <a:t>Governance </a:t>
            </a:r>
            <a:r>
              <a:rPr lang="it-IT" sz="3600" b="1" dirty="0" smtClean="0"/>
              <a:t>Development Forum</a:t>
            </a:r>
            <a:br>
              <a:rPr lang="it-IT" sz="3600" b="1" dirty="0" smtClean="0"/>
            </a:br>
            <a:r>
              <a:rPr lang="it-IT" sz="3600" b="1" dirty="0" smtClean="0"/>
              <a:t>Day </a:t>
            </a:r>
            <a:r>
              <a:rPr lang="it-IT" sz="3600" b="1" dirty="0" smtClean="0"/>
              <a:t>2</a:t>
            </a:r>
            <a:r>
              <a:rPr lang="it-IT" sz="3600" b="1" dirty="0"/>
              <a:t/>
            </a:r>
            <a:br>
              <a:rPr lang="it-IT" sz="3600" b="1" dirty="0"/>
            </a:br>
            <a:r>
              <a:rPr lang="it-IT" b="1" dirty="0"/>
              <a:t/>
            </a:r>
            <a:br>
              <a:rPr lang="it-IT" b="1" dirty="0"/>
            </a:br>
            <a:r>
              <a:rPr lang="it-IT" sz="2800" b="1" dirty="0" smtClean="0"/>
              <a:t>3 October </a:t>
            </a:r>
            <a:r>
              <a:rPr lang="it-IT" sz="2800" b="1" dirty="0"/>
              <a:t>2017</a:t>
            </a:r>
            <a:br>
              <a:rPr lang="it-IT" sz="2800" b="1" dirty="0"/>
            </a:br>
            <a:r>
              <a:rPr lang="it-IT" sz="2800" b="1" dirty="0" smtClean="0"/>
              <a:t>Tallinn</a:t>
            </a:r>
            <a:r>
              <a:rPr lang="en-GB" sz="3100" b="1" dirty="0"/>
              <a:t/>
            </a:r>
            <a:br>
              <a:rPr lang="en-GB" sz="3100" b="1" dirty="0"/>
            </a:br>
            <a:endParaRPr lang="en-GB" sz="3100" b="1" dirty="0"/>
          </a:p>
        </p:txBody>
      </p:sp>
      <p:sp>
        <p:nvSpPr>
          <p:cNvPr id="3" name="Sottotitolo 2"/>
          <p:cNvSpPr>
            <a:spLocks noGrp="1"/>
          </p:cNvSpPr>
          <p:nvPr>
            <p:ph type="subTitle" idx="1"/>
          </p:nvPr>
        </p:nvSpPr>
        <p:spPr>
          <a:xfrm>
            <a:off x="5012356" y="3194566"/>
            <a:ext cx="3691288" cy="1217012"/>
          </a:xfrm>
        </p:spPr>
        <p:txBody>
          <a:bodyPr>
            <a:noAutofit/>
          </a:bodyPr>
          <a:lstStyle/>
          <a:p>
            <a:pPr algn="r"/>
            <a:r>
              <a:rPr lang="it-IT" sz="3200" dirty="0" smtClean="0"/>
              <a:t>Juan Bicarregui</a:t>
            </a:r>
            <a:endParaRPr lang="it-IT" sz="3200" dirty="0"/>
          </a:p>
          <a:p>
            <a:pPr algn="r"/>
            <a:r>
              <a:rPr lang="it-IT" sz="3200" dirty="0" smtClean="0"/>
              <a:t>STFC</a:t>
            </a:r>
            <a:endParaRPr lang="it-IT" sz="3200" dirty="0"/>
          </a:p>
          <a:p>
            <a:pPr algn="r"/>
            <a:r>
              <a:rPr lang="it-IT" sz="1800" dirty="0" err="1" smtClean="0"/>
              <a:t>Juan.bicarregui@stfc.ac.uk</a:t>
            </a:r>
            <a:endParaRPr lang="en-GB" sz="1800" dirty="0"/>
          </a:p>
        </p:txBody>
      </p:sp>
    </p:spTree>
    <p:extLst>
      <p:ext uri="{BB962C8B-B14F-4D97-AF65-F5344CB8AC3E}">
        <p14:creationId xmlns:p14="http://schemas.microsoft.com/office/powerpoint/2010/main" val="3903914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864" y="-31271"/>
            <a:ext cx="4794145" cy="908050"/>
          </a:xfrm>
        </p:spPr>
        <p:txBody>
          <a:bodyPr/>
          <a:lstStyle/>
          <a:p>
            <a:r>
              <a:rPr lang="en-GB" sz="4800" dirty="0" smtClean="0"/>
              <a:t>Agenda</a:t>
            </a:r>
            <a:endParaRPr lang="en-GB" sz="4800" dirty="0"/>
          </a:p>
        </p:txBody>
      </p:sp>
      <p:sp>
        <p:nvSpPr>
          <p:cNvPr id="3" name="Content Placeholder 2"/>
          <p:cNvSpPr>
            <a:spLocks noGrp="1"/>
          </p:cNvSpPr>
          <p:nvPr>
            <p:ph idx="1"/>
          </p:nvPr>
        </p:nvSpPr>
        <p:spPr>
          <a:xfrm>
            <a:off x="266473" y="401054"/>
            <a:ext cx="8877527" cy="5835930"/>
          </a:xfrm>
        </p:spPr>
        <p:txBody>
          <a:bodyPr>
            <a:normAutofit lnSpcReduction="10000"/>
          </a:bodyPr>
          <a:lstStyle/>
          <a:p>
            <a:pPr marL="0" indent="0">
              <a:lnSpc>
                <a:spcPct val="140000"/>
              </a:lnSpc>
              <a:spcBef>
                <a:spcPts val="0"/>
              </a:spcBef>
              <a:buNone/>
            </a:pPr>
            <a:endParaRPr lang="en-US" sz="2400" b="1" dirty="0" smtClean="0"/>
          </a:p>
          <a:p>
            <a:pPr marL="0" indent="0">
              <a:lnSpc>
                <a:spcPct val="140000"/>
              </a:lnSpc>
              <a:spcBef>
                <a:spcPts val="0"/>
              </a:spcBef>
              <a:buNone/>
            </a:pPr>
            <a:r>
              <a:rPr lang="en-US" b="1" dirty="0" smtClean="0"/>
              <a:t>9:00-10:30</a:t>
            </a:r>
          </a:p>
          <a:p>
            <a:pPr marL="457200" lvl="1" indent="0">
              <a:lnSpc>
                <a:spcPct val="140000"/>
              </a:lnSpc>
              <a:spcBef>
                <a:spcPts val="0"/>
              </a:spcBef>
              <a:buNone/>
            </a:pPr>
            <a:r>
              <a:rPr lang="en-US" b="1" dirty="0"/>
              <a:t>EOSCpilot</a:t>
            </a:r>
            <a:r>
              <a:rPr lang="en-US" b="1" dirty="0" smtClean="0"/>
              <a:t> meets eIRG</a:t>
            </a:r>
            <a:endParaRPr lang="en-US" b="1" i="1" dirty="0"/>
          </a:p>
          <a:p>
            <a:pPr lvl="1">
              <a:buSzPct val="100000"/>
            </a:pPr>
            <a:r>
              <a:rPr lang="en-GB" dirty="0" smtClean="0"/>
              <a:t>EOSCpilot and EOSC topics  - Juan Bicarregui</a:t>
            </a:r>
          </a:p>
          <a:p>
            <a:pPr lvl="1">
              <a:buSzPct val="100000"/>
            </a:pPr>
            <a:r>
              <a:rPr lang="en-GB" dirty="0" smtClean="0"/>
              <a:t>E-IRG Infrastructure Commons: interoperability and Integration  </a:t>
            </a:r>
            <a:r>
              <a:rPr lang="en-GB" dirty="0" smtClean="0"/>
              <a:t> </a:t>
            </a:r>
            <a:r>
              <a:rPr lang="en-GB" dirty="0" smtClean="0"/>
              <a:t>				</a:t>
            </a:r>
            <a:r>
              <a:rPr lang="en-GB" dirty="0" smtClean="0"/>
              <a:t>      -  Arjen </a:t>
            </a:r>
            <a:r>
              <a:rPr lang="en-GB" dirty="0" smtClean="0"/>
              <a:t>van Rijn</a:t>
            </a:r>
          </a:p>
          <a:p>
            <a:pPr lvl="1">
              <a:buSzPct val="100000"/>
            </a:pPr>
            <a:r>
              <a:rPr lang="en-GB" b="1" dirty="0" smtClean="0"/>
              <a:t>Discussion</a:t>
            </a:r>
            <a:endParaRPr lang="en-US" b="1" dirty="0"/>
          </a:p>
          <a:p>
            <a:pPr marL="0" indent="0">
              <a:lnSpc>
                <a:spcPct val="140000"/>
              </a:lnSpc>
              <a:spcBef>
                <a:spcPts val="0"/>
              </a:spcBef>
              <a:buNone/>
            </a:pPr>
            <a:r>
              <a:rPr lang="en-US" b="1" dirty="0" smtClean="0"/>
              <a:t>10:30-12:00</a:t>
            </a:r>
          </a:p>
          <a:p>
            <a:pPr marL="457200" lvl="1" indent="0">
              <a:lnSpc>
                <a:spcPct val="140000"/>
              </a:lnSpc>
              <a:spcBef>
                <a:spcPts val="0"/>
              </a:spcBef>
              <a:buNone/>
            </a:pPr>
            <a:r>
              <a:rPr lang="en-US" b="1" dirty="0" smtClean="0"/>
              <a:t>Shaping the EOSC service architecture and service portfolio</a:t>
            </a:r>
          </a:p>
          <a:p>
            <a:pPr lvl="1">
              <a:buSzPct val="100000"/>
            </a:pPr>
            <a:r>
              <a:rPr lang="en-GB" dirty="0" smtClean="0"/>
              <a:t>EOSC service architecture  - Sergio </a:t>
            </a:r>
            <a:r>
              <a:rPr lang="en-GB" dirty="0" err="1" smtClean="0"/>
              <a:t>Andreozzi</a:t>
            </a:r>
            <a:endParaRPr lang="en-GB" dirty="0" smtClean="0"/>
          </a:p>
          <a:p>
            <a:pPr lvl="1">
              <a:buSzPct val="100000"/>
            </a:pPr>
            <a:r>
              <a:rPr lang="en-GB" dirty="0" smtClean="0"/>
              <a:t>EOSC service portfolio management – Jan Bot</a:t>
            </a:r>
          </a:p>
          <a:p>
            <a:pPr lvl="1">
              <a:buSzPct val="100000"/>
            </a:pPr>
            <a:r>
              <a:rPr lang="en-GB" b="1" dirty="0" smtClean="0"/>
              <a:t>Discussion and wrap up </a:t>
            </a:r>
            <a:r>
              <a:rPr lang="en-GB" b="1" dirty="0" err="1" smtClean="0"/>
              <a:t>Saara</a:t>
            </a:r>
            <a:r>
              <a:rPr lang="en-GB" b="1" dirty="0" smtClean="0"/>
              <a:t> </a:t>
            </a:r>
            <a:r>
              <a:rPr lang="en-GB" b="1" dirty="0" err="1" smtClean="0"/>
              <a:t>Kontro</a:t>
            </a:r>
            <a:endParaRPr lang="en-GB" b="1" dirty="0" smtClean="0"/>
          </a:p>
          <a:p>
            <a:pPr marL="0" indent="0">
              <a:buSzPct val="100000"/>
              <a:buNone/>
            </a:pPr>
            <a:r>
              <a:rPr lang="en-GB" b="1" dirty="0" smtClean="0"/>
              <a:t>12:00 Lunch</a:t>
            </a:r>
            <a:endParaRPr lang="en-GB" b="1" dirty="0"/>
          </a:p>
          <a:p>
            <a:pPr>
              <a:lnSpc>
                <a:spcPct val="200000"/>
              </a:lnSpc>
            </a:pPr>
            <a:endParaRPr lang="en-GB" sz="1400" dirty="0" smtClean="0"/>
          </a:p>
        </p:txBody>
      </p:sp>
      <p:sp>
        <p:nvSpPr>
          <p:cNvPr id="7" name="Oval 6"/>
          <p:cNvSpPr/>
          <p:nvPr/>
        </p:nvSpPr>
        <p:spPr bwMode="auto">
          <a:xfrm>
            <a:off x="266473" y="2214646"/>
            <a:ext cx="8712968" cy="769185"/>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Tree>
    <p:extLst>
      <p:ext uri="{BB962C8B-B14F-4D97-AF65-F5344CB8AC3E}">
        <p14:creationId xmlns:p14="http://schemas.microsoft.com/office/powerpoint/2010/main" val="20444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220000" y="-160423"/>
            <a:ext cx="7772400" cy="3433011"/>
          </a:xfrm>
        </p:spPr>
        <p:txBody>
          <a:bodyPr>
            <a:normAutofit/>
          </a:bodyPr>
          <a:lstStyle/>
          <a:p>
            <a:pPr algn="r"/>
            <a:r>
              <a:rPr lang="it-IT" sz="3600" b="1" dirty="0" smtClean="0"/>
              <a:t>Governance </a:t>
            </a:r>
            <a:r>
              <a:rPr lang="it-IT" sz="3600" b="1" dirty="0" smtClean="0"/>
              <a:t>Development Forum</a:t>
            </a:r>
            <a:br>
              <a:rPr lang="it-IT" sz="3600" b="1" dirty="0" smtClean="0"/>
            </a:br>
            <a:r>
              <a:rPr lang="it-IT" sz="3600" b="1" dirty="0" smtClean="0"/>
              <a:t>Day </a:t>
            </a:r>
            <a:r>
              <a:rPr lang="it-IT" sz="3600" b="1" dirty="0" smtClean="0"/>
              <a:t>2</a:t>
            </a:r>
            <a:r>
              <a:rPr lang="it-IT" sz="3600" b="1" dirty="0"/>
              <a:t/>
            </a:r>
            <a:br>
              <a:rPr lang="it-IT" sz="3600" b="1" dirty="0"/>
            </a:br>
            <a:r>
              <a:rPr lang="it-IT" b="1" dirty="0"/>
              <a:t/>
            </a:r>
            <a:br>
              <a:rPr lang="it-IT" b="1" dirty="0"/>
            </a:br>
            <a:r>
              <a:rPr lang="it-IT" sz="2800" b="1" dirty="0" smtClean="0"/>
              <a:t>3 October </a:t>
            </a:r>
            <a:r>
              <a:rPr lang="it-IT" sz="2800" b="1" dirty="0"/>
              <a:t>2017</a:t>
            </a:r>
            <a:br>
              <a:rPr lang="it-IT" sz="2800" b="1" dirty="0"/>
            </a:br>
            <a:r>
              <a:rPr lang="it-IT" sz="2800" b="1" dirty="0" smtClean="0"/>
              <a:t>Tallinn</a:t>
            </a:r>
            <a:r>
              <a:rPr lang="en-GB" sz="3100" b="1" dirty="0"/>
              <a:t/>
            </a:r>
            <a:br>
              <a:rPr lang="en-GB" sz="3100" b="1" dirty="0"/>
            </a:br>
            <a:endParaRPr lang="en-GB" sz="3100" b="1"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90860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864" y="-31271"/>
            <a:ext cx="4794145" cy="908050"/>
          </a:xfrm>
        </p:spPr>
        <p:txBody>
          <a:bodyPr/>
          <a:lstStyle/>
          <a:p>
            <a:r>
              <a:rPr lang="en-GB" sz="4800" dirty="0" smtClean="0"/>
              <a:t>Agenda</a:t>
            </a:r>
            <a:endParaRPr lang="en-GB" sz="4800" dirty="0"/>
          </a:p>
        </p:txBody>
      </p:sp>
      <p:sp>
        <p:nvSpPr>
          <p:cNvPr id="3" name="Content Placeholder 2"/>
          <p:cNvSpPr>
            <a:spLocks noGrp="1"/>
          </p:cNvSpPr>
          <p:nvPr>
            <p:ph idx="1"/>
          </p:nvPr>
        </p:nvSpPr>
        <p:spPr>
          <a:xfrm>
            <a:off x="266473" y="401054"/>
            <a:ext cx="8877527" cy="5835930"/>
          </a:xfrm>
        </p:spPr>
        <p:txBody>
          <a:bodyPr>
            <a:normAutofit lnSpcReduction="10000"/>
          </a:bodyPr>
          <a:lstStyle/>
          <a:p>
            <a:pPr marL="0" indent="0">
              <a:lnSpc>
                <a:spcPct val="140000"/>
              </a:lnSpc>
              <a:spcBef>
                <a:spcPts val="0"/>
              </a:spcBef>
              <a:buNone/>
            </a:pPr>
            <a:endParaRPr lang="en-US" sz="2400" b="1" dirty="0" smtClean="0"/>
          </a:p>
          <a:p>
            <a:pPr marL="0" indent="0">
              <a:lnSpc>
                <a:spcPct val="140000"/>
              </a:lnSpc>
              <a:spcBef>
                <a:spcPts val="0"/>
              </a:spcBef>
              <a:buNone/>
            </a:pPr>
            <a:r>
              <a:rPr lang="en-US" b="1" dirty="0" smtClean="0"/>
              <a:t>9:00-10:30</a:t>
            </a:r>
          </a:p>
          <a:p>
            <a:pPr marL="457200" lvl="1" indent="0">
              <a:lnSpc>
                <a:spcPct val="140000"/>
              </a:lnSpc>
              <a:spcBef>
                <a:spcPts val="0"/>
              </a:spcBef>
              <a:buNone/>
            </a:pPr>
            <a:r>
              <a:rPr lang="en-US" b="1" dirty="0"/>
              <a:t>EOSCpilot</a:t>
            </a:r>
            <a:r>
              <a:rPr lang="en-US" b="1" dirty="0" smtClean="0"/>
              <a:t> meets eIRG</a:t>
            </a:r>
            <a:endParaRPr lang="en-US" b="1" i="1" dirty="0"/>
          </a:p>
          <a:p>
            <a:pPr lvl="1">
              <a:buSzPct val="100000"/>
            </a:pPr>
            <a:r>
              <a:rPr lang="en-GB" dirty="0" smtClean="0"/>
              <a:t>EOSCpilot and EOSC topics  - Juan Bicarregui</a:t>
            </a:r>
          </a:p>
          <a:p>
            <a:pPr lvl="1">
              <a:buSzPct val="100000"/>
            </a:pPr>
            <a:r>
              <a:rPr lang="en-GB" dirty="0" smtClean="0"/>
              <a:t>E-IRG Infrastructure Commons: interoperability and Integration  </a:t>
            </a:r>
            <a:r>
              <a:rPr lang="en-GB" dirty="0" smtClean="0"/>
              <a:t> </a:t>
            </a:r>
            <a:r>
              <a:rPr lang="en-GB" dirty="0" smtClean="0"/>
              <a:t>				</a:t>
            </a:r>
            <a:r>
              <a:rPr lang="en-GB" dirty="0" smtClean="0"/>
              <a:t>      -  Arjen </a:t>
            </a:r>
            <a:r>
              <a:rPr lang="en-GB" dirty="0" smtClean="0"/>
              <a:t>van Rijn</a:t>
            </a:r>
          </a:p>
          <a:p>
            <a:pPr lvl="1">
              <a:buSzPct val="100000"/>
            </a:pPr>
            <a:r>
              <a:rPr lang="en-GB" b="1" dirty="0" smtClean="0"/>
              <a:t>Discussion</a:t>
            </a:r>
            <a:endParaRPr lang="en-US" b="1" dirty="0"/>
          </a:p>
          <a:p>
            <a:pPr marL="0" indent="0">
              <a:lnSpc>
                <a:spcPct val="140000"/>
              </a:lnSpc>
              <a:spcBef>
                <a:spcPts val="0"/>
              </a:spcBef>
              <a:buNone/>
            </a:pPr>
            <a:r>
              <a:rPr lang="en-US" b="1" dirty="0" smtClean="0"/>
              <a:t>10:30-12:00</a:t>
            </a:r>
          </a:p>
          <a:p>
            <a:pPr marL="457200" lvl="1" indent="0">
              <a:lnSpc>
                <a:spcPct val="140000"/>
              </a:lnSpc>
              <a:spcBef>
                <a:spcPts val="0"/>
              </a:spcBef>
              <a:buNone/>
            </a:pPr>
            <a:r>
              <a:rPr lang="en-US" b="1" dirty="0" smtClean="0"/>
              <a:t>Shaping the EOSC service architecture and service portfolio</a:t>
            </a:r>
          </a:p>
          <a:p>
            <a:pPr lvl="1">
              <a:buSzPct val="100000"/>
            </a:pPr>
            <a:r>
              <a:rPr lang="en-GB" dirty="0" smtClean="0"/>
              <a:t>EOSC service architecture  - Sergio </a:t>
            </a:r>
            <a:r>
              <a:rPr lang="en-GB" dirty="0" err="1" smtClean="0"/>
              <a:t>Andreozzi</a:t>
            </a:r>
            <a:endParaRPr lang="en-GB" dirty="0" smtClean="0"/>
          </a:p>
          <a:p>
            <a:pPr lvl="1">
              <a:buSzPct val="100000"/>
            </a:pPr>
            <a:r>
              <a:rPr lang="en-GB" dirty="0" smtClean="0"/>
              <a:t>EOSC service portfolio management – Jan Bot</a:t>
            </a:r>
          </a:p>
          <a:p>
            <a:pPr lvl="1">
              <a:buSzPct val="100000"/>
            </a:pPr>
            <a:r>
              <a:rPr lang="en-GB" b="1" dirty="0" smtClean="0"/>
              <a:t>Discussion and wrap up </a:t>
            </a:r>
            <a:r>
              <a:rPr lang="en-GB" b="1" dirty="0" err="1" smtClean="0"/>
              <a:t>Saara</a:t>
            </a:r>
            <a:r>
              <a:rPr lang="en-GB" b="1" dirty="0" smtClean="0"/>
              <a:t> </a:t>
            </a:r>
            <a:r>
              <a:rPr lang="en-GB" b="1" dirty="0" err="1" smtClean="0"/>
              <a:t>Kontro</a:t>
            </a:r>
            <a:endParaRPr lang="en-GB" b="1" dirty="0" smtClean="0"/>
          </a:p>
          <a:p>
            <a:pPr marL="0" indent="0">
              <a:buSzPct val="100000"/>
              <a:buNone/>
            </a:pPr>
            <a:r>
              <a:rPr lang="en-GB" b="1" dirty="0" smtClean="0"/>
              <a:t>12:00 Lunch</a:t>
            </a:r>
            <a:endParaRPr lang="en-GB" b="1" dirty="0"/>
          </a:p>
          <a:p>
            <a:pPr>
              <a:lnSpc>
                <a:spcPct val="200000"/>
              </a:lnSpc>
            </a:pPr>
            <a:endParaRPr lang="en-GB" sz="1400" dirty="0" smtClean="0"/>
          </a:p>
        </p:txBody>
      </p:sp>
      <p:sp>
        <p:nvSpPr>
          <p:cNvPr id="7" name="Oval 6"/>
          <p:cNvSpPr/>
          <p:nvPr/>
        </p:nvSpPr>
        <p:spPr bwMode="auto">
          <a:xfrm>
            <a:off x="266473" y="2744032"/>
            <a:ext cx="8712968" cy="769185"/>
          </a:xfrm>
          <a:prstGeom prst="ellipse">
            <a:avLst/>
          </a:prstGeom>
          <a:noFill/>
          <a:ln w="603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Lucida Grande" pitchFamily="48" charset="0"/>
              <a:ea typeface="ヒラギノ角ゴ Pro W3" pitchFamily="48" charset="-128"/>
            </a:endParaRPr>
          </a:p>
        </p:txBody>
      </p:sp>
    </p:spTree>
    <p:extLst>
      <p:ext uri="{BB962C8B-B14F-4D97-AF65-F5344CB8AC3E}">
        <p14:creationId xmlns:p14="http://schemas.microsoft.com/office/powerpoint/2010/main" val="33272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90" y="-31271"/>
            <a:ext cx="6099644" cy="908050"/>
          </a:xfrm>
        </p:spPr>
        <p:txBody>
          <a:bodyPr>
            <a:normAutofit fontScale="90000"/>
          </a:bodyPr>
          <a:lstStyle/>
          <a:p>
            <a:r>
              <a:rPr lang="en-US" sz="4800" dirty="0"/>
              <a:t>Data Culture and Services </a:t>
            </a:r>
            <a:endParaRPr lang="en-GB" sz="4800" dirty="0"/>
          </a:p>
        </p:txBody>
      </p:sp>
      <p:sp>
        <p:nvSpPr>
          <p:cNvPr id="3" name="Content Placeholder 2"/>
          <p:cNvSpPr>
            <a:spLocks noGrp="1"/>
          </p:cNvSpPr>
          <p:nvPr>
            <p:ph idx="1"/>
          </p:nvPr>
        </p:nvSpPr>
        <p:spPr>
          <a:xfrm>
            <a:off x="783883" y="987777"/>
            <a:ext cx="8108597" cy="5277555"/>
          </a:xfrm>
        </p:spPr>
        <p:txBody>
          <a:bodyPr>
            <a:normAutofit/>
          </a:bodyPr>
          <a:lstStyle/>
          <a:p>
            <a:pPr marL="145800" indent="0">
              <a:lnSpc>
                <a:spcPct val="150000"/>
              </a:lnSpc>
              <a:buSzPct val="100000"/>
              <a:buNone/>
            </a:pPr>
            <a:r>
              <a:rPr lang="en-US" b="1" dirty="0"/>
              <a:t>Sections 1 and 2 </a:t>
            </a:r>
            <a:r>
              <a:rPr lang="en-US" b="1" dirty="0" smtClean="0"/>
              <a:t>of </a:t>
            </a:r>
            <a:r>
              <a:rPr lang="en-US" b="1" dirty="0"/>
              <a:t>Declaration:</a:t>
            </a:r>
          </a:p>
          <a:p>
            <a:pPr marL="514350" indent="-514350">
              <a:lnSpc>
                <a:spcPct val="150000"/>
              </a:lnSpc>
              <a:buSzPct val="100000"/>
              <a:buFont typeface="+mj-lt"/>
              <a:buAutoNum type="arabicPeriod"/>
            </a:pPr>
            <a:r>
              <a:rPr lang="en-US" i="1" dirty="0"/>
              <a:t>Data Culture and FAIR Data	</a:t>
            </a:r>
          </a:p>
          <a:p>
            <a:pPr marL="514350" indent="-514350">
              <a:lnSpc>
                <a:spcPct val="150000"/>
              </a:lnSpc>
              <a:buSzPct val="100000"/>
              <a:buFont typeface="+mj-lt"/>
              <a:buAutoNum type="arabicPeriod"/>
            </a:pPr>
            <a:r>
              <a:rPr lang="en-US" i="1" dirty="0"/>
              <a:t>Research data services and </a:t>
            </a:r>
            <a:r>
              <a:rPr lang="en-US" i="1" dirty="0" smtClean="0"/>
              <a:t>Architecture</a:t>
            </a:r>
          </a:p>
          <a:p>
            <a:pPr marL="514350" indent="-514350">
              <a:lnSpc>
                <a:spcPct val="150000"/>
              </a:lnSpc>
              <a:buSzPct val="100000"/>
              <a:buFont typeface="+mj-lt"/>
              <a:buAutoNum type="arabicPeriod"/>
            </a:pPr>
            <a:r>
              <a:rPr lang="en-US" i="1" dirty="0" smtClean="0">
                <a:solidFill>
                  <a:schemeClr val="bg2">
                    <a:lumMod val="90000"/>
                  </a:schemeClr>
                </a:solidFill>
              </a:rPr>
              <a:t>[Governance and Funding]</a:t>
            </a:r>
            <a:endParaRPr lang="en-US" i="1" dirty="0">
              <a:solidFill>
                <a:schemeClr val="bg2">
                  <a:lumMod val="90000"/>
                </a:schemeClr>
              </a:solidFill>
            </a:endParaRPr>
          </a:p>
          <a:p>
            <a:pPr marL="0" indent="0">
              <a:lnSpc>
                <a:spcPct val="140000"/>
              </a:lnSpc>
              <a:buNone/>
            </a:pPr>
            <a:endParaRPr lang="en-US" sz="2400" b="1" dirty="0"/>
          </a:p>
        </p:txBody>
      </p:sp>
    </p:spTree>
    <p:extLst>
      <p:ext uri="{BB962C8B-B14F-4D97-AF65-F5344CB8AC3E}">
        <p14:creationId xmlns:p14="http://schemas.microsoft.com/office/powerpoint/2010/main" val="309152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988" y="97123"/>
            <a:ext cx="5836012" cy="706437"/>
          </a:xfrm>
        </p:spPr>
        <p:txBody>
          <a:bodyPr rtlCol="0">
            <a:normAutofit fontScale="90000"/>
          </a:bodyPr>
          <a:lstStyle/>
          <a:p>
            <a:pPr fontAlgn="auto">
              <a:spcAft>
                <a:spcPts val="0"/>
              </a:spcAft>
              <a:defRPr/>
            </a:pPr>
            <a:r>
              <a:rPr lang="en-GB" dirty="0" smtClean="0"/>
              <a:t>The Policy Context   </a:t>
            </a:r>
            <a:br>
              <a:rPr lang="en-GB" dirty="0" smtClean="0"/>
            </a:br>
            <a:r>
              <a:rPr lang="en-GB" sz="3600" dirty="0" smtClean="0"/>
              <a:t>2003-2012</a:t>
            </a:r>
            <a:endParaRPr lang="en-GB" sz="3600" dirty="0" smtClean="0"/>
          </a:p>
        </p:txBody>
      </p:sp>
      <p:sp>
        <p:nvSpPr>
          <p:cNvPr id="3" name="Content Placeholder 2"/>
          <p:cNvSpPr>
            <a:spLocks noGrp="1"/>
          </p:cNvSpPr>
          <p:nvPr>
            <p:ph idx="1"/>
          </p:nvPr>
        </p:nvSpPr>
        <p:spPr>
          <a:xfrm>
            <a:off x="548717" y="1828802"/>
            <a:ext cx="8904913" cy="4484409"/>
          </a:xfrm>
        </p:spPr>
        <p:txBody>
          <a:bodyPr rtlCol="0">
            <a:noAutofit/>
          </a:bodyPr>
          <a:lstStyle/>
          <a:p>
            <a:pPr marL="0" indent="0" fontAlgn="auto">
              <a:spcAft>
                <a:spcPts val="0"/>
              </a:spcAft>
              <a:buNone/>
              <a:defRPr/>
            </a:pPr>
            <a:r>
              <a:rPr lang="en-GB" sz="2400" b="1" dirty="0" smtClean="0"/>
              <a:t>OECD, </a:t>
            </a:r>
            <a:r>
              <a:rPr lang="en-GB" sz="2400" b="1" dirty="0" smtClean="0"/>
              <a:t>2003-2006</a:t>
            </a:r>
            <a:endParaRPr lang="en-GB" sz="2400" b="1" dirty="0" smtClean="0"/>
          </a:p>
          <a:p>
            <a:pPr marL="0" indent="0" fontAlgn="auto">
              <a:spcAft>
                <a:spcPts val="0"/>
              </a:spcAft>
              <a:buNone/>
              <a:defRPr/>
            </a:pPr>
            <a:r>
              <a:rPr lang="en-GB" sz="2000" i="1" dirty="0" smtClean="0"/>
              <a:t>Principles</a:t>
            </a:r>
            <a:r>
              <a:rPr lang="en-GB" sz="2000" dirty="0" smtClean="0"/>
              <a:t> then </a:t>
            </a:r>
            <a:r>
              <a:rPr lang="en-GB" sz="2000" i="1" dirty="0" smtClean="0"/>
              <a:t>Guidelines</a:t>
            </a:r>
            <a:r>
              <a:rPr lang="en-GB" sz="2000" dirty="0" smtClean="0"/>
              <a:t> on Access to Research </a:t>
            </a:r>
            <a:r>
              <a:rPr lang="en-GB" sz="2000" i="1" dirty="0" smtClean="0"/>
              <a:t>Data</a:t>
            </a:r>
            <a:r>
              <a:rPr lang="en-GB" sz="2000" dirty="0" smtClean="0"/>
              <a:t> from </a:t>
            </a:r>
            <a:r>
              <a:rPr lang="en-GB" sz="2000" i="1" dirty="0" smtClean="0"/>
              <a:t>Public</a:t>
            </a:r>
            <a:r>
              <a:rPr lang="en-GB" sz="2000" dirty="0" smtClean="0"/>
              <a:t> Funding</a:t>
            </a:r>
          </a:p>
          <a:p>
            <a:pPr marL="0" indent="0" fontAlgn="auto">
              <a:spcAft>
                <a:spcPts val="0"/>
              </a:spcAft>
              <a:buNone/>
              <a:defRPr/>
            </a:pPr>
            <a:endParaRPr lang="en-GB" sz="800" dirty="0" smtClean="0"/>
          </a:p>
          <a:p>
            <a:pPr marL="0" indent="0" fontAlgn="auto">
              <a:spcAft>
                <a:spcPts val="0"/>
              </a:spcAft>
              <a:buNone/>
              <a:defRPr/>
            </a:pPr>
            <a:endParaRPr lang="en-GB" sz="800" dirty="0" smtClean="0"/>
          </a:p>
          <a:p>
            <a:pPr marL="0" indent="0" fontAlgn="auto">
              <a:spcAft>
                <a:spcPts val="0"/>
              </a:spcAft>
              <a:buNone/>
              <a:defRPr/>
            </a:pPr>
            <a:r>
              <a:rPr lang="en-GB" sz="2400" b="1" dirty="0" smtClean="0"/>
              <a:t>EC, 2007-2012</a:t>
            </a:r>
          </a:p>
          <a:p>
            <a:pPr marL="0" indent="0" fontAlgn="auto">
              <a:spcAft>
                <a:spcPts val="0"/>
              </a:spcAft>
              <a:buNone/>
              <a:defRPr/>
            </a:pPr>
            <a:r>
              <a:rPr lang="en-GB" sz="2000" dirty="0" smtClean="0"/>
              <a:t>Recommendation on access to and preservation of scientific </a:t>
            </a:r>
            <a:r>
              <a:rPr lang="en-GB" sz="2000" dirty="0" smtClean="0"/>
              <a:t>information</a:t>
            </a:r>
          </a:p>
          <a:p>
            <a:pPr marL="0" indent="0" fontAlgn="auto">
              <a:spcAft>
                <a:spcPts val="0"/>
              </a:spcAft>
              <a:buNone/>
              <a:defRPr/>
            </a:pPr>
            <a:endParaRPr lang="en-GB" sz="2000" dirty="0"/>
          </a:p>
          <a:p>
            <a:pPr marL="0" indent="0" fontAlgn="auto">
              <a:spcAft>
                <a:spcPts val="0"/>
              </a:spcAft>
              <a:buNone/>
              <a:defRPr/>
            </a:pPr>
            <a:endParaRPr lang="en-GB" sz="800" dirty="0" smtClean="0"/>
          </a:p>
          <a:p>
            <a:pPr marL="0" indent="0" fontAlgn="auto">
              <a:spcAft>
                <a:spcPts val="0"/>
              </a:spcAft>
              <a:buNone/>
              <a:defRPr/>
            </a:pPr>
            <a:r>
              <a:rPr lang="en-GB" sz="2400" b="1" dirty="0" smtClean="0"/>
              <a:t>G8+5, 2011-2012 </a:t>
            </a:r>
          </a:p>
          <a:p>
            <a:pPr marL="0" indent="0" fontAlgn="auto">
              <a:spcAft>
                <a:spcPts val="0"/>
              </a:spcAft>
              <a:buNone/>
              <a:defRPr/>
            </a:pPr>
            <a:r>
              <a:rPr lang="en-GB" sz="2000" dirty="0" smtClean="0"/>
              <a:t>Global Research Infrastructure Sub Group on Data </a:t>
            </a:r>
            <a:endParaRPr lang="en-GB" sz="2000" dirty="0" smtClean="0"/>
          </a:p>
          <a:p>
            <a:pPr marL="0" indent="0" fontAlgn="auto">
              <a:spcAft>
                <a:spcPts val="0"/>
              </a:spcAft>
              <a:buNone/>
              <a:defRPr/>
            </a:pPr>
            <a:endParaRPr lang="en-GB" sz="2000" dirty="0"/>
          </a:p>
          <a:p>
            <a:pPr marL="0" indent="0" fontAlgn="auto">
              <a:spcAft>
                <a:spcPts val="0"/>
              </a:spcAft>
              <a:buNone/>
              <a:defRPr/>
            </a:pPr>
            <a:endParaRPr lang="en-GB" sz="800" dirty="0" smtClean="0"/>
          </a:p>
        </p:txBody>
      </p:sp>
      <p:sp>
        <p:nvSpPr>
          <p:cNvPr id="4" name="Rounded Rectangle 3"/>
          <p:cNvSpPr/>
          <p:nvPr/>
        </p:nvSpPr>
        <p:spPr>
          <a:xfrm>
            <a:off x="0" y="2348880"/>
            <a:ext cx="9144000" cy="2088232"/>
          </a:xfrm>
          <a:prstGeom prst="roundRect">
            <a:avLst/>
          </a:prstGeom>
          <a:solidFill>
            <a:srgbClr val="FF0000">
              <a:alpha val="7000"/>
            </a:srgbClr>
          </a:solidFill>
          <a:ln w="168275">
            <a:solidFill>
              <a:srgbClr val="FF0000">
                <a:alpha val="68000"/>
              </a:srgbClr>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solidFill>
                  <a:srgbClr val="FF0000"/>
                </a:solidFill>
              </a:rPr>
              <a:t>The views expressed herein are the personal views of the author and do not necessarily reflect the views of the policy makers</a:t>
            </a:r>
          </a:p>
        </p:txBody>
      </p:sp>
    </p:spTree>
    <p:extLst>
      <p:ext uri="{BB962C8B-B14F-4D97-AF65-F5344CB8AC3E}">
        <p14:creationId xmlns:p14="http://schemas.microsoft.com/office/powerpoint/2010/main" val="28626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90" y="-31271"/>
            <a:ext cx="6099644" cy="908050"/>
          </a:xfrm>
        </p:spPr>
        <p:txBody>
          <a:bodyPr>
            <a:normAutofit fontScale="90000"/>
          </a:bodyPr>
          <a:lstStyle/>
          <a:p>
            <a:r>
              <a:rPr lang="en-US" sz="4800" dirty="0"/>
              <a:t>Data Culture and FAIR data</a:t>
            </a:r>
            <a:endParaRPr lang="en-GB" sz="4800" dirty="0"/>
          </a:p>
        </p:txBody>
      </p:sp>
      <p:sp>
        <p:nvSpPr>
          <p:cNvPr id="3" name="Content Placeholder 2"/>
          <p:cNvSpPr>
            <a:spLocks noGrp="1"/>
          </p:cNvSpPr>
          <p:nvPr>
            <p:ph idx="1"/>
          </p:nvPr>
        </p:nvSpPr>
        <p:spPr>
          <a:xfrm>
            <a:off x="783883" y="769297"/>
            <a:ext cx="8108597" cy="5277555"/>
          </a:xfrm>
        </p:spPr>
        <p:txBody>
          <a:bodyPr>
            <a:noAutofit/>
          </a:bodyPr>
          <a:lstStyle/>
          <a:p>
            <a:pPr marL="0" indent="0">
              <a:lnSpc>
                <a:spcPct val="140000"/>
              </a:lnSpc>
              <a:buNone/>
            </a:pPr>
            <a:r>
              <a:rPr lang="en-GB" dirty="0"/>
              <a:t>This section </a:t>
            </a:r>
            <a:r>
              <a:rPr lang="en-GB" dirty="0" smtClean="0"/>
              <a:t>has 15 </a:t>
            </a:r>
            <a:r>
              <a:rPr lang="en-GB" dirty="0"/>
              <a:t>Paragraphs:</a:t>
            </a:r>
          </a:p>
          <a:p>
            <a:pPr marL="0" indent="0">
              <a:lnSpc>
                <a:spcPct val="140000"/>
              </a:lnSpc>
              <a:buNone/>
            </a:pPr>
            <a:r>
              <a:rPr lang="en-GB" sz="1800" b="1" dirty="0"/>
              <a:t>1. [Data culture</a:t>
            </a:r>
            <a:r>
              <a:rPr lang="en-GB" sz="1800" dirty="0"/>
              <a:t>] </a:t>
            </a:r>
          </a:p>
          <a:p>
            <a:r>
              <a:rPr lang="en-GB" sz="1800" dirty="0"/>
              <a:t>…research data is recognised as a significant output of research…</a:t>
            </a:r>
          </a:p>
          <a:p>
            <a:pPr marL="0" lvl="0" indent="0">
              <a:lnSpc>
                <a:spcPct val="140000"/>
              </a:lnSpc>
              <a:buNone/>
            </a:pPr>
            <a:r>
              <a:rPr lang="en-GB" sz="1800" b="1" dirty="0"/>
              <a:t>2. [Open access by-default] </a:t>
            </a:r>
          </a:p>
          <a:p>
            <a:pPr marL="145800" lvl="0" indent="0">
              <a:buNone/>
            </a:pPr>
            <a:r>
              <a:rPr lang="en-GB" sz="1800" dirty="0"/>
              <a:t>All researchers must enjoy access to an open-by-default, ….</a:t>
            </a:r>
          </a:p>
          <a:p>
            <a:pPr marL="0" indent="0">
              <a:lnSpc>
                <a:spcPct val="140000"/>
              </a:lnSpc>
              <a:buNone/>
            </a:pPr>
            <a:r>
              <a:rPr lang="en-GB" sz="1800" b="1" dirty="0"/>
              <a:t>3. [Skills] </a:t>
            </a:r>
          </a:p>
          <a:p>
            <a:pPr marL="145800" indent="0">
              <a:buNone/>
            </a:pPr>
            <a:r>
              <a:rPr lang="en-GB" sz="1800" dirty="0"/>
              <a:t>The necessary skills and education … should be provided throughout the EU as part of higher education, </a:t>
            </a:r>
          </a:p>
          <a:p>
            <a:pPr marL="0" indent="0">
              <a:lnSpc>
                <a:spcPct val="150000"/>
              </a:lnSpc>
              <a:buNone/>
            </a:pPr>
            <a:r>
              <a:rPr lang="en-GB" sz="1800" b="1" dirty="0"/>
              <a:t>4. [Data stewardship] </a:t>
            </a:r>
          </a:p>
          <a:p>
            <a:pPr marL="0" indent="0">
              <a:lnSpc>
                <a:spcPct val="150000"/>
              </a:lnSpc>
              <a:buNone/>
            </a:pPr>
            <a:r>
              <a:rPr lang="en-GB" sz="1800" dirty="0"/>
              <a:t>    Researchers need the support of adequately trained data stewards. …</a:t>
            </a:r>
          </a:p>
          <a:p>
            <a:pPr marL="0" lvl="0" indent="0">
              <a:lnSpc>
                <a:spcPct val="140000"/>
              </a:lnSpc>
              <a:buNone/>
            </a:pPr>
            <a:r>
              <a:rPr lang="en-GB" sz="1800" b="1" dirty="0"/>
              <a:t>5. [Rewards and incentives] </a:t>
            </a:r>
          </a:p>
          <a:p>
            <a:pPr lvl="0"/>
            <a:r>
              <a:rPr lang="en-GB" sz="1800" dirty="0"/>
              <a:t>Rewarding research data sharing is essential….</a:t>
            </a:r>
          </a:p>
        </p:txBody>
      </p:sp>
    </p:spTree>
    <p:extLst>
      <p:ext uri="{BB962C8B-B14F-4D97-AF65-F5344CB8AC3E}">
        <p14:creationId xmlns:p14="http://schemas.microsoft.com/office/powerpoint/2010/main" val="1670255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90" y="-31271"/>
            <a:ext cx="6099644" cy="908050"/>
          </a:xfrm>
        </p:spPr>
        <p:txBody>
          <a:bodyPr>
            <a:normAutofit fontScale="90000"/>
          </a:bodyPr>
          <a:lstStyle/>
          <a:p>
            <a:r>
              <a:rPr lang="en-US" sz="4800" dirty="0"/>
              <a:t>Data Culture and FAIR data</a:t>
            </a:r>
            <a:endParaRPr lang="en-GB" sz="4800" dirty="0"/>
          </a:p>
        </p:txBody>
      </p:sp>
      <p:sp>
        <p:nvSpPr>
          <p:cNvPr id="3" name="Content Placeholder 2"/>
          <p:cNvSpPr>
            <a:spLocks noGrp="1"/>
          </p:cNvSpPr>
          <p:nvPr>
            <p:ph idx="1"/>
          </p:nvPr>
        </p:nvSpPr>
        <p:spPr>
          <a:xfrm>
            <a:off x="783883" y="1364671"/>
            <a:ext cx="8108597" cy="4791421"/>
          </a:xfrm>
        </p:spPr>
        <p:txBody>
          <a:bodyPr>
            <a:normAutofit/>
          </a:bodyPr>
          <a:lstStyle/>
          <a:p>
            <a:pPr marL="488700" lvl="0" indent="-342900">
              <a:buFont typeface="+mj-lt"/>
              <a:buAutoNum type="arabicPeriod" startAt="6"/>
            </a:pPr>
            <a:r>
              <a:rPr lang="en-GB" sz="1800" b="1" dirty="0"/>
              <a:t>[FAIR principles]</a:t>
            </a:r>
            <a:r>
              <a:rPr lang="en-GB" sz="1800" dirty="0"/>
              <a:t> Implementation of the FAIR principles must be pragmatic and technology-neutral,  …</a:t>
            </a:r>
          </a:p>
          <a:p>
            <a:pPr marL="488700" lvl="0" indent="-342900">
              <a:buFont typeface="+mj-lt"/>
              <a:buAutoNum type="arabicPeriod" startAt="6"/>
            </a:pPr>
            <a:endParaRPr lang="en-GB" sz="1800" dirty="0"/>
          </a:p>
          <a:p>
            <a:pPr marL="488700" lvl="0" indent="-342900">
              <a:buFont typeface="+mj-lt"/>
              <a:buAutoNum type="arabicPeriod" startAt="6"/>
            </a:pPr>
            <a:r>
              <a:rPr lang="en-GB" sz="1800" b="1" dirty="0"/>
              <a:t>[Standards] </a:t>
            </a:r>
            <a:r>
              <a:rPr lang="en-GB" sz="1800" dirty="0"/>
              <a:t>The EOSC must be underpinned by minimal and rigorous global standards for open research data …</a:t>
            </a:r>
          </a:p>
          <a:p>
            <a:pPr marL="488700" lvl="0" indent="-342900">
              <a:buFont typeface="+mj-lt"/>
              <a:buAutoNum type="arabicPeriod" startAt="6"/>
            </a:pPr>
            <a:endParaRPr lang="en-GB" sz="1800" dirty="0"/>
          </a:p>
          <a:p>
            <a:pPr marL="488700" lvl="0" indent="-342900">
              <a:buFont typeface="+mj-lt"/>
              <a:buAutoNum type="arabicPeriod" startAt="6"/>
            </a:pPr>
            <a:r>
              <a:rPr lang="en-GB" sz="1800" b="1" dirty="0"/>
              <a:t>[FAIR Data governance] </a:t>
            </a:r>
            <a:r>
              <a:rPr lang="en-GB" sz="1800" dirty="0"/>
              <a:t>The design and implementation of FAIR principles must be built upon inclusive stakeholder participation  …</a:t>
            </a:r>
          </a:p>
          <a:p>
            <a:pPr marL="488700" lvl="0" indent="-342900">
              <a:buFont typeface="+mj-lt"/>
              <a:buAutoNum type="arabicPeriod" startAt="6"/>
            </a:pPr>
            <a:endParaRPr lang="en-GB" sz="1800" dirty="0"/>
          </a:p>
          <a:p>
            <a:pPr marL="488700" lvl="0" indent="-342900">
              <a:buFont typeface="+mj-lt"/>
              <a:buAutoNum type="arabicPeriod" startAt="6"/>
            </a:pPr>
            <a:r>
              <a:rPr lang="en-GB" sz="1800" b="1" dirty="0"/>
              <a:t>[Implementation &amp; transition to FAIR] </a:t>
            </a:r>
            <a:r>
              <a:rPr lang="en-GB" sz="1800" dirty="0"/>
              <a:t>Implementation of FAIR principles requires careful prioritisation and orchestration. …</a:t>
            </a:r>
          </a:p>
          <a:p>
            <a:pPr marL="488700" lvl="0" indent="-342900">
              <a:buFont typeface="+mj-lt"/>
              <a:buAutoNum type="arabicPeriod" startAt="6"/>
            </a:pPr>
            <a:endParaRPr lang="en-GB" sz="1800" dirty="0"/>
          </a:p>
          <a:p>
            <a:pPr marL="488700" lvl="0" indent="-342900">
              <a:buFont typeface="+mj-lt"/>
              <a:buAutoNum type="arabicPeriod" startAt="6"/>
            </a:pPr>
            <a:r>
              <a:rPr lang="en-GB" sz="1800" b="1" dirty="0"/>
              <a:t>[Research data repositories] </a:t>
            </a:r>
            <a:r>
              <a:rPr lang="en-GB" sz="1800" dirty="0"/>
              <a:t>Trusted research data repositories play a fundamental role in modern science. </a:t>
            </a:r>
            <a:endParaRPr lang="en-GB" sz="1600" dirty="0"/>
          </a:p>
          <a:p>
            <a:pPr marL="488700" indent="-342900">
              <a:lnSpc>
                <a:spcPct val="200000"/>
              </a:lnSpc>
              <a:buFont typeface="+mj-lt"/>
              <a:buAutoNum type="arabicPeriod" startAt="6"/>
            </a:pPr>
            <a:endParaRPr lang="en-GB" sz="1400" dirty="0"/>
          </a:p>
        </p:txBody>
      </p:sp>
    </p:spTree>
    <p:extLst>
      <p:ext uri="{BB962C8B-B14F-4D97-AF65-F5344CB8AC3E}">
        <p14:creationId xmlns:p14="http://schemas.microsoft.com/office/powerpoint/2010/main" val="186192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90" y="-31271"/>
            <a:ext cx="6099644" cy="908050"/>
          </a:xfrm>
        </p:spPr>
        <p:txBody>
          <a:bodyPr>
            <a:normAutofit fontScale="90000"/>
          </a:bodyPr>
          <a:lstStyle/>
          <a:p>
            <a:r>
              <a:rPr lang="en-US" sz="4800" dirty="0"/>
              <a:t>Data Culture and FAIR data</a:t>
            </a:r>
            <a:endParaRPr lang="en-GB" sz="4800" dirty="0"/>
          </a:p>
        </p:txBody>
      </p:sp>
      <p:sp>
        <p:nvSpPr>
          <p:cNvPr id="3" name="Content Placeholder 2"/>
          <p:cNvSpPr>
            <a:spLocks noGrp="1"/>
          </p:cNvSpPr>
          <p:nvPr>
            <p:ph idx="1"/>
          </p:nvPr>
        </p:nvSpPr>
        <p:spPr>
          <a:xfrm>
            <a:off x="783883" y="1247222"/>
            <a:ext cx="8108597" cy="5277555"/>
          </a:xfrm>
        </p:spPr>
        <p:txBody>
          <a:bodyPr>
            <a:normAutofit lnSpcReduction="10000"/>
          </a:bodyPr>
          <a:lstStyle/>
          <a:p>
            <a:pPr marL="660150" lvl="0" indent="-514350">
              <a:buFont typeface="+mj-lt"/>
              <a:buAutoNum type="arabicPeriod" startAt="11"/>
            </a:pPr>
            <a:r>
              <a:rPr lang="en-GB" sz="1900" b="1" dirty="0"/>
              <a:t>[Accreditation/certification] </a:t>
            </a:r>
            <a:r>
              <a:rPr lang="en-GB" sz="1900" dirty="0"/>
              <a:t>Scientists must be assured that the …research infrastructures where they deposit/ access data conform to clear rules and  </a:t>
            </a:r>
          </a:p>
          <a:p>
            <a:pPr marL="660150" lvl="0" indent="-514350">
              <a:buFont typeface="+mj-lt"/>
              <a:buAutoNum type="arabicPeriod" startAt="11"/>
            </a:pPr>
            <a:r>
              <a:rPr lang="en-GB" sz="1900" b="1" dirty="0"/>
              <a:t>[Data Management Plans] …</a:t>
            </a:r>
            <a:r>
              <a:rPr lang="en-GB" sz="1900" dirty="0"/>
              <a:t> the use of DMPs should become obligatory in all research projects generating or collecting publicly funded research data</a:t>
            </a:r>
          </a:p>
          <a:p>
            <a:pPr marL="660150" lvl="0" indent="-514350">
              <a:buFont typeface="+mj-lt"/>
              <a:buAutoNum type="arabicPeriod" startAt="11"/>
            </a:pPr>
            <a:r>
              <a:rPr lang="en-GB" sz="1900" dirty="0"/>
              <a:t> </a:t>
            </a:r>
            <a:r>
              <a:rPr lang="en-GB" sz="1900" b="1" dirty="0"/>
              <a:t>[Technical implementation]</a:t>
            </a:r>
            <a:r>
              <a:rPr lang="en-GB" sz="1900" dirty="0"/>
              <a:t> …researchers also need handy tools to make data FAIR. These include:</a:t>
            </a:r>
          </a:p>
          <a:p>
            <a:pPr lvl="2">
              <a:buFont typeface="Arial"/>
              <a:buChar char="•"/>
            </a:pPr>
            <a:r>
              <a:rPr lang="en-GB" sz="1900" b="1" dirty="0"/>
              <a:t>[Citation system] </a:t>
            </a:r>
          </a:p>
          <a:p>
            <a:pPr lvl="2">
              <a:buFont typeface="Arial"/>
              <a:buChar char="•"/>
            </a:pPr>
            <a:r>
              <a:rPr lang="en-GB" sz="1900" b="1" dirty="0"/>
              <a:t>[Common catalogues] </a:t>
            </a:r>
          </a:p>
          <a:p>
            <a:pPr lvl="2">
              <a:buFont typeface="Arial"/>
              <a:buChar char="•"/>
            </a:pPr>
            <a:r>
              <a:rPr lang="en-GB" sz="1900" b="1" dirty="0"/>
              <a:t>[Semantic layer] </a:t>
            </a:r>
          </a:p>
          <a:p>
            <a:pPr lvl="2">
              <a:buFont typeface="Arial"/>
              <a:buChar char="•"/>
            </a:pPr>
            <a:r>
              <a:rPr lang="en-GB" sz="1900" b="1" dirty="0"/>
              <a:t>[FAIR tools and services] </a:t>
            </a:r>
          </a:p>
          <a:p>
            <a:pPr marL="660150" indent="-514350">
              <a:buFont typeface="+mj-lt"/>
              <a:buAutoNum type="arabicPeriod" startAt="11"/>
            </a:pPr>
            <a:r>
              <a:rPr lang="en-GB" sz="1900" b="1" dirty="0"/>
              <a:t>[Data expert organisations]</a:t>
            </a:r>
            <a:r>
              <a:rPr lang="en-GB" sz="1900" dirty="0"/>
              <a:t> The Research Data Alliance, CODATA, DDI Alliance and other organisations active in the research communities must be used as forums to reach …</a:t>
            </a:r>
          </a:p>
          <a:p>
            <a:pPr marL="660150" lvl="0" indent="-514350">
              <a:buFont typeface="+mj-lt"/>
              <a:buAutoNum type="arabicPeriod" startAt="11"/>
            </a:pPr>
            <a:r>
              <a:rPr lang="en-GB" sz="1900" b="1" dirty="0"/>
              <a:t>[Legal aspects] </a:t>
            </a:r>
            <a:r>
              <a:rPr lang="en-GB" sz="1900" dirty="0"/>
              <a:t>It is essential for the success of EOSC to clarify and address the legal uncertainty of Open Access to research data, …</a:t>
            </a:r>
          </a:p>
          <a:p>
            <a:pPr>
              <a:lnSpc>
                <a:spcPct val="200000"/>
              </a:lnSpc>
            </a:pPr>
            <a:endParaRPr lang="en-GB" sz="1400" dirty="0"/>
          </a:p>
          <a:p>
            <a:pPr>
              <a:lnSpc>
                <a:spcPct val="200000"/>
              </a:lnSpc>
            </a:pPr>
            <a:endParaRPr lang="en-GB" sz="1400" dirty="0"/>
          </a:p>
        </p:txBody>
      </p:sp>
    </p:spTree>
    <p:extLst>
      <p:ext uri="{BB962C8B-B14F-4D97-AF65-F5344CB8AC3E}">
        <p14:creationId xmlns:p14="http://schemas.microsoft.com/office/powerpoint/2010/main" val="3235996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90" y="-31271"/>
            <a:ext cx="6099644" cy="908050"/>
          </a:xfrm>
        </p:spPr>
        <p:txBody>
          <a:bodyPr>
            <a:normAutofit fontScale="90000"/>
          </a:bodyPr>
          <a:lstStyle/>
          <a:p>
            <a:r>
              <a:rPr lang="en-US" sz="4800" dirty="0"/>
              <a:t>Data Culture and Services </a:t>
            </a:r>
            <a:endParaRPr lang="en-GB" sz="4800" dirty="0"/>
          </a:p>
        </p:txBody>
      </p:sp>
      <p:sp>
        <p:nvSpPr>
          <p:cNvPr id="3" name="Content Placeholder 2"/>
          <p:cNvSpPr>
            <a:spLocks noGrp="1"/>
          </p:cNvSpPr>
          <p:nvPr>
            <p:ph idx="1"/>
          </p:nvPr>
        </p:nvSpPr>
        <p:spPr>
          <a:xfrm>
            <a:off x="783883" y="987777"/>
            <a:ext cx="8108597" cy="5277555"/>
          </a:xfrm>
        </p:spPr>
        <p:txBody>
          <a:bodyPr>
            <a:normAutofit/>
          </a:bodyPr>
          <a:lstStyle/>
          <a:p>
            <a:pPr marL="145800" indent="0">
              <a:lnSpc>
                <a:spcPct val="150000"/>
              </a:lnSpc>
              <a:buSzPct val="100000"/>
              <a:buNone/>
            </a:pPr>
            <a:r>
              <a:rPr lang="en-US" b="1" dirty="0"/>
              <a:t>Sections 1 and 2 or Declaration:</a:t>
            </a:r>
          </a:p>
          <a:p>
            <a:pPr>
              <a:lnSpc>
                <a:spcPct val="150000"/>
              </a:lnSpc>
              <a:buSzPct val="100000"/>
            </a:pPr>
            <a:r>
              <a:rPr lang="en-US" i="1" dirty="0"/>
              <a:t>Data Culture and FAIR Data	</a:t>
            </a:r>
          </a:p>
          <a:p>
            <a:pPr>
              <a:lnSpc>
                <a:spcPct val="150000"/>
              </a:lnSpc>
              <a:buSzPct val="100000"/>
            </a:pPr>
            <a:r>
              <a:rPr lang="en-US" i="1" dirty="0"/>
              <a:t>Research data services and Architecture</a:t>
            </a:r>
          </a:p>
          <a:p>
            <a:pPr marL="0" indent="0">
              <a:lnSpc>
                <a:spcPct val="140000"/>
              </a:lnSpc>
              <a:buNone/>
            </a:pPr>
            <a:r>
              <a:rPr lang="en-US" sz="2400" b="1" dirty="0"/>
              <a:t>	</a:t>
            </a:r>
          </a:p>
          <a:p>
            <a:pPr>
              <a:lnSpc>
                <a:spcPct val="200000"/>
              </a:lnSpc>
            </a:pPr>
            <a:endParaRPr lang="en-GB" sz="1400" dirty="0"/>
          </a:p>
        </p:txBody>
      </p:sp>
      <p:sp>
        <p:nvSpPr>
          <p:cNvPr id="7" name="Oval 6"/>
          <p:cNvSpPr/>
          <p:nvPr/>
        </p:nvSpPr>
        <p:spPr bwMode="auto">
          <a:xfrm>
            <a:off x="179512" y="2557876"/>
            <a:ext cx="8712968" cy="804334"/>
          </a:xfrm>
          <a:prstGeom prst="ellipse">
            <a:avLst/>
          </a:prstGeom>
          <a:noFill/>
          <a:ln w="603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Lucida Grande" pitchFamily="48" charset="0"/>
              <a:ea typeface="ヒラギノ角ゴ Pro W3" pitchFamily="48" charset="-128"/>
            </a:endParaRPr>
          </a:p>
        </p:txBody>
      </p:sp>
    </p:spTree>
    <p:extLst>
      <p:ext uri="{BB962C8B-B14F-4D97-AF65-F5344CB8AC3E}">
        <p14:creationId xmlns:p14="http://schemas.microsoft.com/office/powerpoint/2010/main" val="23172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284" y="109757"/>
            <a:ext cx="5394149" cy="594541"/>
          </a:xfrm>
        </p:spPr>
        <p:txBody>
          <a:bodyPr>
            <a:normAutofit fontScale="90000"/>
          </a:bodyPr>
          <a:lstStyle/>
          <a:p>
            <a:pPr>
              <a:lnSpc>
                <a:spcPct val="150000"/>
              </a:lnSpc>
            </a:pPr>
            <a:r>
              <a:rPr lang="en-US" dirty="0"/>
              <a:t>Services and Architecture</a:t>
            </a:r>
          </a:p>
        </p:txBody>
      </p:sp>
      <p:sp>
        <p:nvSpPr>
          <p:cNvPr id="3" name="Content Placeholder 2"/>
          <p:cNvSpPr>
            <a:spLocks noGrp="1"/>
          </p:cNvSpPr>
          <p:nvPr>
            <p:ph idx="1"/>
          </p:nvPr>
        </p:nvSpPr>
        <p:spPr>
          <a:xfrm>
            <a:off x="329231" y="987777"/>
            <a:ext cx="8563249" cy="5277555"/>
          </a:xfrm>
        </p:spPr>
        <p:txBody>
          <a:bodyPr>
            <a:normAutofit lnSpcReduction="10000"/>
          </a:bodyPr>
          <a:lstStyle/>
          <a:p>
            <a:pPr marL="0" indent="0">
              <a:lnSpc>
                <a:spcPct val="140000"/>
              </a:lnSpc>
              <a:buNone/>
            </a:pPr>
            <a:r>
              <a:rPr lang="en-GB" sz="1800" dirty="0"/>
              <a:t>This section </a:t>
            </a:r>
            <a:r>
              <a:rPr lang="en-GB" sz="1800" dirty="0" smtClean="0"/>
              <a:t>has </a:t>
            </a:r>
            <a:r>
              <a:rPr lang="en-GB" sz="1800" dirty="0"/>
              <a:t>11 </a:t>
            </a:r>
            <a:r>
              <a:rPr lang="en-GB" sz="1800" dirty="0" smtClean="0"/>
              <a:t>Paragraphs:</a:t>
            </a:r>
            <a:endParaRPr lang="en-GB" sz="1800" dirty="0"/>
          </a:p>
          <a:p>
            <a:pPr lvl="0"/>
            <a:r>
              <a:rPr lang="en-GB" sz="1800" b="1" dirty="0"/>
              <a:t>1. [EOSC architecture] </a:t>
            </a:r>
            <a:r>
              <a:rPr lang="en-GB" sz="1800" dirty="0"/>
              <a:t>The EOSC will be developed as a data infrastructure commons …</a:t>
            </a:r>
          </a:p>
          <a:p>
            <a:pPr marL="145800" lvl="0" indent="0">
              <a:buNone/>
            </a:pPr>
            <a:endParaRPr lang="en-GB" sz="1800" dirty="0"/>
          </a:p>
          <a:p>
            <a:pPr lvl="0"/>
            <a:r>
              <a:rPr lang="en-GB" sz="1800" b="1" dirty="0"/>
              <a:t>2. [Implementation] </a:t>
            </a:r>
            <a:r>
              <a:rPr lang="en-GB" sz="1800" dirty="0"/>
              <a:t>Resources, components and initiatives of pan-European relevance will be federated on the basis of objective criteria, …</a:t>
            </a:r>
          </a:p>
          <a:p>
            <a:pPr marL="145800" lvl="0" indent="0">
              <a:buNone/>
            </a:pPr>
            <a:endParaRPr lang="en-GB" sz="1800" dirty="0"/>
          </a:p>
          <a:p>
            <a:pPr lvl="0"/>
            <a:r>
              <a:rPr lang="en-GB" sz="1800" b="1" dirty="0"/>
              <a:t>3. [Legacy] </a:t>
            </a:r>
            <a:r>
              <a:rPr lang="en-GB" sz="1800" dirty="0"/>
              <a:t>The EOSC should incentivise the re-use of existing building blocks…</a:t>
            </a:r>
          </a:p>
          <a:p>
            <a:pPr marL="145800" lvl="0" indent="0">
              <a:buNone/>
            </a:pPr>
            <a:endParaRPr lang="en-GB" sz="1800" dirty="0"/>
          </a:p>
          <a:p>
            <a:pPr lvl="0"/>
            <a:r>
              <a:rPr lang="en-GB" sz="1800" b="1" dirty="0"/>
              <a:t>4. [User needs]</a:t>
            </a:r>
            <a:r>
              <a:rPr lang="en-GB" sz="1800" dirty="0"/>
              <a:t> Users should see the EOSC as a one-stop-shop to find, access, and use research data and services from multiple disciplines and platforms. …</a:t>
            </a:r>
          </a:p>
          <a:p>
            <a:pPr marL="145800" lvl="0" indent="0">
              <a:buNone/>
            </a:pPr>
            <a:endParaRPr lang="en-GB" sz="1800" dirty="0"/>
          </a:p>
          <a:p>
            <a:pPr lvl="0"/>
            <a:r>
              <a:rPr lang="en-GB" sz="1800" b="1" dirty="0"/>
              <a:t>5. [Service provision] </a:t>
            </a:r>
            <a:r>
              <a:rPr lang="en-GB" sz="1800" dirty="0"/>
              <a:t>Research Data Infrastructures, e-infrastructures and commercial operators will develop and provide services based on user needs, …</a:t>
            </a:r>
          </a:p>
          <a:p>
            <a:pPr marL="145800" lvl="0" indent="0">
              <a:buNone/>
            </a:pPr>
            <a:endParaRPr lang="en-GB" sz="1800" dirty="0"/>
          </a:p>
          <a:p>
            <a:r>
              <a:rPr lang="en-GB" sz="1800" b="1" dirty="0"/>
              <a:t>6. [Service deployment] </a:t>
            </a:r>
            <a:r>
              <a:rPr lang="en-GB" sz="1800" dirty="0"/>
              <a:t>The EOSC shall support different deployment ….</a:t>
            </a:r>
          </a:p>
        </p:txBody>
      </p:sp>
    </p:spTree>
    <p:extLst>
      <p:ext uri="{BB962C8B-B14F-4D97-AF65-F5344CB8AC3E}">
        <p14:creationId xmlns:p14="http://schemas.microsoft.com/office/powerpoint/2010/main" val="2228005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284" y="109757"/>
            <a:ext cx="5394149" cy="594541"/>
          </a:xfrm>
        </p:spPr>
        <p:txBody>
          <a:bodyPr>
            <a:normAutofit fontScale="90000"/>
          </a:bodyPr>
          <a:lstStyle/>
          <a:p>
            <a:pPr>
              <a:lnSpc>
                <a:spcPct val="150000"/>
              </a:lnSpc>
            </a:pPr>
            <a:r>
              <a:rPr lang="en-US" dirty="0"/>
              <a:t>Services and Architecture</a:t>
            </a:r>
          </a:p>
        </p:txBody>
      </p:sp>
      <p:sp>
        <p:nvSpPr>
          <p:cNvPr id="3" name="Content Placeholder 2"/>
          <p:cNvSpPr>
            <a:spLocks noGrp="1"/>
          </p:cNvSpPr>
          <p:nvPr>
            <p:ph idx="1"/>
          </p:nvPr>
        </p:nvSpPr>
        <p:spPr>
          <a:xfrm>
            <a:off x="266521" y="1285753"/>
            <a:ext cx="8625960" cy="4979579"/>
          </a:xfrm>
        </p:spPr>
        <p:txBody>
          <a:bodyPr>
            <a:normAutofit lnSpcReduction="10000"/>
          </a:bodyPr>
          <a:lstStyle/>
          <a:p>
            <a:r>
              <a:rPr lang="en-GB" sz="1800" dirty="0"/>
              <a:t> 7. </a:t>
            </a:r>
            <a:r>
              <a:rPr lang="en-GB" sz="1800" b="1" dirty="0"/>
              <a:t>[Thematic areas]</a:t>
            </a:r>
            <a:r>
              <a:rPr lang="en-GB" sz="1800" dirty="0"/>
              <a:t> The EOSC shall promote the co-ordination and progressive federation of open data infrastructures developed in specific thematic …</a:t>
            </a:r>
          </a:p>
          <a:p>
            <a:pPr marL="145800" indent="0">
              <a:buNone/>
            </a:pPr>
            <a:endParaRPr lang="en-GB" sz="1800" dirty="0"/>
          </a:p>
          <a:p>
            <a:r>
              <a:rPr lang="en-GB" sz="1800" dirty="0"/>
              <a:t> 8. </a:t>
            </a:r>
            <a:r>
              <a:rPr lang="en-GB" sz="1800" b="1" dirty="0"/>
              <a:t>[Research infrastructures] </a:t>
            </a:r>
            <a:r>
              <a:rPr lang="en-GB" sz="1800" dirty="0"/>
              <a:t>The role of ESFRI and EIROFORUM research infrastructures and organisations in the EOSC will be enhanced, …</a:t>
            </a:r>
          </a:p>
          <a:p>
            <a:pPr marL="145800" indent="0">
              <a:buNone/>
            </a:pPr>
            <a:endParaRPr lang="en-GB" sz="1800" dirty="0"/>
          </a:p>
          <a:p>
            <a:r>
              <a:rPr lang="en-GB" sz="1800" dirty="0"/>
              <a:t> 9. </a:t>
            </a:r>
            <a:r>
              <a:rPr lang="en-GB" sz="1800" b="1" dirty="0"/>
              <a:t>[EU-added value and coordination]</a:t>
            </a:r>
            <a:r>
              <a:rPr lang="en-GB" sz="1800" dirty="0"/>
              <a:t> The EOSC must implement policy hand in hand with technology. …</a:t>
            </a:r>
          </a:p>
          <a:p>
            <a:pPr marL="145800" indent="0">
              <a:buNone/>
            </a:pPr>
            <a:endParaRPr lang="en-GB" sz="1800" dirty="0"/>
          </a:p>
          <a:p>
            <a:r>
              <a:rPr lang="en-GB" sz="1800" dirty="0"/>
              <a:t> 10. </a:t>
            </a:r>
            <a:r>
              <a:rPr lang="en-GB" sz="1800" b="1" dirty="0"/>
              <a:t>[High Performance Computing and the EOSC]</a:t>
            </a:r>
            <a:r>
              <a:rPr lang="en-GB" sz="1800" dirty="0"/>
              <a:t> … This supercomputing and data infrastructure could support the European Open Science Cloud by providing data access and advanced computing and data management services. ...</a:t>
            </a:r>
          </a:p>
          <a:p>
            <a:pPr marL="145800" indent="0">
              <a:buNone/>
            </a:pPr>
            <a:endParaRPr lang="en-GB" sz="1800" dirty="0"/>
          </a:p>
          <a:p>
            <a:r>
              <a:rPr lang="en-GB" sz="1800" dirty="0"/>
              <a:t> 11. </a:t>
            </a:r>
            <a:r>
              <a:rPr lang="en-GB" sz="1800" b="1" dirty="0"/>
              <a:t>[Innovation]</a:t>
            </a:r>
            <a:r>
              <a:rPr lang="en-GB" sz="1800" dirty="0"/>
              <a:t> The EOSC should create a level playing field for businesses and innovative SMEs to develop, and co-develop with publicly funded institutions, added-value services for researchers. …</a:t>
            </a:r>
          </a:p>
          <a:p>
            <a:pPr marL="0" indent="0">
              <a:lnSpc>
                <a:spcPct val="140000"/>
              </a:lnSpc>
              <a:buNone/>
            </a:pPr>
            <a:endParaRPr lang="en-GB" sz="1400" dirty="0"/>
          </a:p>
        </p:txBody>
      </p:sp>
    </p:spTree>
    <p:extLst>
      <p:ext uri="{BB962C8B-B14F-4D97-AF65-F5344CB8AC3E}">
        <p14:creationId xmlns:p14="http://schemas.microsoft.com/office/powerpoint/2010/main" val="27640432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220000" y="-160423"/>
            <a:ext cx="7772400" cy="3433011"/>
          </a:xfrm>
        </p:spPr>
        <p:txBody>
          <a:bodyPr>
            <a:normAutofit/>
          </a:bodyPr>
          <a:lstStyle/>
          <a:p>
            <a:pPr algn="r"/>
            <a:r>
              <a:rPr lang="it-IT" sz="3600" b="1" dirty="0" smtClean="0"/>
              <a:t>Governance </a:t>
            </a:r>
            <a:r>
              <a:rPr lang="it-IT" sz="3600" b="1" dirty="0" smtClean="0"/>
              <a:t>Development Forum</a:t>
            </a:r>
            <a:br>
              <a:rPr lang="it-IT" sz="3600" b="1" dirty="0" smtClean="0"/>
            </a:br>
            <a:r>
              <a:rPr lang="it-IT" sz="3600" b="1" dirty="0" smtClean="0"/>
              <a:t>Day </a:t>
            </a:r>
            <a:r>
              <a:rPr lang="it-IT" sz="3600" b="1" dirty="0" smtClean="0"/>
              <a:t>2</a:t>
            </a:r>
            <a:r>
              <a:rPr lang="it-IT" sz="3600" b="1" dirty="0"/>
              <a:t/>
            </a:r>
            <a:br>
              <a:rPr lang="it-IT" sz="3600" b="1" dirty="0"/>
            </a:br>
            <a:r>
              <a:rPr lang="it-IT" b="1" dirty="0"/>
              <a:t/>
            </a:r>
            <a:br>
              <a:rPr lang="it-IT" b="1" dirty="0"/>
            </a:br>
            <a:r>
              <a:rPr lang="it-IT" sz="2800" b="1" dirty="0" smtClean="0"/>
              <a:t>3 October </a:t>
            </a:r>
            <a:r>
              <a:rPr lang="it-IT" sz="2800" b="1" dirty="0"/>
              <a:t>2017</a:t>
            </a:r>
            <a:br>
              <a:rPr lang="it-IT" sz="2800" b="1" dirty="0"/>
            </a:br>
            <a:r>
              <a:rPr lang="it-IT" sz="2800" b="1" dirty="0" smtClean="0"/>
              <a:t>Tallinn</a:t>
            </a:r>
            <a:r>
              <a:rPr lang="en-GB" sz="3100" b="1" dirty="0"/>
              <a:t/>
            </a:r>
            <a:br>
              <a:rPr lang="en-GB" sz="3100" b="1" dirty="0"/>
            </a:br>
            <a:endParaRPr lang="en-GB" sz="3100" b="1" dirty="0"/>
          </a:p>
        </p:txBody>
      </p:sp>
    </p:spTree>
    <p:extLst>
      <p:ext uri="{BB962C8B-B14F-4D97-AF65-F5344CB8AC3E}">
        <p14:creationId xmlns:p14="http://schemas.microsoft.com/office/powerpoint/2010/main" val="338117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489" y="0"/>
            <a:ext cx="6866827" cy="981075"/>
          </a:xfrm>
        </p:spPr>
        <p:txBody>
          <a:bodyPr rtlCol="0">
            <a:noAutofit/>
          </a:bodyPr>
          <a:lstStyle/>
          <a:p>
            <a:pPr fontAlgn="auto">
              <a:spcAft>
                <a:spcPts val="0"/>
              </a:spcAft>
              <a:defRPr/>
            </a:pPr>
            <a:r>
              <a:rPr lang="en-GB" sz="3600" b="1" dirty="0" smtClean="0"/>
              <a:t>OECD </a:t>
            </a:r>
            <a:r>
              <a:rPr lang="en-GB" sz="3600" b="1" dirty="0" smtClean="0"/>
              <a:t>2003-2006</a:t>
            </a:r>
            <a:r>
              <a:rPr lang="en-GB" sz="3600" b="1" dirty="0" smtClean="0"/>
              <a:t>:   On Access to </a:t>
            </a:r>
            <a:br>
              <a:rPr lang="en-GB" sz="3600" b="1" dirty="0" smtClean="0"/>
            </a:br>
            <a:r>
              <a:rPr lang="en-GB" sz="3600" b="1" dirty="0" smtClean="0"/>
              <a:t>Research Data from Public Funding</a:t>
            </a:r>
            <a:endParaRPr lang="en-GB" sz="3600" dirty="0" smtClean="0"/>
          </a:p>
        </p:txBody>
      </p:sp>
      <p:sp>
        <p:nvSpPr>
          <p:cNvPr id="3" name="Content Placeholder 2"/>
          <p:cNvSpPr>
            <a:spLocks noGrp="1"/>
          </p:cNvSpPr>
          <p:nvPr>
            <p:ph idx="1"/>
          </p:nvPr>
        </p:nvSpPr>
        <p:spPr>
          <a:xfrm>
            <a:off x="224588" y="1236116"/>
            <a:ext cx="8662737" cy="4929188"/>
          </a:xfrm>
        </p:spPr>
        <p:txBody>
          <a:bodyPr rtlCol="0">
            <a:noAutofit/>
          </a:bodyPr>
          <a:lstStyle/>
          <a:p>
            <a:pPr fontAlgn="auto">
              <a:spcAft>
                <a:spcPts val="0"/>
              </a:spcAft>
              <a:buFont typeface="Arial" pitchFamily="34" charset="0"/>
              <a:buNone/>
              <a:defRPr/>
            </a:pPr>
            <a:r>
              <a:rPr lang="en-GB" b="1" dirty="0" smtClean="0"/>
              <a:t>2003 </a:t>
            </a:r>
            <a:r>
              <a:rPr lang="en-GB" dirty="0" smtClean="0"/>
              <a:t>- Science and Technology Ministers called on the OECD to develop a set of guidelines based on commonly agreed principles to </a:t>
            </a:r>
            <a:r>
              <a:rPr lang="en-GB" b="1" i="1" dirty="0" smtClean="0"/>
              <a:t>facilitate cost-effective access to digital research data from public funding.</a:t>
            </a:r>
          </a:p>
          <a:p>
            <a:pPr fontAlgn="auto">
              <a:spcAft>
                <a:spcPts val="0"/>
              </a:spcAft>
              <a:buSzPct val="100000"/>
              <a:buFont typeface="Arial"/>
              <a:buChar char="•"/>
              <a:defRPr/>
            </a:pPr>
            <a:r>
              <a:rPr lang="en-GB" sz="2400" i="1" dirty="0" smtClean="0"/>
              <a:t>Declaration</a:t>
            </a:r>
            <a:r>
              <a:rPr lang="en-GB" sz="2400" dirty="0" smtClean="0"/>
              <a:t> adopted on 30 January 2004</a:t>
            </a:r>
          </a:p>
          <a:p>
            <a:pPr fontAlgn="auto">
              <a:spcAft>
                <a:spcPts val="0"/>
              </a:spcAft>
              <a:buFont typeface="Arial" pitchFamily="34" charset="0"/>
              <a:buNone/>
              <a:defRPr/>
            </a:pPr>
            <a:endParaRPr lang="en-GB" dirty="0" smtClean="0"/>
          </a:p>
          <a:p>
            <a:pPr fontAlgn="auto">
              <a:spcAft>
                <a:spcPts val="0"/>
              </a:spcAft>
              <a:buFont typeface="Arial" pitchFamily="34" charset="0"/>
              <a:buNone/>
              <a:defRPr/>
            </a:pPr>
            <a:r>
              <a:rPr lang="en-GB" b="1" dirty="0" smtClean="0"/>
              <a:t>2006 -</a:t>
            </a:r>
            <a:r>
              <a:rPr lang="en-GB" dirty="0" smtClean="0"/>
              <a:t> </a:t>
            </a:r>
            <a:r>
              <a:rPr lang="en-GB" i="1" dirty="0" smtClean="0"/>
              <a:t>Recommendation</a:t>
            </a:r>
            <a:r>
              <a:rPr lang="en-GB" dirty="0" smtClean="0"/>
              <a:t> of the Council concerning Access to Research Data from Public Funding </a:t>
            </a:r>
          </a:p>
          <a:p>
            <a:pPr fontAlgn="auto">
              <a:spcAft>
                <a:spcPts val="0"/>
              </a:spcAft>
              <a:buSzPct val="100000"/>
              <a:buFont typeface="Arial"/>
              <a:buChar char="•"/>
              <a:defRPr/>
            </a:pPr>
            <a:r>
              <a:rPr lang="en-GB" sz="2400" i="1" dirty="0" smtClean="0"/>
              <a:t>Principles and Guidelines endorsed by the OECD Council on 14 December 2006</a:t>
            </a:r>
            <a:r>
              <a:rPr lang="en-GB" sz="2400" dirty="0" smtClean="0"/>
              <a:t>. </a:t>
            </a:r>
            <a:r>
              <a:rPr lang="en-GB" sz="1800" i="1" dirty="0" smtClean="0"/>
              <a:t>[C(2006)184]</a:t>
            </a:r>
          </a:p>
        </p:txBody>
      </p:sp>
    </p:spTree>
    <p:extLst>
      <p:ext uri="{BB962C8B-B14F-4D97-AF65-F5344CB8AC3E}">
        <p14:creationId xmlns:p14="http://schemas.microsoft.com/office/powerpoint/2010/main" val="244160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21979" y="188913"/>
            <a:ext cx="6142633" cy="793750"/>
          </a:xfrm>
        </p:spPr>
        <p:txBody>
          <a:bodyPr rtlCol="0">
            <a:normAutofit fontScale="90000"/>
          </a:bodyPr>
          <a:lstStyle/>
          <a:p>
            <a:pPr fontAlgn="auto">
              <a:spcAft>
                <a:spcPts val="0"/>
              </a:spcAft>
              <a:defRPr/>
            </a:pPr>
            <a:r>
              <a:rPr lang="en-GB" sz="2800" dirty="0" smtClean="0"/>
              <a:t>OECD Principles and Guidelines for </a:t>
            </a:r>
            <a:br>
              <a:rPr lang="en-GB" sz="2800" dirty="0" smtClean="0"/>
            </a:br>
            <a:r>
              <a:rPr lang="en-GB" sz="2800" dirty="0" smtClean="0"/>
              <a:t>Access to Research Data from Public Funding</a:t>
            </a:r>
            <a:endParaRPr lang="en-GB" sz="3600" dirty="0" smtClean="0"/>
          </a:p>
        </p:txBody>
      </p:sp>
      <p:sp>
        <p:nvSpPr>
          <p:cNvPr id="28675" name="Rectangle 3"/>
          <p:cNvSpPr>
            <a:spLocks noGrp="1" noChangeArrowheads="1"/>
          </p:cNvSpPr>
          <p:nvPr>
            <p:ph type="body" idx="1"/>
          </p:nvPr>
        </p:nvSpPr>
        <p:spPr>
          <a:xfrm>
            <a:off x="539749" y="765175"/>
            <a:ext cx="8424863" cy="5961506"/>
          </a:xfrm>
        </p:spPr>
        <p:txBody>
          <a:bodyPr rtlCol="0">
            <a:normAutofit fontScale="85000" lnSpcReduction="20000"/>
          </a:bodyPr>
          <a:lstStyle/>
          <a:p>
            <a:pPr marL="381000" indent="-381000" algn="r" fontAlgn="auto">
              <a:lnSpc>
                <a:spcPct val="80000"/>
              </a:lnSpc>
              <a:spcAft>
                <a:spcPts val="0"/>
              </a:spcAft>
              <a:buFont typeface="Wingdings" pitchFamily="2" charset="2"/>
              <a:buNone/>
              <a:defRPr/>
            </a:pPr>
            <a:r>
              <a:rPr lang="en-GB" dirty="0" smtClean="0"/>
              <a:t>    </a:t>
            </a:r>
          </a:p>
          <a:p>
            <a:pPr marL="381000" indent="-381000" fontAlgn="auto">
              <a:lnSpc>
                <a:spcPct val="80000"/>
              </a:lnSpc>
              <a:spcAft>
                <a:spcPts val="0"/>
              </a:spcAft>
              <a:buFont typeface="Wingdings" pitchFamily="2" charset="2"/>
              <a:buNone/>
              <a:defRPr/>
            </a:pPr>
            <a:r>
              <a:rPr lang="en-GB" sz="2100" b="1" dirty="0" smtClean="0"/>
              <a:t>13 principles</a:t>
            </a:r>
          </a:p>
          <a:p>
            <a:pPr marL="381000" indent="-381000" fontAlgn="auto">
              <a:lnSpc>
                <a:spcPct val="80000"/>
              </a:lnSpc>
              <a:spcAft>
                <a:spcPts val="0"/>
              </a:spcAft>
              <a:buFont typeface="Wingdings" pitchFamily="2" charset="2"/>
              <a:buNone/>
              <a:defRPr/>
            </a:pPr>
            <a:endParaRPr lang="en-GB" sz="2100" b="1" dirty="0" smtClean="0"/>
          </a:p>
          <a:p>
            <a:pPr marL="381000" indent="-381000" fontAlgn="auto">
              <a:lnSpc>
                <a:spcPct val="80000"/>
              </a:lnSpc>
              <a:spcAft>
                <a:spcPts val="0"/>
              </a:spcAft>
              <a:buFont typeface="Wingdings" pitchFamily="2" charset="2"/>
              <a:buNone/>
              <a:defRPr/>
            </a:pPr>
            <a:r>
              <a:rPr lang="en-GB" sz="2100" b="1" dirty="0" smtClean="0"/>
              <a:t>A – Openness </a:t>
            </a:r>
          </a:p>
          <a:p>
            <a:pPr marL="381000" indent="-381000" fontAlgn="auto">
              <a:spcAft>
                <a:spcPts val="0"/>
              </a:spcAft>
              <a:buFont typeface="Arial" pitchFamily="34" charset="0"/>
              <a:buChar char="•"/>
              <a:defRPr/>
            </a:pPr>
            <a:r>
              <a:rPr lang="en-GB" sz="2100" b="1" dirty="0" smtClean="0">
                <a:solidFill>
                  <a:srgbClr val="3333FF"/>
                </a:solidFill>
              </a:rPr>
              <a:t>Openness means access on equal terms for the international research community at the lowest possible cost, ....</a:t>
            </a:r>
          </a:p>
          <a:p>
            <a:pPr marL="381000" indent="-381000" fontAlgn="auto">
              <a:spcAft>
                <a:spcPts val="0"/>
              </a:spcAft>
              <a:buFont typeface="Arial" pitchFamily="34" charset="0"/>
              <a:buChar char="•"/>
              <a:defRPr/>
            </a:pPr>
            <a:endParaRPr lang="en-GB" sz="2100" dirty="0" smtClean="0"/>
          </a:p>
          <a:p>
            <a:pPr marL="381000" indent="-381000" fontAlgn="auto">
              <a:spcAft>
                <a:spcPts val="0"/>
              </a:spcAft>
              <a:buFont typeface="Arial" charset="0"/>
              <a:buNone/>
              <a:defRPr/>
            </a:pPr>
            <a:r>
              <a:rPr lang="en-GB" sz="2100" dirty="0" smtClean="0"/>
              <a:t>B – Flexibility,   C – Transparency,  D – Legal conformity,  E – Protection of intellectual property, F – Formal responsibility,  G – Professionalism</a:t>
            </a:r>
          </a:p>
          <a:p>
            <a:pPr marL="381000" indent="-381000" fontAlgn="auto">
              <a:spcAft>
                <a:spcPts val="0"/>
              </a:spcAft>
              <a:buFont typeface="Arial" pitchFamily="34" charset="0"/>
              <a:buChar char="•"/>
              <a:defRPr/>
            </a:pPr>
            <a:endParaRPr lang="en-GB" sz="2100" b="1" dirty="0" smtClean="0">
              <a:solidFill>
                <a:srgbClr val="3333FF"/>
              </a:solidFill>
            </a:endParaRPr>
          </a:p>
          <a:p>
            <a:pPr marL="381000" indent="-381000" fontAlgn="auto">
              <a:spcAft>
                <a:spcPts val="0"/>
              </a:spcAft>
              <a:buFont typeface="Wingdings" pitchFamily="2" charset="2"/>
              <a:buNone/>
              <a:defRPr/>
            </a:pPr>
            <a:r>
              <a:rPr lang="en-GB" sz="2100" b="1" dirty="0" smtClean="0"/>
              <a:t>H – Interoperability</a:t>
            </a:r>
          </a:p>
          <a:p>
            <a:pPr marL="381000" indent="-381000" fontAlgn="auto">
              <a:spcAft>
                <a:spcPts val="0"/>
              </a:spcAft>
              <a:buFont typeface="Arial" pitchFamily="34" charset="0"/>
              <a:buChar char="•"/>
              <a:defRPr/>
            </a:pPr>
            <a:r>
              <a:rPr lang="en-GB" sz="2100" b="1" dirty="0" smtClean="0">
                <a:solidFill>
                  <a:srgbClr val="3333FF"/>
                </a:solidFill>
              </a:rPr>
              <a:t>Technological and semantic interoperability is a key consideration in enabling and promoting international and interdisciplinary access to and use of research data. ...</a:t>
            </a:r>
          </a:p>
          <a:p>
            <a:pPr marL="381000" indent="-381000" fontAlgn="auto">
              <a:spcAft>
                <a:spcPts val="0"/>
              </a:spcAft>
              <a:buFont typeface="Arial" pitchFamily="34" charset="0"/>
              <a:buChar char="•"/>
              <a:defRPr/>
            </a:pPr>
            <a:endParaRPr lang="en-GB" sz="2100" dirty="0" smtClean="0"/>
          </a:p>
          <a:p>
            <a:pPr marL="381000" indent="-381000" fontAlgn="auto">
              <a:spcAft>
                <a:spcPts val="0"/>
              </a:spcAft>
              <a:buFont typeface="Arial" charset="0"/>
              <a:buNone/>
              <a:defRPr/>
            </a:pPr>
            <a:r>
              <a:rPr lang="en-GB" sz="2100" dirty="0" smtClean="0"/>
              <a:t>I – Quality,  J – Security,  K – Efficiency,  L – Accountability </a:t>
            </a:r>
          </a:p>
          <a:p>
            <a:pPr marL="381000" indent="-381000" fontAlgn="auto">
              <a:spcAft>
                <a:spcPts val="0"/>
              </a:spcAft>
              <a:buFont typeface="Arial" pitchFamily="34" charset="0"/>
              <a:buChar char="•"/>
              <a:defRPr/>
            </a:pPr>
            <a:endParaRPr lang="en-GB" sz="2100" b="1" dirty="0" smtClean="0"/>
          </a:p>
          <a:p>
            <a:pPr marL="381000" indent="-381000" fontAlgn="auto">
              <a:spcAft>
                <a:spcPts val="0"/>
              </a:spcAft>
              <a:buFont typeface="Wingdings" pitchFamily="2" charset="2"/>
              <a:buNone/>
              <a:defRPr/>
            </a:pPr>
            <a:r>
              <a:rPr lang="en-GB" sz="2100" b="1" dirty="0" smtClean="0"/>
              <a:t>M – Sustainability</a:t>
            </a:r>
          </a:p>
          <a:p>
            <a:pPr marL="381000" indent="-381000" fontAlgn="auto">
              <a:spcAft>
                <a:spcPts val="0"/>
              </a:spcAft>
              <a:buFont typeface="Arial" pitchFamily="34" charset="0"/>
              <a:buChar char="•"/>
              <a:defRPr/>
            </a:pPr>
            <a:r>
              <a:rPr lang="en-GB" sz="2100" b="1" dirty="0" smtClean="0">
                <a:solidFill>
                  <a:srgbClr val="3333FF"/>
                </a:solidFill>
              </a:rPr>
              <a:t>... taking administrative responsibility for the measures to guarantee permanent access to data that have been determined to require long-term retention. </a:t>
            </a:r>
          </a:p>
          <a:p>
            <a:pPr marL="381000" indent="-381000" fontAlgn="auto">
              <a:spcAft>
                <a:spcPts val="0"/>
              </a:spcAft>
              <a:buFont typeface="Wingdings" pitchFamily="2" charset="2"/>
              <a:buNone/>
              <a:defRPr/>
            </a:pPr>
            <a:endParaRPr lang="en-GB" sz="1600" dirty="0" smtClean="0"/>
          </a:p>
          <a:p>
            <a:pPr marL="381000" indent="-381000" algn="r" fontAlgn="auto">
              <a:lnSpc>
                <a:spcPct val="80000"/>
              </a:lnSpc>
              <a:spcAft>
                <a:spcPts val="0"/>
              </a:spcAft>
              <a:buFont typeface="Wingdings" pitchFamily="2" charset="2"/>
              <a:buNone/>
              <a:defRPr/>
            </a:pPr>
            <a:r>
              <a:rPr lang="en-GB" sz="1000" dirty="0" smtClean="0"/>
              <a:t>[http://</a:t>
            </a:r>
            <a:r>
              <a:rPr lang="en-GB" sz="1000" dirty="0" err="1" smtClean="0"/>
              <a:t>www.oecd.org</a:t>
            </a:r>
            <a:r>
              <a:rPr lang="en-GB" sz="1000" dirty="0" smtClean="0"/>
              <a:t>/</a:t>
            </a:r>
            <a:r>
              <a:rPr lang="en-GB" sz="1000" dirty="0" err="1" smtClean="0"/>
              <a:t>dataoecd</a:t>
            </a:r>
            <a:r>
              <a:rPr lang="en-GB" sz="1000" dirty="0" smtClean="0"/>
              <a:t>/9/61/38500813.pdf]</a:t>
            </a:r>
          </a:p>
        </p:txBody>
      </p:sp>
      <p:sp>
        <p:nvSpPr>
          <p:cNvPr id="4" name="TextBox 3"/>
          <p:cNvSpPr txBox="1"/>
          <p:nvPr/>
        </p:nvSpPr>
        <p:spPr>
          <a:xfrm>
            <a:off x="6436955" y="1213474"/>
            <a:ext cx="2603598" cy="369332"/>
          </a:xfrm>
          <a:prstGeom prst="rect">
            <a:avLst/>
          </a:prstGeom>
          <a:noFill/>
        </p:spPr>
        <p:txBody>
          <a:bodyPr wrap="none" rtlCol="0">
            <a:spAutoFit/>
          </a:bodyPr>
          <a:lstStyle/>
          <a:p>
            <a:pPr fontAlgn="auto">
              <a:spcAft>
                <a:spcPts val="0"/>
              </a:spcAft>
              <a:buSzPct val="100000"/>
              <a:defRPr/>
            </a:pPr>
            <a:r>
              <a:rPr lang="en-GB" i="1" dirty="0" smtClean="0">
                <a:solidFill>
                  <a:srgbClr val="FF0000"/>
                </a:solidFill>
              </a:rPr>
              <a:t>(4 </a:t>
            </a:r>
            <a:r>
              <a:rPr lang="en-GB" i="1" dirty="0">
                <a:solidFill>
                  <a:srgbClr val="FF0000"/>
                </a:solidFill>
              </a:rPr>
              <a:t>years of 20 </a:t>
            </a:r>
            <a:r>
              <a:rPr lang="en-GB" i="1" dirty="0" smtClean="0">
                <a:solidFill>
                  <a:srgbClr val="FF0000"/>
                </a:solidFill>
              </a:rPr>
              <a:t>has passed</a:t>
            </a:r>
            <a:r>
              <a:rPr lang="en-GB" i="1" dirty="0">
                <a:solidFill>
                  <a:srgbClr val="FF0000"/>
                </a:solidFill>
              </a:rPr>
              <a:t>)</a:t>
            </a:r>
            <a:endParaRPr lang="en-GB" sz="1400" dirty="0">
              <a:solidFill>
                <a:srgbClr val="FF0000"/>
              </a:solidFill>
            </a:endParaRPr>
          </a:p>
        </p:txBody>
      </p:sp>
    </p:spTree>
    <p:extLst>
      <p:ext uri="{BB962C8B-B14F-4D97-AF65-F5344CB8AC3E}">
        <p14:creationId xmlns:p14="http://schemas.microsoft.com/office/powerpoint/2010/main" val="38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37658" y="107170"/>
            <a:ext cx="5849142" cy="706438"/>
          </a:xfrm>
        </p:spPr>
        <p:txBody>
          <a:bodyPr>
            <a:noAutofit/>
          </a:bodyPr>
          <a:lstStyle/>
          <a:p>
            <a:r>
              <a:rPr lang="en-GB" sz="3600" b="1" dirty="0" smtClean="0"/>
              <a:t>EUROPEAN COMMISSION 2007-2012</a:t>
            </a:r>
            <a:endParaRPr lang="en-GB" sz="3600" dirty="0" smtClean="0"/>
          </a:p>
        </p:txBody>
      </p:sp>
      <p:sp>
        <p:nvSpPr>
          <p:cNvPr id="3" name="Content Placeholder 2"/>
          <p:cNvSpPr>
            <a:spLocks noGrp="1"/>
          </p:cNvSpPr>
          <p:nvPr>
            <p:ph idx="1"/>
          </p:nvPr>
        </p:nvSpPr>
        <p:spPr>
          <a:xfrm>
            <a:off x="0" y="1317112"/>
            <a:ext cx="8964613" cy="4809051"/>
          </a:xfrm>
        </p:spPr>
        <p:txBody>
          <a:bodyPr rtlCol="0">
            <a:normAutofit fontScale="40000" lnSpcReduction="20000"/>
          </a:bodyPr>
          <a:lstStyle/>
          <a:p>
            <a:pPr fontAlgn="auto">
              <a:spcAft>
                <a:spcPts val="0"/>
              </a:spcAft>
              <a:buSzPct val="100000"/>
              <a:buFont typeface="Arial" pitchFamily="34" charset="0"/>
              <a:buChar char="•"/>
              <a:defRPr/>
            </a:pPr>
            <a:r>
              <a:rPr lang="en-GB" sz="6400" b="1" dirty="0" smtClean="0"/>
              <a:t>2007</a:t>
            </a:r>
            <a:r>
              <a:rPr lang="en-GB" sz="6400" dirty="0" smtClean="0"/>
              <a:t>, Commission adopted a </a:t>
            </a:r>
            <a:r>
              <a:rPr lang="en-GB" sz="6400" b="1" dirty="0" smtClean="0"/>
              <a:t>Communication</a:t>
            </a:r>
            <a:r>
              <a:rPr lang="en-GB" sz="6400" dirty="0" smtClean="0"/>
              <a:t> and </a:t>
            </a:r>
            <a:r>
              <a:rPr lang="en-GB" sz="6400" b="1" dirty="0" smtClean="0"/>
              <a:t>Conclusions</a:t>
            </a:r>
            <a:r>
              <a:rPr lang="en-GB" sz="6400" dirty="0" smtClean="0"/>
              <a:t> on scientific information in the digital age </a:t>
            </a:r>
          </a:p>
          <a:p>
            <a:pPr lvl="1" fontAlgn="auto">
              <a:spcAft>
                <a:spcPts val="0"/>
              </a:spcAft>
              <a:buSzPct val="100000"/>
              <a:buFont typeface="Arial" pitchFamily="34" charset="0"/>
              <a:buChar char="•"/>
              <a:defRPr/>
            </a:pPr>
            <a:r>
              <a:rPr lang="en-GB" sz="6400" dirty="0" smtClean="0"/>
              <a:t>access, dissemination and preservation</a:t>
            </a:r>
          </a:p>
          <a:p>
            <a:pPr marL="0" indent="0" fontAlgn="auto">
              <a:spcAft>
                <a:spcPts val="0"/>
              </a:spcAft>
              <a:buSzPct val="100000"/>
              <a:buNone/>
              <a:defRPr/>
            </a:pPr>
            <a:endParaRPr lang="en-GB" sz="6400" dirty="0" smtClean="0"/>
          </a:p>
          <a:p>
            <a:pPr fontAlgn="auto">
              <a:spcAft>
                <a:spcPts val="0"/>
              </a:spcAft>
              <a:buSzPct val="100000"/>
              <a:buFont typeface="Arial" pitchFamily="34" charset="0"/>
              <a:buChar char="•"/>
              <a:defRPr/>
            </a:pPr>
            <a:r>
              <a:rPr lang="en-GB" sz="6400" b="1" dirty="0" smtClean="0"/>
              <a:t>2010</a:t>
            </a:r>
            <a:r>
              <a:rPr lang="en-GB" sz="6400" dirty="0" smtClean="0"/>
              <a:t>  Riding the wave: How Europe can gain from the rising tide of scientific data</a:t>
            </a:r>
          </a:p>
          <a:p>
            <a:pPr lvl="1" fontAlgn="auto">
              <a:spcAft>
                <a:spcPts val="0"/>
              </a:spcAft>
              <a:buSzPct val="100000"/>
              <a:buFont typeface="Arial" pitchFamily="34" charset="0"/>
              <a:buChar char="•"/>
              <a:defRPr/>
            </a:pPr>
            <a:r>
              <a:rPr lang="en-GB" sz="6000" dirty="0" smtClean="0"/>
              <a:t>Final report of the High Level Expert Group on Scientific Data</a:t>
            </a:r>
          </a:p>
          <a:p>
            <a:pPr lvl="1" fontAlgn="auto">
              <a:spcAft>
                <a:spcPts val="0"/>
              </a:spcAft>
              <a:buSzPct val="100000"/>
              <a:buFont typeface="Arial" pitchFamily="34" charset="0"/>
              <a:buNone/>
              <a:defRPr/>
            </a:pPr>
            <a:endParaRPr lang="en-GB" sz="6000" dirty="0" smtClean="0"/>
          </a:p>
          <a:p>
            <a:pPr fontAlgn="auto">
              <a:spcAft>
                <a:spcPts val="0"/>
              </a:spcAft>
              <a:buSzPct val="100000"/>
              <a:buFont typeface="Arial" pitchFamily="34" charset="0"/>
              <a:buChar char="•"/>
              <a:defRPr/>
            </a:pPr>
            <a:r>
              <a:rPr lang="en-GB" sz="6400" b="1" dirty="0" smtClean="0"/>
              <a:t>2012 </a:t>
            </a:r>
            <a:r>
              <a:rPr lang="en-GB" sz="6400" dirty="0" smtClean="0"/>
              <a:t>- COMMISSION </a:t>
            </a:r>
            <a:r>
              <a:rPr lang="en-GB" sz="6400" b="1" dirty="0" smtClean="0"/>
              <a:t>RECOMMENDATION</a:t>
            </a:r>
            <a:r>
              <a:rPr lang="en-GB" sz="6400" dirty="0" smtClean="0"/>
              <a:t> to member states on access to and preservation of scientific information</a:t>
            </a:r>
          </a:p>
          <a:p>
            <a:pPr lvl="1" fontAlgn="auto">
              <a:spcAft>
                <a:spcPts val="0"/>
              </a:spcAft>
              <a:buSzPct val="100000"/>
              <a:buFont typeface="Arial" pitchFamily="34" charset="0"/>
              <a:buChar char="•"/>
              <a:defRPr/>
            </a:pPr>
            <a:r>
              <a:rPr lang="en-GB" sz="6400" dirty="0" smtClean="0"/>
              <a:t>Covers Publications, Data, and Infrastructure</a:t>
            </a:r>
          </a:p>
          <a:p>
            <a:pPr fontAlgn="auto">
              <a:spcAft>
                <a:spcPts val="0"/>
              </a:spcAft>
              <a:buSzPct val="100000"/>
              <a:buFont typeface="Arial" pitchFamily="34" charset="0"/>
              <a:buChar char="•"/>
              <a:defRPr/>
            </a:pPr>
            <a:endParaRPr lang="en-GB" sz="4300" dirty="0" smtClean="0"/>
          </a:p>
        </p:txBody>
      </p:sp>
    </p:spTree>
    <p:extLst>
      <p:ext uri="{BB962C8B-B14F-4D97-AF65-F5344CB8AC3E}">
        <p14:creationId xmlns:p14="http://schemas.microsoft.com/office/powerpoint/2010/main" val="2026198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47" y="25708"/>
            <a:ext cx="6369056" cy="908050"/>
          </a:xfrm>
        </p:spPr>
        <p:txBody>
          <a:bodyPr rtlCol="0">
            <a:noAutofit/>
          </a:bodyPr>
          <a:lstStyle/>
          <a:p>
            <a:pPr fontAlgn="auto">
              <a:spcAft>
                <a:spcPts val="0"/>
              </a:spcAft>
              <a:defRPr/>
            </a:pPr>
            <a:r>
              <a:rPr lang="en-GB" sz="3200" dirty="0" smtClean="0"/>
              <a:t>G8+5 Global Research Infrastructure </a:t>
            </a:r>
            <a:br>
              <a:rPr lang="en-GB" sz="3200" dirty="0" smtClean="0"/>
            </a:br>
            <a:r>
              <a:rPr lang="en-GB" sz="3200" dirty="0" smtClean="0"/>
              <a:t>Subgroup on Data report 2011</a:t>
            </a:r>
          </a:p>
        </p:txBody>
      </p:sp>
      <p:sp>
        <p:nvSpPr>
          <p:cNvPr id="3" name="Content Placeholder 2"/>
          <p:cNvSpPr>
            <a:spLocks noGrp="1"/>
          </p:cNvSpPr>
          <p:nvPr>
            <p:ph idx="1"/>
          </p:nvPr>
        </p:nvSpPr>
        <p:spPr>
          <a:xfrm>
            <a:off x="179388" y="1139353"/>
            <a:ext cx="8785225" cy="5184775"/>
          </a:xfrm>
        </p:spPr>
        <p:txBody>
          <a:bodyPr rtlCol="0">
            <a:normAutofit fontScale="92500" lnSpcReduction="20000"/>
          </a:bodyPr>
          <a:lstStyle/>
          <a:p>
            <a:pPr fontAlgn="auto">
              <a:spcAft>
                <a:spcPts val="0"/>
              </a:spcAft>
              <a:buFont typeface="Arial" pitchFamily="34" charset="0"/>
              <a:buNone/>
              <a:defRPr/>
            </a:pPr>
            <a:r>
              <a:rPr lang="en-GB" dirty="0" smtClean="0"/>
              <a:t>In 2020/2030…</a:t>
            </a:r>
          </a:p>
          <a:p>
            <a:pPr fontAlgn="auto">
              <a:spcAft>
                <a:spcPts val="0"/>
              </a:spcAft>
              <a:buSzPct val="100000"/>
              <a:buFont typeface="Arial" pitchFamily="34" charset="0"/>
              <a:buChar char="•"/>
              <a:defRPr/>
            </a:pPr>
            <a:r>
              <a:rPr lang="en-GB" dirty="0" smtClean="0"/>
              <a:t>Researchers and practitioners from any discipline are able to </a:t>
            </a:r>
            <a:r>
              <a:rPr lang="en-GB" b="1" dirty="0" smtClean="0"/>
              <a:t>find, access </a:t>
            </a:r>
            <a:r>
              <a:rPr lang="en-GB" dirty="0" smtClean="0"/>
              <a:t>and process the data they need in a timely manner. </a:t>
            </a:r>
          </a:p>
          <a:p>
            <a:pPr marL="0" indent="0" fontAlgn="auto">
              <a:spcAft>
                <a:spcPts val="0"/>
              </a:spcAft>
              <a:buSzPct val="100000"/>
              <a:buNone/>
              <a:defRPr/>
            </a:pPr>
            <a:endParaRPr lang="en-GB" dirty="0" smtClean="0"/>
          </a:p>
          <a:p>
            <a:pPr fontAlgn="auto">
              <a:spcAft>
                <a:spcPts val="0"/>
              </a:spcAft>
              <a:buSzPct val="100000"/>
              <a:buFont typeface="Arial" pitchFamily="34" charset="0"/>
              <a:buChar char="•"/>
              <a:defRPr/>
            </a:pPr>
            <a:r>
              <a:rPr lang="en-GB" dirty="0" smtClean="0"/>
              <a:t>They are confident in their ability to </a:t>
            </a:r>
            <a:r>
              <a:rPr lang="en-GB" b="1" dirty="0" smtClean="0"/>
              <a:t>use and understand </a:t>
            </a:r>
            <a:r>
              <a:rPr lang="en-GB" dirty="0" smtClean="0"/>
              <a:t>data, and they can evaluate the degree to which that data can be trusted. ...</a:t>
            </a:r>
          </a:p>
          <a:p>
            <a:pPr fontAlgn="auto">
              <a:spcAft>
                <a:spcPts val="0"/>
              </a:spcAft>
              <a:buSzPct val="100000"/>
              <a:buFont typeface="Arial" pitchFamily="34" charset="0"/>
              <a:buChar char="•"/>
              <a:defRPr/>
            </a:pPr>
            <a:endParaRPr lang="en-GB" dirty="0" smtClean="0"/>
          </a:p>
          <a:p>
            <a:pPr fontAlgn="auto">
              <a:spcAft>
                <a:spcPts val="0"/>
              </a:spcAft>
              <a:buSzPct val="100000"/>
              <a:buFont typeface="Arial" pitchFamily="34" charset="0"/>
              <a:buChar char="•"/>
              <a:defRPr/>
            </a:pPr>
            <a:r>
              <a:rPr lang="en-GB" dirty="0" smtClean="0"/>
              <a:t>Data are managed, shared, and preserved in a way that </a:t>
            </a:r>
            <a:r>
              <a:rPr lang="en-GB" b="1" dirty="0" smtClean="0"/>
              <a:t>optimizes scientific discovery, innovation, and societal benefit</a:t>
            </a:r>
            <a:r>
              <a:rPr lang="en-GB" dirty="0" smtClean="0"/>
              <a:t>. Where appropriate, producers of data benefit from opening it to broad access and routinely deposit their data in reliable repositories. A framework of repositories work to international standards, to ensure they are trustworthy...</a:t>
            </a:r>
          </a:p>
        </p:txBody>
      </p:sp>
    </p:spTree>
    <p:extLst>
      <p:ext uri="{BB962C8B-B14F-4D97-AF65-F5344CB8AC3E}">
        <p14:creationId xmlns:p14="http://schemas.microsoft.com/office/powerpoint/2010/main" val="3460829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123D3F-AE99-714B-8407-86BBF432B6AF}" vid="{5839DB8A-C209-3349-ABC7-DA4B5250EC3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123D3F-AE99-714B-8407-86BBF432B6AF}" vid="{75419A5B-DED1-8E4C-B77E-947CF7AFEC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EOSC-presentation_eng_3.0</Template>
  <TotalTime>2170</TotalTime>
  <Words>3195</Words>
  <Application>Microsoft Office PowerPoint</Application>
  <PresentationFormat>On-screen Show (4:3)</PresentationFormat>
  <Paragraphs>596</Paragraphs>
  <Slides>56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Lucida Grande</vt:lpstr>
      <vt:lpstr>Wingdings</vt:lpstr>
      <vt:lpstr>ヒラギノ角ゴ Pro W3</vt:lpstr>
      <vt:lpstr>Tema di Office</vt:lpstr>
      <vt:lpstr>Personalizza struttura</vt:lpstr>
      <vt:lpstr>Governance Development Forum Day 2  3 October 2017 Tallinn </vt:lpstr>
      <vt:lpstr>Agenda</vt:lpstr>
      <vt:lpstr>Governance Development Forum Day 2  3 October 2017 Tallinn </vt:lpstr>
      <vt:lpstr>EOSCpilot and EOSC topics</vt:lpstr>
      <vt:lpstr>The Policy Context    2003-2012</vt:lpstr>
      <vt:lpstr>OECD 2003-2006:   On Access to  Research Data from Public Funding</vt:lpstr>
      <vt:lpstr>OECD Principles and Guidelines for  Access to Research Data from Public Funding</vt:lpstr>
      <vt:lpstr>EUROPEAN COMMISSION 2007-2012</vt:lpstr>
      <vt:lpstr>G8+5 Global Research Infrastructure  Subgroup on Data report 2011</vt:lpstr>
      <vt:lpstr>G8+5 2012</vt:lpstr>
      <vt:lpstr>EOSCpilot and EOSC topics</vt:lpstr>
      <vt:lpstr> Aside: a Data centric view of           open research (2007)</vt:lpstr>
      <vt:lpstr>Data Sharing Vision</vt:lpstr>
      <vt:lpstr>EOSCpilot and EOSC topics</vt:lpstr>
      <vt:lpstr>The Policy Context   2013 -2017</vt:lpstr>
      <vt:lpstr> G8 Ministerial Communiqué: London, 2013 </vt:lpstr>
      <vt:lpstr>G7 Ministerial Communiqué Berlin Oct 2015</vt:lpstr>
      <vt:lpstr>“An Open-data         Science Environment”</vt:lpstr>
      <vt:lpstr>Why Europe is not fully tapping into the potential of data:</vt:lpstr>
      <vt:lpstr>To develop EOSC it will be necessary to:</vt:lpstr>
      <vt:lpstr>Evolution of infrastructure</vt:lpstr>
      <vt:lpstr>EOSCpilot and EOSC topics</vt:lpstr>
      <vt:lpstr>Horizontal and Vertical</vt:lpstr>
      <vt:lpstr>“Building Bridges” </vt:lpstr>
      <vt:lpstr>PowerPoint Presentation</vt:lpstr>
      <vt:lpstr>PowerPoint Presentation</vt:lpstr>
      <vt:lpstr>PowerPoint Presentation</vt:lpstr>
      <vt:lpstr>PowerPoint Presentation</vt:lpstr>
      <vt:lpstr>EOSCpilot and EOSC topics</vt:lpstr>
      <vt:lpstr>EOSCpilot: High Level Aims</vt:lpstr>
      <vt:lpstr>EOSCpilot Partners</vt:lpstr>
      <vt:lpstr>Workpackage Level Objectives</vt:lpstr>
      <vt:lpstr>PowerPoint Presentation</vt:lpstr>
      <vt:lpstr>PowerPoint Presentation</vt:lpstr>
      <vt:lpstr>Science Demonstrators</vt:lpstr>
      <vt:lpstr>First 10 Science Demonstrators</vt:lpstr>
      <vt:lpstr>EOSCpilot and EOSC topics</vt:lpstr>
      <vt:lpstr>EOSCpilot   isa   pilot</vt:lpstr>
      <vt:lpstr>WP 2018-20 – INFRAEOSC Programme Implementing the EOSC (2019-2022)</vt:lpstr>
      <vt:lpstr>Timing of Projects</vt:lpstr>
      <vt:lpstr>EOSCpilot and EOSC topics</vt:lpstr>
      <vt:lpstr>Horizontal and Vertical</vt:lpstr>
      <vt:lpstr>PowerPoint Presentation</vt:lpstr>
      <vt:lpstr>EOSCpilot and EOSC topics</vt:lpstr>
      <vt:lpstr>Governance Development Forum Day 2  3 October 2017 Tallinn </vt:lpstr>
      <vt:lpstr>Agenda</vt:lpstr>
      <vt:lpstr>Governance Development Forum Day 2  3 October 2017 Tallinn </vt:lpstr>
      <vt:lpstr>Agenda</vt:lpstr>
      <vt:lpstr>Data Culture and Services </vt:lpstr>
      <vt:lpstr>Data Culture and FAIR data</vt:lpstr>
      <vt:lpstr>Data Culture and FAIR data</vt:lpstr>
      <vt:lpstr>Data Culture and FAIR data</vt:lpstr>
      <vt:lpstr>Data Culture and Services </vt:lpstr>
      <vt:lpstr>Services and Architecture</vt:lpstr>
      <vt:lpstr>Services and Architecture</vt:lpstr>
      <vt:lpstr>Governance Development Forum Day 2  3 October 2017 Tallinn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EOSCpilot Kick-off Meeting  17-18 Jan 2017 Amsterdam</dc:title>
  <dc:creator>Windows User</dc:creator>
  <cp:lastModifiedBy>Bicarregui, Juan (STFC,RAL,SC)</cp:lastModifiedBy>
  <cp:revision>82</cp:revision>
  <dcterms:created xsi:type="dcterms:W3CDTF">2017-01-10T16:36:22Z</dcterms:created>
  <dcterms:modified xsi:type="dcterms:W3CDTF">2017-10-03T05:43:10Z</dcterms:modified>
</cp:coreProperties>
</file>