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Default Extension="tiff" ContentType="image/tif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  <p:sldMasterId id="2147483674" r:id="rId2"/>
  </p:sldMasterIdLst>
  <p:notesMasterIdLst>
    <p:notesMasterId r:id="rId15"/>
  </p:notesMasterIdLst>
  <p:sldIdLst>
    <p:sldId id="262" r:id="rId3"/>
    <p:sldId id="263" r:id="rId4"/>
    <p:sldId id="265" r:id="rId5"/>
    <p:sldId id="267" r:id="rId6"/>
    <p:sldId id="271" r:id="rId7"/>
    <p:sldId id="268" r:id="rId8"/>
    <p:sldId id="266" r:id="rId9"/>
    <p:sldId id="269" r:id="rId10"/>
    <p:sldId id="270" r:id="rId11"/>
    <p:sldId id="272" r:id="rId12"/>
    <p:sldId id="273" r:id="rId13"/>
    <p:sldId id="264" r:id="rId14"/>
  </p:sldIdLst>
  <p:sldSz cx="9144000" cy="5143500" type="screen16x9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412" autoAdjust="0"/>
    <p:restoredTop sz="79911"/>
  </p:normalViewPr>
  <p:slideViewPr>
    <p:cSldViewPr snapToGrid="0" snapToObjects="1">
      <p:cViewPr varScale="1">
        <p:scale>
          <a:sx n="77" d="100"/>
          <a:sy n="77" d="100"/>
        </p:scale>
        <p:origin x="-942" y="-90"/>
      </p:cViewPr>
      <p:guideLst>
        <p:guide orient="horz" pos="2160"/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80" d="100"/>
        <a:sy n="8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A081FF-F69F-419C-A695-2D2842B6166D}" type="datetimeFigureOut">
              <a:rPr lang="en-GB" smtClean="0"/>
              <a:pPr/>
              <a:t>05/03/2018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7E6F91-60CB-48B8-906B-B15C71CEDA91}" type="slidenum">
              <a:rPr lang="en-GB" smtClean="0"/>
              <a:pPr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6627308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7E6F91-60CB-48B8-906B-B15C71CEDA91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6273206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7E6F91-60CB-48B8-906B-B15C71CEDA91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9044807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7E6F91-60CB-48B8-906B-B15C71CEDA91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791691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7E6F91-60CB-48B8-906B-B15C71CEDA91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8577410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7E6F91-60CB-48B8-906B-B15C71CEDA91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2964312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7E6F91-60CB-48B8-906B-B15C71CEDA91}" type="slidenum">
              <a:rPr lang="en-GB" smtClean="0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7466045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7E6F91-60CB-48B8-906B-B15C71CEDA91}" type="slidenum">
              <a:rPr lang="en-GB" smtClean="0"/>
              <a:pPr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2692830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7E6F91-60CB-48B8-906B-B15C71CEDA91}" type="slidenum">
              <a:rPr lang="en-GB" smtClean="0"/>
              <a:pPr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2778957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7E6F91-60CB-48B8-906B-B15C71CEDA91}" type="slidenum">
              <a:rPr lang="en-GB" smtClean="0"/>
              <a:pPr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2056709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7E6F91-60CB-48B8-906B-B15C71CEDA91}" type="slidenum">
              <a:rPr lang="en-GB" smtClean="0"/>
              <a:pPr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2518748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2780936"/>
            <a:ext cx="4131644" cy="124182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www.eoscpilot.eu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The European Open Science Cloud for Research pilot project is funded by the European Commission, DG Research &amp; Innovation under contract no. 739563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E5F24-684F-EB47-903B-D0BF2D59DFAF}" type="slidenum">
              <a:rPr lang="en-GB" smtClean="0"/>
              <a:pPr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497804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2464066" y="841772"/>
            <a:ext cx="6224538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stile</a:t>
            </a:r>
            <a:endParaRPr lang="en-GB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2464066" y="2701528"/>
            <a:ext cx="6224538" cy="124182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www.eoscpilot.eu</a:t>
            </a:r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15577" y="4767262"/>
            <a:ext cx="3086100" cy="273844"/>
          </a:xfrm>
        </p:spPr>
        <p:txBody>
          <a:bodyPr/>
          <a:lstStyle/>
          <a:p>
            <a:r>
              <a:rPr lang="en-GB"/>
              <a:t>The European Open Science Cloud for Research pilot project is funded by the European Commission, DG Research &amp; Innovation under contract no. 739563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631204" y="4767262"/>
            <a:ext cx="2057400" cy="273844"/>
          </a:xfrm>
        </p:spPr>
        <p:txBody>
          <a:bodyPr/>
          <a:lstStyle/>
          <a:p>
            <a:fld id="{D629125B-4164-B445-B5EA-FB5E25F89FC2}" type="slidenum">
              <a:rPr lang="en-GB" smtClean="0"/>
              <a:pPr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04686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48564" y="868375"/>
            <a:ext cx="6166786" cy="994172"/>
          </a:xfrm>
        </p:spPr>
        <p:txBody>
          <a:bodyPr/>
          <a:lstStyle/>
          <a:p>
            <a:r>
              <a:rPr lang="it-IT"/>
              <a:t>Fare clic per modificare stile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348564" y="2040582"/>
            <a:ext cx="6166786" cy="1965935"/>
          </a:xfrm>
        </p:spPr>
        <p:txBody>
          <a:bodyPr/>
          <a:lstStyle>
            <a:lvl1pPr marL="228600" indent="-228600">
              <a:buSzPct val="100000"/>
              <a:buFontTx/>
              <a:buBlip>
                <a:blip r:embed="rId2"/>
              </a:buBlip>
              <a:defRPr/>
            </a:lvl1pPr>
            <a:lvl2pPr marL="685800" indent="-228600">
              <a:buSzPct val="100000"/>
              <a:buFontTx/>
              <a:buBlip>
                <a:blip r:embed="rId2"/>
              </a:buBlip>
              <a:defRPr/>
            </a:lvl2pPr>
            <a:lvl3pPr marL="1143000" indent="-228600">
              <a:buSzPct val="100000"/>
              <a:buFontTx/>
              <a:buBlip>
                <a:blip r:embed="rId2"/>
              </a:buBlip>
              <a:defRPr/>
            </a:lvl3pPr>
            <a:lvl4pPr marL="1600200" indent="-228600">
              <a:buSzPct val="100000"/>
              <a:buFontTx/>
              <a:buBlip>
                <a:blip r:embed="rId2"/>
              </a:buBlip>
              <a:defRPr/>
            </a:lvl4pPr>
            <a:lvl5pPr marL="2057400" indent="-228600"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GB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www.eoscpilot.eu</a:t>
            </a:r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The European Open Science Cloud for Research pilot project is funded by the European Commission, DG Research &amp; Innovation under contract no. 739563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9125B-4164-B445-B5EA-FB5E25F89FC2}" type="slidenum">
              <a:rPr lang="en-GB" smtClean="0"/>
              <a:pPr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2640834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686050" y="830179"/>
            <a:ext cx="5824538" cy="124895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stile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686050" y="2099374"/>
            <a:ext cx="5824538" cy="112514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www.eoscpilot.eu</a:t>
            </a:r>
            <a:endParaRPr lang="en-GB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The European Open Science Cloud for Research pilot project is funded by the European Commission, DG Research &amp; Innovation under contract no. 739563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9125B-4164-B445-B5EA-FB5E25F89FC2}" type="slidenum">
              <a:rPr lang="en-GB" smtClean="0"/>
              <a:pPr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952277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030930" y="721894"/>
            <a:ext cx="6670308" cy="546122"/>
          </a:xfrm>
        </p:spPr>
        <p:txBody>
          <a:bodyPr/>
          <a:lstStyle/>
          <a:p>
            <a:r>
              <a:rPr lang="it-IT"/>
              <a:t>Fare clic per modificare stile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030931" y="1260872"/>
            <a:ext cx="6670307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2030930" y="1878806"/>
            <a:ext cx="6670308" cy="2763441"/>
          </a:xfrm>
        </p:spPr>
        <p:txBody>
          <a:bodyPr/>
          <a:lstStyle>
            <a:lvl1pPr marL="228600" indent="-228600">
              <a:buSzPct val="100000"/>
              <a:buFontTx/>
              <a:buBlip>
                <a:blip r:embed="rId2"/>
              </a:buBlip>
              <a:defRPr/>
            </a:lvl1pPr>
            <a:lvl2pPr marL="685800" indent="-228600">
              <a:buSzPct val="100000"/>
              <a:buFontTx/>
              <a:buBlip>
                <a:blip r:embed="rId2"/>
              </a:buBlip>
              <a:defRPr/>
            </a:lvl2pPr>
            <a:lvl3pPr marL="1143000" indent="-228600">
              <a:buSzPct val="100000"/>
              <a:buFontTx/>
              <a:buBlip>
                <a:blip r:embed="rId2"/>
              </a:buBlip>
              <a:defRPr/>
            </a:lvl3pPr>
            <a:lvl4pPr marL="1600200" indent="-228600">
              <a:buSzPct val="100000"/>
              <a:buFontTx/>
              <a:buBlip>
                <a:blip r:embed="rId2"/>
              </a:buBlip>
              <a:defRPr/>
            </a:lvl4pPr>
            <a:lvl5pPr marL="2057400" indent="-228600"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GB" dirty="0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www.eoscpilot.eu</a:t>
            </a:r>
            <a:endParaRPr lang="en-GB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The European Open Science Cloud for Research pilot project is funded by the European Commission, DG Research &amp; Innovation under contract no. 739563</a:t>
            </a: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>
          <a:xfrm>
            <a:off x="6643838" y="4748364"/>
            <a:ext cx="2057400" cy="273844"/>
          </a:xfrm>
        </p:spPr>
        <p:txBody>
          <a:bodyPr/>
          <a:lstStyle/>
          <a:p>
            <a:fld id="{D629125B-4164-B445-B5EA-FB5E25F89FC2}" type="slidenum">
              <a:rPr lang="en-GB" smtClean="0"/>
              <a:pPr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4027082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  <a:endParaRPr lang="en-GB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www.eoscpilot.eu</a:t>
            </a:r>
            <a:endParaRPr lang="en-GB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The European Open Science Cloud for Research pilot project is funded by the European Commission, DG Research &amp; Innovation under contract no. 739563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9125B-4164-B445-B5EA-FB5E25F89FC2}" type="slidenum">
              <a:rPr lang="en-GB" smtClean="0"/>
              <a:pPr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412742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016277" y="740569"/>
            <a:ext cx="2949575" cy="72730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stile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30266" y="740569"/>
            <a:ext cx="3625715" cy="3655219"/>
          </a:xfrm>
        </p:spPr>
        <p:txBody>
          <a:bodyPr/>
          <a:lstStyle>
            <a:lvl1pPr marL="228600" indent="-228600">
              <a:buSzPct val="100000"/>
              <a:buFontTx/>
              <a:buBlip>
                <a:blip r:embed="rId2"/>
              </a:buBlip>
              <a:defRPr sz="3200"/>
            </a:lvl1pPr>
            <a:lvl2pPr marL="685800" indent="-228600">
              <a:buSzPct val="100000"/>
              <a:buFontTx/>
              <a:buBlip>
                <a:blip r:embed="rId2"/>
              </a:buBlip>
              <a:defRPr sz="2800"/>
            </a:lvl2pPr>
            <a:lvl3pPr marL="1143000" indent="-228600">
              <a:buSzPct val="100000"/>
              <a:buFontTx/>
              <a:buBlip>
                <a:blip r:embed="rId2"/>
              </a:buBlip>
              <a:defRPr sz="2400"/>
            </a:lvl3pPr>
            <a:lvl4pPr marL="1600200" indent="-228600">
              <a:buSzPct val="100000"/>
              <a:buFontTx/>
              <a:buBlip>
                <a:blip r:embed="rId2"/>
              </a:buBlip>
              <a:defRPr sz="2000"/>
            </a:lvl4pPr>
            <a:lvl5pPr marL="2057400" indent="-228600">
              <a:buSzPct val="100000"/>
              <a:buFontTx/>
              <a:buBlip>
                <a:blip r:embed="rId2"/>
              </a:buBlip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GB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016277" y="1543050"/>
            <a:ext cx="2949575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www.eoscpilot.eu</a:t>
            </a:r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The European Open Science Cloud for Research pilot project is funded by the European Commission, DG Research &amp; Innovation under contract no. 739563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698581" y="4767263"/>
            <a:ext cx="2057400" cy="273844"/>
          </a:xfrm>
        </p:spPr>
        <p:txBody>
          <a:bodyPr/>
          <a:lstStyle/>
          <a:p>
            <a:fld id="{D629125B-4164-B445-B5EA-FB5E25F89FC2}" type="slidenum">
              <a:rPr lang="en-GB" smtClean="0"/>
              <a:pPr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971015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titolo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57013" y="1710415"/>
            <a:ext cx="4877001" cy="994172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274750" y="4767264"/>
            <a:ext cx="1356575" cy="273844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/>
              <a:t>www.eoscpilot.eu</a:t>
            </a:r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63652" y="4767264"/>
            <a:ext cx="5091448" cy="273844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GB"/>
              <a:t>The European Open Science Cloud for Research pilot project is funded by the European Commission, DG Research &amp; Innovation under contract no. 739563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67730" y="4767264"/>
            <a:ext cx="547620" cy="273844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fld id="{154E5F24-684F-EB47-903B-D0BF2D59DFAF}" type="slidenum">
              <a:rPr lang="en-GB" smtClean="0"/>
              <a:pPr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6938515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a titolo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www.eoscpilot.eu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The European Open Science Cloud for Research pilot project is funded by the European Commission, DG Research &amp; Innovation under contract no. 739563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E5F24-684F-EB47-903B-D0BF2D59DFAF}" type="slidenum">
              <a:rPr lang="en-GB" smtClean="0"/>
              <a:pPr/>
              <a:t>‹N›</a:t>
            </a:fld>
            <a:endParaRPr lang="en-GB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66639" y="2093020"/>
            <a:ext cx="4877001" cy="99417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06808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6208" y="100664"/>
            <a:ext cx="7886700" cy="564357"/>
          </a:xfrm>
        </p:spPr>
        <p:txBody>
          <a:bodyPr>
            <a:normAutofit/>
          </a:bodyPr>
          <a:lstStyle>
            <a:lvl1pPr>
              <a:defRPr sz="3000" b="1" baseline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712619"/>
            <a:ext cx="7886700" cy="2288407"/>
          </a:xfrm>
        </p:spPr>
        <p:txBody>
          <a:bodyPr/>
          <a:lstStyle>
            <a:lvl1pPr marL="228600" indent="-228600">
              <a:buSzPct val="100000"/>
              <a:buFontTx/>
              <a:buBlip>
                <a:blip r:embed="rId2"/>
              </a:buBlip>
              <a:defRPr/>
            </a:lvl1pPr>
            <a:lvl2pPr marL="685800" indent="-228600">
              <a:buSzPct val="100000"/>
              <a:buFontTx/>
              <a:buBlip>
                <a:blip r:embed="rId2"/>
              </a:buBlip>
              <a:defRPr/>
            </a:lvl2pPr>
            <a:lvl3pPr marL="1143000" indent="-228600">
              <a:buSzPct val="100000"/>
              <a:buFontTx/>
              <a:buBlip>
                <a:blip r:embed="rId2"/>
              </a:buBlip>
              <a:defRPr/>
            </a:lvl3pPr>
            <a:lvl4pPr marL="1600200" indent="-228600">
              <a:buSzPct val="100000"/>
              <a:buFontTx/>
              <a:buBlip>
                <a:blip r:embed="rId2"/>
              </a:buBlip>
              <a:defRPr/>
            </a:lvl4pPr>
            <a:lvl5pPr marL="2057400" indent="-228600"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74750" y="4767264"/>
            <a:ext cx="1356575" cy="273844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/>
              <a:t>www.eoscpilot.eu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63652" y="4767264"/>
            <a:ext cx="5091448" cy="273844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GB"/>
              <a:t>The European Open Science Cloud for Research pilot project is funded by the European Commission, DG Research &amp; Innovation under contract no. 739563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67730" y="4767264"/>
            <a:ext cx="547620" cy="273844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fld id="{154E5F24-684F-EB47-903B-D0BF2D59DFAF}" type="slidenum">
              <a:rPr lang="en-GB" smtClean="0"/>
              <a:pPr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8009382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135981" y="209349"/>
            <a:ext cx="6152398" cy="375424"/>
          </a:xfrm>
        </p:spPr>
        <p:txBody>
          <a:bodyPr anchor="b">
            <a:normAutofit/>
          </a:bodyPr>
          <a:lstStyle>
            <a:lvl1pPr>
              <a:defRPr sz="30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8002" y="2363029"/>
            <a:ext cx="7886700" cy="112514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274750" y="4767264"/>
            <a:ext cx="1356575" cy="273844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/>
              <a:t>www.eoscpilot.eu</a:t>
            </a:r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63652" y="4767264"/>
            <a:ext cx="5091448" cy="273844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GB"/>
              <a:t>The European Open Science Cloud for Research pilot project is funded by the European Commission, DG Research &amp; Innovation under contract no. 739563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67730" y="4767264"/>
            <a:ext cx="547620" cy="273844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fld id="{154E5F24-684F-EB47-903B-D0BF2D59DFAF}" type="slidenum">
              <a:rPr lang="en-GB" smtClean="0"/>
              <a:pPr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9414834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1" y="97405"/>
            <a:ext cx="7886700" cy="564357"/>
          </a:xfrm>
        </p:spPr>
        <p:txBody>
          <a:bodyPr>
            <a:normAutofit/>
          </a:bodyPr>
          <a:lstStyle>
            <a:lvl1pPr>
              <a:defRPr sz="3000" baseline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47650"/>
            <a:ext cx="3886200" cy="2146409"/>
          </a:xfrm>
        </p:spPr>
        <p:txBody>
          <a:bodyPr/>
          <a:lstStyle>
            <a:lvl1pPr marL="228600" indent="-228600">
              <a:buSzPct val="100000"/>
              <a:buFontTx/>
              <a:buBlip>
                <a:blip r:embed="rId2"/>
              </a:buBlip>
              <a:defRPr/>
            </a:lvl1pPr>
            <a:lvl2pPr marL="685800" indent="-228600">
              <a:buSzPct val="100000"/>
              <a:buFontTx/>
              <a:buBlip>
                <a:blip r:embed="rId2"/>
              </a:buBlip>
              <a:defRPr/>
            </a:lvl2pPr>
            <a:lvl3pPr marL="1143000" indent="-228600">
              <a:buSzPct val="100000"/>
              <a:buFontTx/>
              <a:buBlip>
                <a:blip r:embed="rId2"/>
              </a:buBlip>
              <a:defRPr/>
            </a:lvl3pPr>
            <a:lvl4pPr marL="1600200" indent="-228600">
              <a:buSzPct val="100000"/>
              <a:buFontTx/>
              <a:buBlip>
                <a:blip r:embed="rId2"/>
              </a:buBlip>
              <a:defRPr/>
            </a:lvl4pPr>
            <a:lvl5pPr marL="2057400" indent="-228600"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6517" y="1547650"/>
            <a:ext cx="3886200" cy="2146409"/>
          </a:xfrm>
        </p:spPr>
        <p:txBody>
          <a:bodyPr/>
          <a:lstStyle>
            <a:lvl1pPr marL="228600" indent="-228600">
              <a:buSzPct val="100000"/>
              <a:buFontTx/>
              <a:buBlip>
                <a:blip r:embed="rId2"/>
              </a:buBlip>
              <a:defRPr/>
            </a:lvl1pPr>
            <a:lvl2pPr marL="685800" indent="-228600">
              <a:buSzPct val="100000"/>
              <a:buFontTx/>
              <a:buBlip>
                <a:blip r:embed="rId2"/>
              </a:buBlip>
              <a:defRPr/>
            </a:lvl2pPr>
            <a:lvl3pPr marL="1143000" indent="-228600">
              <a:buSzPct val="100000"/>
              <a:buFontTx/>
              <a:buBlip>
                <a:blip r:embed="rId2"/>
              </a:buBlip>
              <a:defRPr/>
            </a:lvl3pPr>
            <a:lvl4pPr marL="1600200" indent="-228600">
              <a:buSzPct val="100000"/>
              <a:buFontTx/>
              <a:buBlip>
                <a:blip r:embed="rId2"/>
              </a:buBlip>
              <a:defRPr/>
            </a:lvl4pPr>
            <a:lvl5pPr marL="2057400" indent="-228600">
              <a:buSzPct val="100000"/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www.eoscpilot.eu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The European Open Science Cloud for Research pilot project is funded by the European Commission, DG Research &amp; Innovation under contract no. 739563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E5F24-684F-EB47-903B-D0BF2D59DFAF}" type="slidenum">
              <a:rPr lang="en-GB" smtClean="0"/>
              <a:pPr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853286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000" baseline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www.eoscpilot.eu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The European Open Science Cloud for Research pilot project is funded by the European Commission, DG Research &amp; Innovation under contract no. 739563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E5F24-684F-EB47-903B-D0BF2D59DFAF}" type="slidenum">
              <a:rPr lang="en-GB" smtClean="0"/>
              <a:pPr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1042873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www.eoscpilot.eu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The European Open Science Cloud for Research pilot project is funded by the European Commission, DG Research &amp; Innovation under contract no. 739563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E5F24-684F-EB47-903B-D0BF2D59DFAF}" type="slidenum">
              <a:rPr lang="en-GB" smtClean="0"/>
              <a:pPr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9967254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837398"/>
            <a:ext cx="2949178" cy="70565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837398"/>
            <a:ext cx="4629150" cy="3655219"/>
          </a:xfrm>
        </p:spPr>
        <p:txBody>
          <a:bodyPr/>
          <a:lstStyle>
            <a:lvl1pPr marL="228600" indent="-228600">
              <a:buSzPct val="100000"/>
              <a:buFontTx/>
              <a:buBlip>
                <a:blip r:embed="rId2"/>
              </a:buBlip>
              <a:defRPr sz="3200"/>
            </a:lvl1pPr>
            <a:lvl2pPr marL="685800" indent="-228600">
              <a:buSzPct val="100000"/>
              <a:buFontTx/>
              <a:buBlip>
                <a:blip r:embed="rId2"/>
              </a:buBlip>
              <a:defRPr sz="2800"/>
            </a:lvl2pPr>
            <a:lvl3pPr marL="1143000" indent="-228600">
              <a:buSzPct val="100000"/>
              <a:buFontTx/>
              <a:buBlip>
                <a:blip r:embed="rId2"/>
              </a:buBlip>
              <a:defRPr sz="2400"/>
            </a:lvl3pPr>
            <a:lvl4pPr marL="1600200" indent="-228600">
              <a:buSzPct val="100000"/>
              <a:buFontTx/>
              <a:buBlip>
                <a:blip r:embed="rId2"/>
              </a:buBlip>
              <a:defRPr sz="2000"/>
            </a:lvl4pPr>
            <a:lvl5pPr marL="2057400" indent="-228600">
              <a:buSzPct val="100000"/>
              <a:buFontTx/>
              <a:buBlip>
                <a:blip r:embed="rId2"/>
              </a:buBlip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www.eoscpilot.eu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The European Open Science Cloud for Research pilot project is funded by the European Commission, DG Research &amp; Innovation under contract no. 739563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E5F24-684F-EB47-903B-D0BF2D59DFAF}" type="slidenum">
              <a:rPr lang="en-GB" smtClean="0"/>
              <a:pPr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372831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slideLayout" Target="../slideLayouts/slideLayout12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3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17333" y="50533"/>
            <a:ext cx="6956057" cy="6512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212783"/>
            <a:ext cx="7886700" cy="22884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133490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www.eoscpilot.eu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36808" y="4767264"/>
            <a:ext cx="523614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/>
              <a:t>The European Open Science Cloud for Research pilot project is funded by the European Commission, DG Research &amp; Innovation under contract no. 739563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72952" y="4767264"/>
            <a:ext cx="114239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4E5F24-684F-EB47-903B-D0BF2D59DFAF}" type="slidenum">
              <a:rPr lang="en-GB" smtClean="0"/>
              <a:pPr/>
              <a:t>‹N›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580945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73" r:id="rId3"/>
    <p:sldLayoutId id="2147483662" r:id="rId4"/>
    <p:sldLayoutId id="2147483663" r:id="rId5"/>
    <p:sldLayoutId id="2147483664" r:id="rId6"/>
    <p:sldLayoutId id="2147483666" r:id="rId7"/>
    <p:sldLayoutId id="2147483667" r:id="rId8"/>
    <p:sldLayoutId id="2147483668" r:id="rId9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SzPct val="100000"/>
        <a:buFontTx/>
        <a:buBlip>
          <a:blip r:embed="rId12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SzPct val="100000"/>
        <a:buFontTx/>
        <a:buBlip>
          <a:blip r:embed="rId12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100000"/>
        <a:buFontTx/>
        <a:buBlip>
          <a:blip r:embed="rId12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SzPct val="100000"/>
        <a:buFontTx/>
        <a:buBlip>
          <a:blip r:embed="rId12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SzPct val="100000"/>
        <a:buFontTx/>
        <a:buBlip>
          <a:blip r:embed="rId12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2348564" y="273844"/>
            <a:ext cx="6166786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stile</a:t>
            </a:r>
            <a:endParaRPr lang="en-GB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348564" y="1369219"/>
            <a:ext cx="6166786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GB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err="1"/>
              <a:t>www.eoscpilot.eu</a:t>
            </a:r>
            <a:endParaRPr lang="en-GB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The European Open Science Cloud for Research pilot project is funded by the European Commission, DG Research &amp; Innovation under contract no. 739563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29125B-4164-B445-B5EA-FB5E25F89FC2}" type="slidenum">
              <a:rPr lang="en-GB" smtClean="0"/>
              <a:pPr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785137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9" r:id="rId4"/>
    <p:sldLayoutId id="2147483680" r:id="rId5"/>
    <p:sldLayoutId id="2147483682" r:id="rId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SzPct val="100000"/>
        <a:buFontTx/>
        <a:buBlip>
          <a:blip r:embed="rId9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SzPct val="100000"/>
        <a:buFontTx/>
        <a:buBlip>
          <a:blip r:embed="rId9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100000"/>
        <a:buFontTx/>
        <a:buBlip>
          <a:blip r:embed="rId9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SzPct val="100000"/>
        <a:buFontTx/>
        <a:buBlip>
          <a:blip r:embed="rId9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SzPct val="100000"/>
        <a:buFontTx/>
        <a:buBlip>
          <a:blip r:embed="rId9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en-GB" dirty="0"/>
              <a:t>EOSCpilot All Hands Meeting, Pisa, 8-9 March, 2018</a:t>
            </a:r>
          </a:p>
        </p:txBody>
      </p:sp>
    </p:spTree>
    <p:extLst>
      <p:ext uri="{BB962C8B-B14F-4D97-AF65-F5344CB8AC3E}">
        <p14:creationId xmlns:p14="http://schemas.microsoft.com/office/powerpoint/2010/main" xmlns="" val="2836381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4B7C52A-E7E2-354C-B1C9-07B1CDC764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6FA9522-885A-8C4E-93C8-133D7C5578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4750" y="1247848"/>
            <a:ext cx="3954925" cy="250234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QA: how do we ensure FAQs are credible, helpful &amp; up-to-date?</a:t>
            </a:r>
          </a:p>
          <a:p>
            <a:r>
              <a:rPr lang="en-US" dirty="0"/>
              <a:t> What process should be followed for creating FAQs?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1C44D73-6347-774C-A4C9-F761C3118F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www.eoscpilot.eu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356F340-BC0E-D44D-A2F7-C961A8EB99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The European Open Science Cloud for Research pilot project is funded by the European Commission, DG Research &amp; Innovation under contract no. 739563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6D134D6-6E67-CB4B-959D-AC5E8CB99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E5F24-684F-EB47-903B-D0BF2D59DFAF}" type="slidenum">
              <a:rPr lang="en-GB" smtClean="0"/>
              <a:pPr/>
              <a:t>10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2A041B1-2325-C04C-902E-623EF83E87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1840" y="1247847"/>
            <a:ext cx="4143510" cy="250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471235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47E9174-1F99-7F41-AD8E-BB1E4EEFA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382353F-5331-604D-89EC-239DD4E986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Drafting answers to FAQs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D3E28DE-B6B3-7F47-B383-BF480D7413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www.eoscpilot.eu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5ED808F-676B-464C-B260-01775FDC09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The European Open Science Cloud for Research pilot project is funded by the European Commission, DG Research &amp; Innovation under contract no. 739563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795086C-85BF-444B-A93E-413EDDF7C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E5F24-684F-EB47-903B-D0BF2D59DFAF}" type="slidenum">
              <a:rPr lang="en-GB" smtClean="0"/>
              <a:pPr/>
              <a:t>11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201F1EA1-DD19-DC4F-A808-B6B2BD9A34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6903" y="1180397"/>
            <a:ext cx="3058447" cy="2820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864262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www.eoscpilot.eu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The European Open Science Cloud for Research pilot project is funded by the European Commission, DG Research &amp; Innovation under contract no. 739563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E5F24-684F-EB47-903B-D0BF2D59DFAF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xmlns="" val="26215890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013" y="1710415"/>
            <a:ext cx="4883910" cy="1607216"/>
          </a:xfrm>
        </p:spPr>
        <p:txBody>
          <a:bodyPr>
            <a:normAutofit fontScale="90000"/>
          </a:bodyPr>
          <a:lstStyle/>
          <a:p>
            <a:r>
              <a:rPr lang="en-GB" dirty="0"/>
              <a:t/>
            </a:r>
            <a:br>
              <a:rPr lang="en-GB" dirty="0"/>
            </a:br>
            <a:r>
              <a:rPr lang="en-GB" dirty="0"/>
              <a:t>WP8: Session on FAQs</a:t>
            </a:r>
            <a:br>
              <a:rPr lang="en-GB" dirty="0"/>
            </a:br>
            <a:r>
              <a:rPr lang="en-GB" sz="2200" dirty="0"/>
              <a:t>Magdalena Getler, University of Edinburgh Päivi Rauste, CSC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www.eoscpilot.eu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The European Open Science Cloud for Research pilot project is funded by the European Commission, DG Research &amp; Innovation under contract no. 739563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E5F24-684F-EB47-903B-D0BF2D59DFAF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5304286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EOSC pilot FAQs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078522"/>
            <a:ext cx="8063938" cy="3076789"/>
          </a:xfrm>
        </p:spPr>
        <p:txBody>
          <a:bodyPr>
            <a:normAutofit fontScale="70000" lnSpcReduction="20000"/>
          </a:bodyPr>
          <a:lstStyle/>
          <a:p>
            <a:r>
              <a:rPr lang="en-GB" dirty="0"/>
              <a:t>How do we deliver a great experience that reflects EOSC brand? How do we show that we listen to our stakeholders?</a:t>
            </a:r>
          </a:p>
          <a:p>
            <a:pPr lvl="1"/>
            <a:r>
              <a:rPr lang="en-GB" dirty="0"/>
              <a:t> questions must echo real concerns people have</a:t>
            </a:r>
          </a:p>
          <a:p>
            <a:pPr lvl="1"/>
            <a:r>
              <a:rPr lang="en-US" dirty="0"/>
              <a:t> language must reflect the vocabulary and phrasing of our stakeholders</a:t>
            </a:r>
            <a:endParaRPr lang="en-GB" dirty="0"/>
          </a:p>
          <a:p>
            <a:pPr lvl="1"/>
            <a:r>
              <a:rPr lang="en-GB" dirty="0"/>
              <a:t> well-managed </a:t>
            </a:r>
            <a:r>
              <a:rPr lang="en-US" dirty="0"/>
              <a:t>FAQs will show that EOSC is listening and addressing people’s concerns</a:t>
            </a:r>
            <a:endParaRPr lang="en-GB" dirty="0"/>
          </a:p>
          <a:p>
            <a:r>
              <a:rPr lang="en-GB" dirty="0"/>
              <a:t>Why do we need FAQs?</a:t>
            </a:r>
          </a:p>
          <a:p>
            <a:r>
              <a:rPr lang="en-US" dirty="0"/>
              <a:t>Make the most of data available (social media, fora, blogs, events, SEO)</a:t>
            </a:r>
          </a:p>
          <a:p>
            <a:pPr lvl="1"/>
            <a:r>
              <a:rPr lang="en-GB" dirty="0"/>
              <a:t>“FAQs must be reserved for frequently asked questions since that’s the only thing that makes an FAQ a useful website feature”: Yes or No?</a:t>
            </a:r>
            <a:endParaRPr lang="en-US" dirty="0"/>
          </a:p>
          <a:p>
            <a:r>
              <a:rPr lang="en-GB" dirty="0"/>
              <a:t>Helpdesk facility, contact us, web forms. What else?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www.eoscpilot.eu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The European Open Science Cloud for Research pilot project is funded by the European Commission, DG Research &amp; Innovation under contract no. 739563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E5F24-684F-EB47-903B-D0BF2D59DFAF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3119492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FF51FBB-8827-8648-988F-EA496FEBE0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Website analytics: what does it tell us?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xmlns="" id="{32D16A57-AC73-E742-873D-1693CEE3A2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489938" y="937847"/>
            <a:ext cx="4586732" cy="3141785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36B55A0-7B33-AF4A-9FC2-E551ADE4F1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www.eoscpilot.eu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6A0B205-C0FF-4947-A414-D573AA1A0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The European Open Science Cloud for Research pilot project is funded by the European Commission, DG Research &amp; Innovation under contract no. 739563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8520944-6A15-0346-A851-4CA4802C99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E5F24-684F-EB47-903B-D0BF2D59DFAF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xmlns="" id="{AB91E7F3-D3BE-4B4B-A08E-1DCCF697F57F}"/>
              </a:ext>
            </a:extLst>
          </p:cNvPr>
          <p:cNvSpPr txBox="1">
            <a:spLocks/>
          </p:cNvSpPr>
          <p:nvPr/>
        </p:nvSpPr>
        <p:spPr>
          <a:xfrm>
            <a:off x="274750" y="1352653"/>
            <a:ext cx="4130919" cy="25752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100000"/>
              <a:buFontTx/>
              <a:buBlip>
                <a:blip r:embed="rId4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00000"/>
              <a:buFontTx/>
              <a:buBlip>
                <a:blip r:embed="rId4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00000"/>
              <a:buFontTx/>
              <a:buBlip>
                <a:blip r:embed="rId4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00000"/>
              <a:buFontTx/>
              <a:buBlip>
                <a:blip r:embed="rId4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00000"/>
              <a:buFontTx/>
              <a:buBlip>
                <a:blip r:embed="rId4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 The most viewed content:</a:t>
            </a:r>
          </a:p>
          <a:p>
            <a:pPr lvl="1"/>
            <a:r>
              <a:rPr lang="en-US" dirty="0"/>
              <a:t> /Events</a:t>
            </a:r>
          </a:p>
          <a:p>
            <a:pPr lvl="1"/>
            <a:r>
              <a:rPr lang="en-US" dirty="0"/>
              <a:t> /Science Demonstrators</a:t>
            </a:r>
          </a:p>
          <a:p>
            <a:pPr lvl="1"/>
            <a:r>
              <a:rPr lang="en-US" dirty="0"/>
              <a:t> /About</a:t>
            </a:r>
          </a:p>
        </p:txBody>
      </p:sp>
    </p:spTree>
    <p:extLst>
      <p:ext uri="{BB962C8B-B14F-4D97-AF65-F5344CB8AC3E}">
        <p14:creationId xmlns:p14="http://schemas.microsoft.com/office/powerpoint/2010/main" xmlns="" val="3570181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3BFF1C4-9311-BF40-95C1-D7286B3194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Development of FAQs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1F1F3C2-3180-2B47-AD05-7ADC82AB51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030147"/>
            <a:ext cx="7886700" cy="309044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 Information design</a:t>
            </a:r>
          </a:p>
          <a:p>
            <a:pPr lvl="1"/>
            <a:r>
              <a:rPr lang="en-US" dirty="0"/>
              <a:t> chunk by topic so people can rule out most topics quickly</a:t>
            </a:r>
          </a:p>
          <a:p>
            <a:pPr lvl="1"/>
            <a:r>
              <a:rPr lang="en-US" dirty="0"/>
              <a:t> good information design can help people locate what they need and discover other information they may want</a:t>
            </a:r>
          </a:p>
          <a:p>
            <a:r>
              <a:rPr lang="en-US" dirty="0"/>
              <a:t> Set the tone</a:t>
            </a:r>
          </a:p>
          <a:p>
            <a:pPr lvl="1"/>
            <a:r>
              <a:rPr lang="en-US" dirty="0"/>
              <a:t> any conversation with the stakeholders should be polite, personable and reflective of EOSC brand (guidelines?)</a:t>
            </a:r>
          </a:p>
          <a:p>
            <a:pPr lvl="1"/>
            <a:r>
              <a:rPr lang="en-US" dirty="0"/>
              <a:t> FAQs are public -&gt; serve as indicators of how easy it is to resolve problems and find a helpful person to talk to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EEEEDCF-91C5-8642-A606-38F6128650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www.eoscpilot.eu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7E713A8-E3F5-E64E-902B-BAC6CE0CF4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The European Open Science Cloud for Research pilot project is funded by the European Commission, DG Research &amp; Innovation under contract no. 739563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87D0ECA-B7ED-074D-98ED-B9569C355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E5F24-684F-EB47-903B-D0BF2D59DFAF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5055923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86D9A5F-152B-D24D-85E0-66CD837AB1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FAQ characteristics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17B4AAB-D8EC-F546-A04C-442194E89F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0862" y="1160436"/>
            <a:ext cx="7850678" cy="2781826"/>
          </a:xfrm>
        </p:spPr>
        <p:txBody>
          <a:bodyPr>
            <a:normAutofit lnSpcReduction="10000"/>
          </a:bodyPr>
          <a:lstStyle/>
          <a:p>
            <a:pPr lvl="1"/>
            <a:r>
              <a:rPr lang="en-US" dirty="0"/>
              <a:t> welcoming</a:t>
            </a:r>
          </a:p>
          <a:p>
            <a:pPr lvl="1"/>
            <a:r>
              <a:rPr lang="en-US" dirty="0"/>
              <a:t> clear-cut</a:t>
            </a:r>
          </a:p>
          <a:p>
            <a:pPr lvl="1"/>
            <a:r>
              <a:rPr lang="en-US" dirty="0"/>
              <a:t> well-organized (e.g. answers visually distinctive from questions)</a:t>
            </a:r>
          </a:p>
          <a:p>
            <a:pPr lvl="1"/>
            <a:r>
              <a:rPr lang="en-US" dirty="0"/>
              <a:t> up-to-date</a:t>
            </a:r>
          </a:p>
          <a:p>
            <a:pPr lvl="1"/>
            <a:r>
              <a:rPr lang="en-US" dirty="0"/>
              <a:t> credible</a:t>
            </a:r>
          </a:p>
          <a:p>
            <a:pPr lvl="1"/>
            <a:r>
              <a:rPr lang="en-US" dirty="0"/>
              <a:t> language reflects the vocabulary and phrasing of our stakeholders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B6EE528-AE89-A74A-BC65-2EFCCD292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www.eoscpilot.eu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1F17BE1-6566-1046-B173-805C5720EA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The European Open Science Cloud for Research pilot project is funded by the European Commission, DG Research &amp; Innovation under contract no. 739563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086154F-877C-8648-B30C-177F7C460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E5F24-684F-EB47-903B-D0BF2D59DFAF}" type="slidenum">
              <a:rPr lang="en-GB" smtClean="0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2400942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/>
            </a:r>
            <a:br>
              <a:rPr lang="en-GB" dirty="0"/>
            </a:br>
            <a:r>
              <a:rPr lang="en-GB" dirty="0"/>
              <a:t>Good and bad FAQs: examples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89539"/>
            <a:ext cx="7886700" cy="271148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www.eoscpilot.eu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The European Open Science Cloud for Research pilot project is funded by the European Commission, DG Research &amp; Innovation under contract no. 739563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E5F24-684F-EB47-903B-D0BF2D59DFAF}" type="slidenum">
              <a:rPr lang="en-GB" smtClean="0"/>
              <a:pPr/>
              <a:t>7</a:t>
            </a:fld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90FA708A-BD76-B64B-A874-DB00C3FD3A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14401"/>
            <a:ext cx="4077217" cy="323263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C073811C-C8CD-D84D-9780-85309E899F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4524" y="1431258"/>
            <a:ext cx="5085691" cy="2480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718889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3388994-568A-0B4A-BD94-66D2B8D1D7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Good and bad FAQs: examples</a:t>
            </a:r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xmlns="" id="{C2FE2618-6354-4D47-94B6-12E41D4401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74750" y="950302"/>
            <a:ext cx="4636807" cy="3246560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592BD9D-C599-3648-B9AE-AA31D5D265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www.eoscpilot.eu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00EA842-CB3C-2840-A2D5-96BF379FC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The European Open Science Cloud for Research pilot project is funded by the European Commission, DG Research &amp; Innovation under contract no. 739563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7503089-5008-9242-96F6-7DC890B96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E5F24-684F-EB47-903B-D0BF2D59DFAF}" type="slidenum">
              <a:rPr lang="en-GB" smtClean="0"/>
              <a:pPr/>
              <a:t>8</a:t>
            </a:fld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16BF002E-294B-9D4F-AC78-E71965D344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1557" y="1004154"/>
            <a:ext cx="3845169" cy="3192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447719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005DFDF-7C2B-1449-8323-EAC2A7C2E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/>
              <a:t/>
            </a:r>
            <a:br>
              <a:rPr lang="en-GB"/>
            </a:br>
            <a:r>
              <a:rPr lang="en-GB"/>
              <a:t>Good </a:t>
            </a:r>
            <a:r>
              <a:rPr lang="en-GB" dirty="0"/>
              <a:t>and bad FAQs: examples</a:t>
            </a:r>
            <a:br>
              <a:rPr lang="en-GB" dirty="0"/>
            </a:br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xmlns="" id="{A2BFAFF3-931F-1B43-B91D-847A681937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581" y="962025"/>
            <a:ext cx="4243896" cy="3164498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6FD1DA0-5C8D-234D-A77E-281E9B6E1C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www.eoscpilot.eu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9EA3124-F6FC-9B43-87B2-4EA4A5E628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The European Open Science Cloud for Research pilot project is funded by the European Commission, DG Research &amp; Innovation under contract no. 739563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30F2ECF-ACA6-0340-9303-FD89A2869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E5F24-684F-EB47-903B-D0BF2D59DFAF}" type="slidenum">
              <a:rPr lang="en-GB" smtClean="0"/>
              <a:pPr/>
              <a:t>9</a:t>
            </a:fld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F8E830E7-6904-994C-B056-271E4BC694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1014" y="1004520"/>
            <a:ext cx="5122985" cy="3028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96302958"/>
      </p:ext>
    </p:extLst>
  </p:cSld>
  <p:clrMapOvr>
    <a:masterClrMapping/>
  </p:clrMapOvr>
</p:sld>
</file>

<file path=ppt/theme/theme1.xml><?xml version="1.0" encoding="utf-8"?>
<a:theme xmlns:a="http://schemas.openxmlformats.org/drawingml/2006/main" name="EOSCpilot Kick-off Meeting WP templat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EOSCpilot Kick-off Meeting WP template" id="{E70945A2-94D4-3946-9A76-8E52FDC0920D}" vid="{033EFADF-921D-054A-A31C-D5932F7C238A}"/>
    </a:ext>
  </a:extLst>
</a:theme>
</file>

<file path=ppt/theme/theme2.xml><?xml version="1.0" encoding="utf-8"?>
<a:theme xmlns:a="http://schemas.openxmlformats.org/drawingml/2006/main" name="Personalizza struttur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EOSCpilot Kick-off Meeting WP template" id="{E70945A2-94D4-3946-9A76-8E52FDC0920D}" vid="{8510554A-11F3-084F-84B0-339FBF774721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EOSCpilot_PPT_template_Feb2017_16_9</Template>
  <TotalTime>275</TotalTime>
  <Words>616</Words>
  <Application>Microsoft Office PowerPoint</Application>
  <PresentationFormat>Presentazione su schermo (16:9)</PresentationFormat>
  <Paragraphs>83</Paragraphs>
  <Slides>12</Slides>
  <Notes>10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Titoli diapositive</vt:lpstr>
      </vt:variant>
      <vt:variant>
        <vt:i4>12</vt:i4>
      </vt:variant>
    </vt:vector>
  </HeadingPairs>
  <TitlesOfParts>
    <vt:vector size="14" baseType="lpstr">
      <vt:lpstr>EOSCpilot Kick-off Meeting WP template</vt:lpstr>
      <vt:lpstr>Personalizza struttura</vt:lpstr>
      <vt:lpstr>Diapositiva 1</vt:lpstr>
      <vt:lpstr> WP8: Session on FAQs Magdalena Getler, University of Edinburgh Päivi Rauste, CSC </vt:lpstr>
      <vt:lpstr>EOSC pilot FAQs</vt:lpstr>
      <vt:lpstr>Website analytics: what does it tell us?</vt:lpstr>
      <vt:lpstr>Development of FAQs</vt:lpstr>
      <vt:lpstr> FAQ characteristics </vt:lpstr>
      <vt:lpstr> Good and bad FAQs: examples </vt:lpstr>
      <vt:lpstr>Good and bad FAQs: examples</vt:lpstr>
      <vt:lpstr> Good and bad FAQs: examples </vt:lpstr>
      <vt:lpstr>Discussion</vt:lpstr>
      <vt:lpstr>Exercise</vt:lpstr>
      <vt:lpstr>Thank you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Alessio</dc:creator>
  <cp:lastModifiedBy>A</cp:lastModifiedBy>
  <cp:revision>109</cp:revision>
  <dcterms:created xsi:type="dcterms:W3CDTF">2018-02-28T11:20:50Z</dcterms:created>
  <dcterms:modified xsi:type="dcterms:W3CDTF">2018-03-05T11:20:36Z</dcterms:modified>
</cp:coreProperties>
</file>