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3" r:id="rId6"/>
    <p:sldId id="264" r:id="rId7"/>
    <p:sldId id="283" r:id="rId8"/>
    <p:sldId id="266" r:id="rId9"/>
    <p:sldId id="284" r:id="rId10"/>
    <p:sldId id="282" r:id="rId1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86188"/>
  </p:normalViewPr>
  <p:slideViewPr>
    <p:cSldViewPr snapToGrid="0" snapToObjects="1">
      <p:cViewPr>
        <p:scale>
          <a:sx n="76" d="100"/>
          <a:sy n="76" d="100"/>
        </p:scale>
        <p:origin x="-336" y="-176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9E43-0FB3-D34E-84C1-F8B059CA32B4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9C74E-0FC7-E74E-B83C-2F566951D698}">
      <dgm:prSet custT="1"/>
      <dgm:spPr/>
      <dgm:t>
        <a:bodyPr/>
        <a:lstStyle/>
        <a:p>
          <a:pPr rtl="0"/>
          <a:r>
            <a:rPr lang="en-US" sz="3200" b="1" dirty="0">
              <a:latin typeface="PF Paperback"/>
              <a:cs typeface="PF Paperback"/>
            </a:rPr>
            <a:t>Publishing packages of artefacts</a:t>
          </a:r>
        </a:p>
      </dgm:t>
    </dgm:pt>
    <dgm:pt modelId="{8EAF08FC-C500-324B-ADA7-CAFCBF1FB65B}" type="parTrans" cxnId="{9499C332-9D9B-4645-B44A-6280BE66B772}">
      <dgm:prSet/>
      <dgm:spPr/>
      <dgm:t>
        <a:bodyPr/>
        <a:lstStyle/>
        <a:p>
          <a:endParaRPr lang="en-US" sz="2400"/>
        </a:p>
      </dgm:t>
    </dgm:pt>
    <dgm:pt modelId="{6D4210B1-3B47-AE43-80C9-0DC3D710094A}" type="sibTrans" cxnId="{9499C332-9D9B-4645-B44A-6280BE66B772}">
      <dgm:prSet/>
      <dgm:spPr/>
      <dgm:t>
        <a:bodyPr/>
        <a:lstStyle/>
        <a:p>
          <a:endParaRPr lang="en-US" sz="2400"/>
        </a:p>
      </dgm:t>
    </dgm:pt>
    <dgm:pt modelId="{CC3C0425-489A-C74F-BB51-76C961606A5A}">
      <dgm:prSet custT="1"/>
      <dgm:spPr/>
      <dgm:t>
        <a:bodyPr/>
        <a:lstStyle/>
        <a:p>
          <a:pPr rtl="0"/>
          <a:r>
            <a:rPr lang="en-US" sz="3200" b="1" dirty="0">
              <a:latin typeface="PF Paperback"/>
              <a:cs typeface="PF Paperback"/>
            </a:rPr>
            <a:t>Publishing an up-to-date record of research artefacts metadata and links</a:t>
          </a:r>
        </a:p>
      </dgm:t>
    </dgm:pt>
    <dgm:pt modelId="{9DC02C80-3C26-E344-A90A-D9AD70E8B694}" type="parTrans" cxnId="{07FDB348-47BE-3B4E-B2DB-8E2E428659D1}">
      <dgm:prSet/>
      <dgm:spPr/>
      <dgm:t>
        <a:bodyPr/>
        <a:lstStyle/>
        <a:p>
          <a:endParaRPr lang="en-US" sz="2400"/>
        </a:p>
      </dgm:t>
    </dgm:pt>
    <dgm:pt modelId="{196473D6-63E5-124D-A834-B32AD17071D4}" type="sibTrans" cxnId="{07FDB348-47BE-3B4E-B2DB-8E2E428659D1}">
      <dgm:prSet/>
      <dgm:spPr/>
      <dgm:t>
        <a:bodyPr/>
        <a:lstStyle/>
        <a:p>
          <a:endParaRPr lang="en-US" sz="2400"/>
        </a:p>
      </dgm:t>
    </dgm:pt>
    <dgm:pt modelId="{E1293BD3-D15B-3D45-A69B-778954E9445F}">
      <dgm:prSet custT="1"/>
      <dgm:spPr/>
      <dgm:t>
        <a:bodyPr/>
        <a:lstStyle/>
        <a:p>
          <a:pPr rtl="0"/>
          <a:r>
            <a:rPr lang="en-US" sz="3200" b="1" dirty="0">
              <a:latin typeface="PF Paperback"/>
              <a:cs typeface="PF Paperback"/>
            </a:rPr>
            <a:t>Publishing of all kinds of research artefacts</a:t>
          </a:r>
        </a:p>
      </dgm:t>
    </dgm:pt>
    <dgm:pt modelId="{B48D2C67-0EC7-B245-87D9-8F9A29EE3DDF}" type="parTrans" cxnId="{1838E0BC-BCC2-1047-8B31-5A1F85CDE941}">
      <dgm:prSet/>
      <dgm:spPr/>
      <dgm:t>
        <a:bodyPr/>
        <a:lstStyle/>
        <a:p>
          <a:endParaRPr lang="en-US" sz="2400"/>
        </a:p>
      </dgm:t>
    </dgm:pt>
    <dgm:pt modelId="{069CEACD-995A-D145-93A8-0638A922D11F}" type="sibTrans" cxnId="{1838E0BC-BCC2-1047-8B31-5A1F85CDE941}">
      <dgm:prSet/>
      <dgm:spPr/>
      <dgm:t>
        <a:bodyPr/>
        <a:lstStyle/>
        <a:p>
          <a:endParaRPr lang="en-US" sz="2400"/>
        </a:p>
      </dgm:t>
    </dgm:pt>
    <dgm:pt modelId="{C2954208-B500-0B46-BA34-8F1A98598B33}" type="pres">
      <dgm:prSet presAssocID="{18C09E43-0FB3-D34E-84C1-F8B059CA32B4}" presName="Name0" presStyleCnt="0">
        <dgm:presLayoutVars>
          <dgm:chMax val="7"/>
          <dgm:chPref val="7"/>
          <dgm:dir/>
        </dgm:presLayoutVars>
      </dgm:prSet>
      <dgm:spPr/>
    </dgm:pt>
    <dgm:pt modelId="{7A6EDEEA-FB03-4D42-B842-7FE94B2092B3}" type="pres">
      <dgm:prSet presAssocID="{18C09E43-0FB3-D34E-84C1-F8B059CA32B4}" presName="Name1" presStyleCnt="0"/>
      <dgm:spPr/>
    </dgm:pt>
    <dgm:pt modelId="{AFBFA65D-5641-364A-9402-065CF2D469F0}" type="pres">
      <dgm:prSet presAssocID="{18C09E43-0FB3-D34E-84C1-F8B059CA32B4}" presName="cycle" presStyleCnt="0"/>
      <dgm:spPr/>
    </dgm:pt>
    <dgm:pt modelId="{125F2D8E-4417-7948-9CF4-626B19698096}" type="pres">
      <dgm:prSet presAssocID="{18C09E43-0FB3-D34E-84C1-F8B059CA32B4}" presName="srcNode" presStyleLbl="node1" presStyleIdx="0" presStyleCnt="3"/>
      <dgm:spPr/>
    </dgm:pt>
    <dgm:pt modelId="{C855F182-E756-C345-935B-A41FC43589CD}" type="pres">
      <dgm:prSet presAssocID="{18C09E43-0FB3-D34E-84C1-F8B059CA32B4}" presName="conn" presStyleLbl="parChTrans1D2" presStyleIdx="0" presStyleCnt="1"/>
      <dgm:spPr/>
    </dgm:pt>
    <dgm:pt modelId="{4323D8FE-C5E1-2049-AFA3-E6B610FD370D}" type="pres">
      <dgm:prSet presAssocID="{18C09E43-0FB3-D34E-84C1-F8B059CA32B4}" presName="extraNode" presStyleLbl="node1" presStyleIdx="0" presStyleCnt="3"/>
      <dgm:spPr/>
    </dgm:pt>
    <dgm:pt modelId="{561F8B78-805E-2149-B569-BFA31D65949E}" type="pres">
      <dgm:prSet presAssocID="{18C09E43-0FB3-D34E-84C1-F8B059CA32B4}" presName="dstNode" presStyleLbl="node1" presStyleIdx="0" presStyleCnt="3"/>
      <dgm:spPr/>
    </dgm:pt>
    <dgm:pt modelId="{DDB19B7E-C151-9F43-80DD-DEDF42137024}" type="pres">
      <dgm:prSet presAssocID="{E1293BD3-D15B-3D45-A69B-778954E9445F}" presName="text_1" presStyleLbl="node1" presStyleIdx="0" presStyleCnt="3">
        <dgm:presLayoutVars>
          <dgm:bulletEnabled val="1"/>
        </dgm:presLayoutVars>
      </dgm:prSet>
      <dgm:spPr/>
    </dgm:pt>
    <dgm:pt modelId="{7C296316-64CA-3F4A-B701-046B80A2D7CC}" type="pres">
      <dgm:prSet presAssocID="{E1293BD3-D15B-3D45-A69B-778954E9445F}" presName="accent_1" presStyleCnt="0"/>
      <dgm:spPr/>
    </dgm:pt>
    <dgm:pt modelId="{EA306855-E1E9-4F43-9BFD-B10B3A31C6AC}" type="pres">
      <dgm:prSet presAssocID="{E1293BD3-D15B-3D45-A69B-778954E9445F}" presName="accentRepeatNode" presStyleLbl="solidFgAcc1" presStyleIdx="0" presStyleCnt="3"/>
      <dgm:spPr>
        <a:noFill/>
        <a:ln>
          <a:noFill/>
        </a:ln>
      </dgm:spPr>
    </dgm:pt>
    <dgm:pt modelId="{F802C768-FF28-9747-910E-B2F2D8303003}" type="pres">
      <dgm:prSet presAssocID="{6709C74E-0FC7-E74E-B83C-2F566951D698}" presName="text_2" presStyleLbl="node1" presStyleIdx="1" presStyleCnt="3" custLinFactNeighborX="-666">
        <dgm:presLayoutVars>
          <dgm:bulletEnabled val="1"/>
        </dgm:presLayoutVars>
      </dgm:prSet>
      <dgm:spPr/>
    </dgm:pt>
    <dgm:pt modelId="{00485426-4970-3246-94E7-40BC4C8C404E}" type="pres">
      <dgm:prSet presAssocID="{6709C74E-0FC7-E74E-B83C-2F566951D698}" presName="accent_2" presStyleCnt="0"/>
      <dgm:spPr/>
    </dgm:pt>
    <dgm:pt modelId="{EC403155-6F10-3A49-949D-A792F2D6F4E0}" type="pres">
      <dgm:prSet presAssocID="{6709C74E-0FC7-E74E-B83C-2F566951D698}" presName="accentRepeatNode" presStyleLbl="solidFgAcc1" presStyleIdx="1" presStyleCnt="3"/>
      <dgm:spPr>
        <a:noFill/>
        <a:ln>
          <a:noFill/>
        </a:ln>
      </dgm:spPr>
    </dgm:pt>
    <dgm:pt modelId="{322C6949-84E9-724D-9FC3-32353BF34AA4}" type="pres">
      <dgm:prSet presAssocID="{CC3C0425-489A-C74F-BB51-76C961606A5A}" presName="text_3" presStyleLbl="node1" presStyleIdx="2" presStyleCnt="3">
        <dgm:presLayoutVars>
          <dgm:bulletEnabled val="1"/>
        </dgm:presLayoutVars>
      </dgm:prSet>
      <dgm:spPr/>
    </dgm:pt>
    <dgm:pt modelId="{C8397369-9A5B-0147-B433-09A229B6D586}" type="pres">
      <dgm:prSet presAssocID="{CC3C0425-489A-C74F-BB51-76C961606A5A}" presName="accent_3" presStyleCnt="0"/>
      <dgm:spPr/>
    </dgm:pt>
    <dgm:pt modelId="{77E16777-6081-064F-9190-F7DF8DE10F5F}" type="pres">
      <dgm:prSet presAssocID="{CC3C0425-489A-C74F-BB51-76C961606A5A}" presName="accentRepeatNode" presStyleLbl="solidFgAcc1" presStyleIdx="2" presStyleCnt="3"/>
      <dgm:spPr>
        <a:noFill/>
        <a:ln>
          <a:noFill/>
        </a:ln>
      </dgm:spPr>
    </dgm:pt>
  </dgm:ptLst>
  <dgm:cxnLst>
    <dgm:cxn modelId="{9499C332-9D9B-4645-B44A-6280BE66B772}" srcId="{18C09E43-0FB3-D34E-84C1-F8B059CA32B4}" destId="{6709C74E-0FC7-E74E-B83C-2F566951D698}" srcOrd="1" destOrd="0" parTransId="{8EAF08FC-C500-324B-ADA7-CAFCBF1FB65B}" sibTransId="{6D4210B1-3B47-AE43-80C9-0DC3D710094A}"/>
    <dgm:cxn modelId="{F254F745-7676-8D4C-A173-D58EDD0E991B}" type="presOf" srcId="{CC3C0425-489A-C74F-BB51-76C961606A5A}" destId="{322C6949-84E9-724D-9FC3-32353BF34AA4}" srcOrd="0" destOrd="0" presId="urn:microsoft.com/office/officeart/2008/layout/VerticalCurvedList"/>
    <dgm:cxn modelId="{07FDB348-47BE-3B4E-B2DB-8E2E428659D1}" srcId="{18C09E43-0FB3-D34E-84C1-F8B059CA32B4}" destId="{CC3C0425-489A-C74F-BB51-76C961606A5A}" srcOrd="2" destOrd="0" parTransId="{9DC02C80-3C26-E344-A90A-D9AD70E8B694}" sibTransId="{196473D6-63E5-124D-A834-B32AD17071D4}"/>
    <dgm:cxn modelId="{F7401754-BA43-2C4C-AB7C-69229B7604DA}" type="presOf" srcId="{6709C74E-0FC7-E74E-B83C-2F566951D698}" destId="{F802C768-FF28-9747-910E-B2F2D8303003}" srcOrd="0" destOrd="0" presId="urn:microsoft.com/office/officeart/2008/layout/VerticalCurvedList"/>
    <dgm:cxn modelId="{9DA17078-B3BE-0F49-8471-41363BE50061}" type="presOf" srcId="{069CEACD-995A-D145-93A8-0638A922D11F}" destId="{C855F182-E756-C345-935B-A41FC43589CD}" srcOrd="0" destOrd="0" presId="urn:microsoft.com/office/officeart/2008/layout/VerticalCurvedList"/>
    <dgm:cxn modelId="{1838E0BC-BCC2-1047-8B31-5A1F85CDE941}" srcId="{18C09E43-0FB3-D34E-84C1-F8B059CA32B4}" destId="{E1293BD3-D15B-3D45-A69B-778954E9445F}" srcOrd="0" destOrd="0" parTransId="{B48D2C67-0EC7-B245-87D9-8F9A29EE3DDF}" sibTransId="{069CEACD-995A-D145-93A8-0638A922D11F}"/>
    <dgm:cxn modelId="{CD2803C2-E77D-E244-92BE-785541DA3DCF}" type="presOf" srcId="{E1293BD3-D15B-3D45-A69B-778954E9445F}" destId="{DDB19B7E-C151-9F43-80DD-DEDF42137024}" srcOrd="0" destOrd="0" presId="urn:microsoft.com/office/officeart/2008/layout/VerticalCurvedList"/>
    <dgm:cxn modelId="{B4E318EB-700B-C242-8C5F-49B0E7A15CE8}" type="presOf" srcId="{18C09E43-0FB3-D34E-84C1-F8B059CA32B4}" destId="{C2954208-B500-0B46-BA34-8F1A98598B33}" srcOrd="0" destOrd="0" presId="urn:microsoft.com/office/officeart/2008/layout/VerticalCurvedList"/>
    <dgm:cxn modelId="{25014B5B-FEF7-4948-AF13-D81152E66D22}" type="presParOf" srcId="{C2954208-B500-0B46-BA34-8F1A98598B33}" destId="{7A6EDEEA-FB03-4D42-B842-7FE94B2092B3}" srcOrd="0" destOrd="0" presId="urn:microsoft.com/office/officeart/2008/layout/VerticalCurvedList"/>
    <dgm:cxn modelId="{C919A1B2-F975-C44E-A341-8FF32F73061A}" type="presParOf" srcId="{7A6EDEEA-FB03-4D42-B842-7FE94B2092B3}" destId="{AFBFA65D-5641-364A-9402-065CF2D469F0}" srcOrd="0" destOrd="0" presId="urn:microsoft.com/office/officeart/2008/layout/VerticalCurvedList"/>
    <dgm:cxn modelId="{5DB8AB90-DEE7-1B43-A0F0-CFD8353D95C4}" type="presParOf" srcId="{AFBFA65D-5641-364A-9402-065CF2D469F0}" destId="{125F2D8E-4417-7948-9CF4-626B19698096}" srcOrd="0" destOrd="0" presId="urn:microsoft.com/office/officeart/2008/layout/VerticalCurvedList"/>
    <dgm:cxn modelId="{D459665A-290C-F145-A80B-042B9B7CEDDF}" type="presParOf" srcId="{AFBFA65D-5641-364A-9402-065CF2D469F0}" destId="{C855F182-E756-C345-935B-A41FC43589CD}" srcOrd="1" destOrd="0" presId="urn:microsoft.com/office/officeart/2008/layout/VerticalCurvedList"/>
    <dgm:cxn modelId="{AF5A8EE3-7C7A-9A4B-9243-1E1603A1A450}" type="presParOf" srcId="{AFBFA65D-5641-364A-9402-065CF2D469F0}" destId="{4323D8FE-C5E1-2049-AFA3-E6B610FD370D}" srcOrd="2" destOrd="0" presId="urn:microsoft.com/office/officeart/2008/layout/VerticalCurvedList"/>
    <dgm:cxn modelId="{A6E97EEB-0BF1-0D4B-A2FD-B2FE17749E03}" type="presParOf" srcId="{AFBFA65D-5641-364A-9402-065CF2D469F0}" destId="{561F8B78-805E-2149-B569-BFA31D65949E}" srcOrd="3" destOrd="0" presId="urn:microsoft.com/office/officeart/2008/layout/VerticalCurvedList"/>
    <dgm:cxn modelId="{054A7A37-00F7-364F-A1E0-0577F375C81A}" type="presParOf" srcId="{7A6EDEEA-FB03-4D42-B842-7FE94B2092B3}" destId="{DDB19B7E-C151-9F43-80DD-DEDF42137024}" srcOrd="1" destOrd="0" presId="urn:microsoft.com/office/officeart/2008/layout/VerticalCurvedList"/>
    <dgm:cxn modelId="{B06CA384-7479-2A46-8829-9710FF239DEA}" type="presParOf" srcId="{7A6EDEEA-FB03-4D42-B842-7FE94B2092B3}" destId="{7C296316-64CA-3F4A-B701-046B80A2D7CC}" srcOrd="2" destOrd="0" presId="urn:microsoft.com/office/officeart/2008/layout/VerticalCurvedList"/>
    <dgm:cxn modelId="{7601F9E0-18AF-1041-A8A6-D5F369E741FF}" type="presParOf" srcId="{7C296316-64CA-3F4A-B701-046B80A2D7CC}" destId="{EA306855-E1E9-4F43-9BFD-B10B3A31C6AC}" srcOrd="0" destOrd="0" presId="urn:microsoft.com/office/officeart/2008/layout/VerticalCurvedList"/>
    <dgm:cxn modelId="{FD40F953-00E8-9A4C-AA36-B48E2CFBA52D}" type="presParOf" srcId="{7A6EDEEA-FB03-4D42-B842-7FE94B2092B3}" destId="{F802C768-FF28-9747-910E-B2F2D8303003}" srcOrd="3" destOrd="0" presId="urn:microsoft.com/office/officeart/2008/layout/VerticalCurvedList"/>
    <dgm:cxn modelId="{2F9A4E33-0F31-CB4E-935E-EECDA4E86B9F}" type="presParOf" srcId="{7A6EDEEA-FB03-4D42-B842-7FE94B2092B3}" destId="{00485426-4970-3246-94E7-40BC4C8C404E}" srcOrd="4" destOrd="0" presId="urn:microsoft.com/office/officeart/2008/layout/VerticalCurvedList"/>
    <dgm:cxn modelId="{8AA46CCC-281A-7540-AC37-28C8C73A9361}" type="presParOf" srcId="{00485426-4970-3246-94E7-40BC4C8C404E}" destId="{EC403155-6F10-3A49-949D-A792F2D6F4E0}" srcOrd="0" destOrd="0" presId="urn:microsoft.com/office/officeart/2008/layout/VerticalCurvedList"/>
    <dgm:cxn modelId="{014FEA10-B535-1949-8A5D-86671688041C}" type="presParOf" srcId="{7A6EDEEA-FB03-4D42-B842-7FE94B2092B3}" destId="{322C6949-84E9-724D-9FC3-32353BF34AA4}" srcOrd="5" destOrd="0" presId="urn:microsoft.com/office/officeart/2008/layout/VerticalCurvedList"/>
    <dgm:cxn modelId="{E6090DF7-D994-6043-9428-B29250D97063}" type="presParOf" srcId="{7A6EDEEA-FB03-4D42-B842-7FE94B2092B3}" destId="{C8397369-9A5B-0147-B433-09A229B6D586}" srcOrd="6" destOrd="0" presId="urn:microsoft.com/office/officeart/2008/layout/VerticalCurvedList"/>
    <dgm:cxn modelId="{385939C2-78D2-C746-A54E-8B79BC758477}" type="presParOf" srcId="{C8397369-9A5B-0147-B433-09A229B6D586}" destId="{77E16777-6081-064F-9190-F7DF8DE10F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D80A3-79F8-EE4B-89C2-C5ED14EF2A25}" type="doc">
      <dgm:prSet loTypeId="urn:microsoft.com/office/officeart/2008/layout/Lin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62F9CE-5E2F-554C-9A17-72C49FDBBE3B}">
      <dgm:prSet custT="1"/>
      <dgm:spPr/>
      <dgm:t>
        <a:bodyPr/>
        <a:lstStyle/>
        <a:p>
          <a:pPr rtl="0"/>
          <a:r>
            <a:rPr lang="en-US" sz="3200" b="1" dirty="0">
              <a:latin typeface="PF Paperback"/>
              <a:cs typeface="PF Paperback"/>
            </a:rPr>
            <a:t>Repositories lack support to Open Science publishing</a:t>
          </a:r>
          <a:endParaRPr lang="en-US" sz="3200" dirty="0">
            <a:latin typeface="PF Paperback"/>
            <a:cs typeface="PF Paperback"/>
          </a:endParaRPr>
        </a:p>
      </dgm:t>
    </dgm:pt>
    <dgm:pt modelId="{2D3DEB0C-0EC2-5140-A3B7-0ED7EDDB5846}" type="parTrans" cxnId="{3F2FE13D-3A07-614E-A03C-D88F5DF09CB1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DE8542C4-BFB2-3B40-94BF-E83A7991DF37}" type="sibTrans" cxnId="{3F2FE13D-3A07-614E-A03C-D88F5DF09CB1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EF8B2BC4-F155-4243-86E7-010944B7733A}">
      <dgm:prSet/>
      <dgm:spPr/>
      <dgm:t>
        <a:bodyPr/>
        <a:lstStyle/>
        <a:p>
          <a:pPr rtl="0"/>
          <a:r>
            <a:rPr lang="en-US" dirty="0">
              <a:latin typeface="PF Paperback"/>
              <a:cs typeface="PF Paperback"/>
            </a:rPr>
            <a:t>No support for integration of repositories for software, methods, or packages</a:t>
          </a:r>
        </a:p>
      </dgm:t>
    </dgm:pt>
    <dgm:pt modelId="{F8F0B69F-FCD7-F147-9274-324BB3269DCF}" type="parTrans" cxnId="{47010919-A600-7C40-80D2-C341AF466D5F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72CA49F6-81ED-A74D-BE86-1B1BB205AD53}" type="sibTrans" cxnId="{47010919-A600-7C40-80D2-C341AF466D5F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14BE0B04-0E8B-FC4D-8E69-0895E3E553F9}">
      <dgm:prSet/>
      <dgm:spPr/>
      <dgm:t>
        <a:bodyPr/>
        <a:lstStyle/>
        <a:p>
          <a:pPr rtl="0"/>
          <a:r>
            <a:rPr lang="en-US" dirty="0">
              <a:latin typeface="PF Paperback"/>
              <a:cs typeface="PF Paperback"/>
            </a:rPr>
            <a:t>Minimal or no support for links between artefacts in different repositories</a:t>
          </a:r>
        </a:p>
      </dgm:t>
    </dgm:pt>
    <dgm:pt modelId="{914C79F3-EBC2-854A-9470-189F8B218745}" type="parTrans" cxnId="{789DB63B-A645-404F-B153-9D15ACCEFAC9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71B8BE9A-324B-D145-B2C3-12870C2C4A38}" type="sibTrans" cxnId="{789DB63B-A645-404F-B153-9D15ACCEFAC9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D5029D9B-68DF-6C4E-BA27-4D6F9D1081B7}">
      <dgm:prSet/>
      <dgm:spPr/>
      <dgm:t>
        <a:bodyPr/>
        <a:lstStyle/>
        <a:p>
          <a:pPr rtl="0"/>
          <a:r>
            <a:rPr lang="en-US" dirty="0">
              <a:latin typeface="PF Paperback"/>
              <a:cs typeface="PF Paperback"/>
            </a:rPr>
            <a:t>No support for keeping repositories with up-to-date links between artefacts</a:t>
          </a:r>
        </a:p>
      </dgm:t>
    </dgm:pt>
    <dgm:pt modelId="{50F8FFE7-776C-C743-B5DF-533D5A04C026}" type="parTrans" cxnId="{CF5C6DEF-E721-2E48-BB16-0EEA68DB1F4D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ED4079F6-86DF-D640-910B-295348CE9244}" type="sibTrans" cxnId="{CF5C6DEF-E721-2E48-BB16-0EEA68DB1F4D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EEA023B9-E3A1-6B4D-B321-F608D8619805}">
      <dgm:prSet custT="1"/>
      <dgm:spPr/>
      <dgm:t>
        <a:bodyPr/>
        <a:lstStyle/>
        <a:p>
          <a:pPr rtl="0"/>
          <a:r>
            <a:rPr lang="en-US" sz="3200" b="1" dirty="0">
              <a:latin typeface="PF Paperback"/>
              <a:cs typeface="PF Paperback"/>
            </a:rPr>
            <a:t>Research communities lack culture of Open Science publishing</a:t>
          </a:r>
          <a:endParaRPr lang="en-US" sz="3200" dirty="0">
            <a:latin typeface="PF Paperback"/>
            <a:cs typeface="PF Paperback"/>
          </a:endParaRPr>
        </a:p>
      </dgm:t>
    </dgm:pt>
    <dgm:pt modelId="{3832EF6A-DA14-6D4C-B2E8-0236A12D52B6}" type="parTrans" cxnId="{E9AFA8E9-9294-A945-8543-E26DA4D782DF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8D17F2F4-E010-C149-AE58-A0F1123C28BA}" type="sibTrans" cxnId="{E9AFA8E9-9294-A945-8543-E26DA4D782DF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5A0CC6FD-91A1-A54B-B791-7BF73A3A3241}">
      <dgm:prSet/>
      <dgm:spPr/>
      <dgm:t>
        <a:bodyPr/>
        <a:lstStyle/>
        <a:p>
          <a:pPr rtl="0"/>
          <a:r>
            <a:rPr lang="en-US" dirty="0">
              <a:latin typeface="PF Paperback"/>
              <a:cs typeface="PF Paperback"/>
            </a:rPr>
            <a:t>Lack of e-infrastructure and tools for Open Science: e.g. repository limits above, exchange formats, workflows</a:t>
          </a:r>
        </a:p>
      </dgm:t>
    </dgm:pt>
    <dgm:pt modelId="{1A4CB553-3F83-8B41-86FF-A417B5AFAA7E}" type="parTrans" cxnId="{D169B48A-757A-614C-B1D5-B585F3417CEE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F4026C1E-0C0C-CD46-949A-B221E9C21C5B}" type="sibTrans" cxnId="{D169B48A-757A-614C-B1D5-B585F3417CEE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3FF08534-C5C4-3A4E-83BE-15A26F912967}">
      <dgm:prSet/>
      <dgm:spPr/>
      <dgm:t>
        <a:bodyPr/>
        <a:lstStyle/>
        <a:p>
          <a:pPr rtl="0"/>
          <a:r>
            <a:rPr lang="en-US" dirty="0">
              <a:latin typeface="PF Paperback"/>
              <a:cs typeface="PF Paperback"/>
            </a:rPr>
            <a:t>Difficulties to </a:t>
          </a:r>
          <a:r>
            <a:rPr lang="en-US" b="1" dirty="0">
              <a:latin typeface="PF Paperback"/>
              <a:cs typeface="PF Paperback"/>
            </a:rPr>
            <a:t>self-organize </a:t>
          </a:r>
          <a:r>
            <a:rPr lang="en-US" dirty="0">
              <a:latin typeface="PF Paperback"/>
              <a:cs typeface="PF Paperback"/>
            </a:rPr>
            <a:t>and </a:t>
          </a:r>
          <a:r>
            <a:rPr lang="en-US" b="1" dirty="0">
              <a:latin typeface="PF Paperback"/>
              <a:cs typeface="PF Paperback"/>
            </a:rPr>
            <a:t>sustain</a:t>
          </a:r>
          <a:r>
            <a:rPr lang="en-US" dirty="0">
              <a:latin typeface="PF Paperback"/>
              <a:cs typeface="PF Paperback"/>
            </a:rPr>
            <a:t> research communication solutions: e.g. identify the problems, see the benefits, devise solutions, applying economy of scale </a:t>
          </a:r>
        </a:p>
      </dgm:t>
    </dgm:pt>
    <dgm:pt modelId="{33C7D9C7-D573-8E4F-A7E5-90024D994CCE}" type="parTrans" cxnId="{A4325BBE-2E08-274B-AB9C-CC3C8D6FF20B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0D9376FE-C782-CE49-BC3C-2264C4FA78F1}" type="sibTrans" cxnId="{A4325BBE-2E08-274B-AB9C-CC3C8D6FF20B}">
      <dgm:prSet/>
      <dgm:spPr/>
      <dgm:t>
        <a:bodyPr/>
        <a:lstStyle/>
        <a:p>
          <a:endParaRPr lang="en-US">
            <a:latin typeface="PF Paperback"/>
            <a:cs typeface="PF Paperback"/>
          </a:endParaRPr>
        </a:p>
      </dgm:t>
    </dgm:pt>
    <dgm:pt modelId="{399F91A2-CD24-2849-8F79-CE1DFA31D21F}" type="pres">
      <dgm:prSet presAssocID="{A73D80A3-79F8-EE4B-89C2-C5ED14EF2A25}" presName="vert0" presStyleCnt="0">
        <dgm:presLayoutVars>
          <dgm:dir/>
          <dgm:animOne val="branch"/>
          <dgm:animLvl val="lvl"/>
        </dgm:presLayoutVars>
      </dgm:prSet>
      <dgm:spPr/>
    </dgm:pt>
    <dgm:pt modelId="{1AC823B0-37D2-9044-8A8A-F4B38F8C43FE}" type="pres">
      <dgm:prSet presAssocID="{1A62F9CE-5E2F-554C-9A17-72C49FDBBE3B}" presName="thickLine" presStyleLbl="alignNode1" presStyleIdx="0" presStyleCnt="2" custLinFactNeighborY="2059"/>
      <dgm:spPr/>
    </dgm:pt>
    <dgm:pt modelId="{E7E66345-3286-D242-9412-D851D6CD0790}" type="pres">
      <dgm:prSet presAssocID="{1A62F9CE-5E2F-554C-9A17-72C49FDBBE3B}" presName="horz1" presStyleCnt="0"/>
      <dgm:spPr/>
    </dgm:pt>
    <dgm:pt modelId="{E50E7806-CF9F-2C41-979B-D9A42D6140C7}" type="pres">
      <dgm:prSet presAssocID="{1A62F9CE-5E2F-554C-9A17-72C49FDBBE3B}" presName="tx1" presStyleLbl="revTx" presStyleIdx="0" presStyleCnt="7" custScaleX="124398"/>
      <dgm:spPr/>
    </dgm:pt>
    <dgm:pt modelId="{358D6356-F7AC-6941-B260-C00A27644F97}" type="pres">
      <dgm:prSet presAssocID="{1A62F9CE-5E2F-554C-9A17-72C49FDBBE3B}" presName="vert1" presStyleCnt="0"/>
      <dgm:spPr/>
    </dgm:pt>
    <dgm:pt modelId="{3A522F15-3093-AC4E-AA29-4ECDF4643959}" type="pres">
      <dgm:prSet presAssocID="{EF8B2BC4-F155-4243-86E7-010944B7733A}" presName="vertSpace2a" presStyleCnt="0"/>
      <dgm:spPr/>
    </dgm:pt>
    <dgm:pt modelId="{0E811939-0D42-DB4D-83F2-DBD856751602}" type="pres">
      <dgm:prSet presAssocID="{EF8B2BC4-F155-4243-86E7-010944B7733A}" presName="horz2" presStyleCnt="0"/>
      <dgm:spPr/>
    </dgm:pt>
    <dgm:pt modelId="{94BE261D-7687-EC4C-9060-A99753F5C001}" type="pres">
      <dgm:prSet presAssocID="{EF8B2BC4-F155-4243-86E7-010944B7733A}" presName="horzSpace2" presStyleCnt="0"/>
      <dgm:spPr/>
    </dgm:pt>
    <dgm:pt modelId="{18134AD0-8811-BB43-AD36-3DECFE44AF1B}" type="pres">
      <dgm:prSet presAssocID="{EF8B2BC4-F155-4243-86E7-010944B7733A}" presName="tx2" presStyleLbl="revTx" presStyleIdx="1" presStyleCnt="7"/>
      <dgm:spPr/>
    </dgm:pt>
    <dgm:pt modelId="{9581B3D0-14FE-D349-951D-ED53363F3859}" type="pres">
      <dgm:prSet presAssocID="{EF8B2BC4-F155-4243-86E7-010944B7733A}" presName="vert2" presStyleCnt="0"/>
      <dgm:spPr/>
    </dgm:pt>
    <dgm:pt modelId="{3C1FFDF7-82CB-924E-9C9D-A7349D880DB0}" type="pres">
      <dgm:prSet presAssocID="{EF8B2BC4-F155-4243-86E7-010944B7733A}" presName="thinLine2b" presStyleLbl="callout" presStyleIdx="0" presStyleCnt="5"/>
      <dgm:spPr/>
    </dgm:pt>
    <dgm:pt modelId="{114A64FC-4B7D-3B40-A5B4-6EF838E16581}" type="pres">
      <dgm:prSet presAssocID="{EF8B2BC4-F155-4243-86E7-010944B7733A}" presName="vertSpace2b" presStyleCnt="0"/>
      <dgm:spPr/>
    </dgm:pt>
    <dgm:pt modelId="{3C839F37-0209-824B-99BD-C5E76CCBD741}" type="pres">
      <dgm:prSet presAssocID="{14BE0B04-0E8B-FC4D-8E69-0895E3E553F9}" presName="horz2" presStyleCnt="0"/>
      <dgm:spPr/>
    </dgm:pt>
    <dgm:pt modelId="{A88FE7DE-0A2B-2D4A-9DFC-C9CA382060A8}" type="pres">
      <dgm:prSet presAssocID="{14BE0B04-0E8B-FC4D-8E69-0895E3E553F9}" presName="horzSpace2" presStyleCnt="0"/>
      <dgm:spPr/>
    </dgm:pt>
    <dgm:pt modelId="{91DFAAF1-F8C7-1F4C-91EE-BAD351D39728}" type="pres">
      <dgm:prSet presAssocID="{14BE0B04-0E8B-FC4D-8E69-0895E3E553F9}" presName="tx2" presStyleLbl="revTx" presStyleIdx="2" presStyleCnt="7"/>
      <dgm:spPr/>
    </dgm:pt>
    <dgm:pt modelId="{F77FFE15-78A0-3C42-AEB3-8255C0D51047}" type="pres">
      <dgm:prSet presAssocID="{14BE0B04-0E8B-FC4D-8E69-0895E3E553F9}" presName="vert2" presStyleCnt="0"/>
      <dgm:spPr/>
    </dgm:pt>
    <dgm:pt modelId="{5D954E45-3814-1347-ACBF-D4D382E978BF}" type="pres">
      <dgm:prSet presAssocID="{14BE0B04-0E8B-FC4D-8E69-0895E3E553F9}" presName="thinLine2b" presStyleLbl="callout" presStyleIdx="1" presStyleCnt="5"/>
      <dgm:spPr/>
    </dgm:pt>
    <dgm:pt modelId="{D50A5B22-4B05-5D42-BF7D-FDD9792AF292}" type="pres">
      <dgm:prSet presAssocID="{14BE0B04-0E8B-FC4D-8E69-0895E3E553F9}" presName="vertSpace2b" presStyleCnt="0"/>
      <dgm:spPr/>
    </dgm:pt>
    <dgm:pt modelId="{28795926-1F7D-CB4B-B161-4EBD2E238D00}" type="pres">
      <dgm:prSet presAssocID="{D5029D9B-68DF-6C4E-BA27-4D6F9D1081B7}" presName="horz2" presStyleCnt="0"/>
      <dgm:spPr/>
    </dgm:pt>
    <dgm:pt modelId="{60CC17E3-58F2-1148-932C-818A1C7899F8}" type="pres">
      <dgm:prSet presAssocID="{D5029D9B-68DF-6C4E-BA27-4D6F9D1081B7}" presName="horzSpace2" presStyleCnt="0"/>
      <dgm:spPr/>
    </dgm:pt>
    <dgm:pt modelId="{FBE7B2B7-28FF-4440-9A52-FDBFA4E8D205}" type="pres">
      <dgm:prSet presAssocID="{D5029D9B-68DF-6C4E-BA27-4D6F9D1081B7}" presName="tx2" presStyleLbl="revTx" presStyleIdx="3" presStyleCnt="7"/>
      <dgm:spPr/>
    </dgm:pt>
    <dgm:pt modelId="{A995DD20-0A64-024D-9366-35659869FC91}" type="pres">
      <dgm:prSet presAssocID="{D5029D9B-68DF-6C4E-BA27-4D6F9D1081B7}" presName="vert2" presStyleCnt="0"/>
      <dgm:spPr/>
    </dgm:pt>
    <dgm:pt modelId="{CD3795C4-C1BF-1746-ADA7-696E370FF8D9}" type="pres">
      <dgm:prSet presAssocID="{D5029D9B-68DF-6C4E-BA27-4D6F9D1081B7}" presName="thinLine2b" presStyleLbl="callout" presStyleIdx="2" presStyleCnt="5"/>
      <dgm:spPr/>
    </dgm:pt>
    <dgm:pt modelId="{4B0EB1BA-8CD2-A343-8ACF-3A1E61FB20B1}" type="pres">
      <dgm:prSet presAssocID="{D5029D9B-68DF-6C4E-BA27-4D6F9D1081B7}" presName="vertSpace2b" presStyleCnt="0"/>
      <dgm:spPr/>
    </dgm:pt>
    <dgm:pt modelId="{8DF2E007-951E-8245-9F6E-682D0228EEA6}" type="pres">
      <dgm:prSet presAssocID="{EEA023B9-E3A1-6B4D-B321-F608D8619805}" presName="thickLine" presStyleLbl="alignNode1" presStyleIdx="1" presStyleCnt="2"/>
      <dgm:spPr/>
    </dgm:pt>
    <dgm:pt modelId="{F292600B-5937-584C-BB20-9D88785ABF7A}" type="pres">
      <dgm:prSet presAssocID="{EEA023B9-E3A1-6B4D-B321-F608D8619805}" presName="horz1" presStyleCnt="0"/>
      <dgm:spPr/>
    </dgm:pt>
    <dgm:pt modelId="{6EB41EC5-96AA-E343-88A3-433F7DACC83E}" type="pres">
      <dgm:prSet presAssocID="{EEA023B9-E3A1-6B4D-B321-F608D8619805}" presName="tx1" presStyleLbl="revTx" presStyleIdx="4" presStyleCnt="7" custScaleX="124752"/>
      <dgm:spPr/>
    </dgm:pt>
    <dgm:pt modelId="{6C121963-D499-C943-B3D1-D4D2FF3332B9}" type="pres">
      <dgm:prSet presAssocID="{EEA023B9-E3A1-6B4D-B321-F608D8619805}" presName="vert1" presStyleCnt="0"/>
      <dgm:spPr/>
    </dgm:pt>
    <dgm:pt modelId="{8A7119E4-8599-1946-81AA-72D7ABA7B029}" type="pres">
      <dgm:prSet presAssocID="{5A0CC6FD-91A1-A54B-B791-7BF73A3A3241}" presName="vertSpace2a" presStyleCnt="0"/>
      <dgm:spPr/>
    </dgm:pt>
    <dgm:pt modelId="{8B177E38-7539-8B45-ADCB-173E9BA5176F}" type="pres">
      <dgm:prSet presAssocID="{5A0CC6FD-91A1-A54B-B791-7BF73A3A3241}" presName="horz2" presStyleCnt="0"/>
      <dgm:spPr/>
    </dgm:pt>
    <dgm:pt modelId="{D83A9BE5-B131-DD4F-B3F3-F5AD1D6B1B6E}" type="pres">
      <dgm:prSet presAssocID="{5A0CC6FD-91A1-A54B-B791-7BF73A3A3241}" presName="horzSpace2" presStyleCnt="0"/>
      <dgm:spPr/>
    </dgm:pt>
    <dgm:pt modelId="{5E698A35-65A5-3641-8829-0899A3599433}" type="pres">
      <dgm:prSet presAssocID="{5A0CC6FD-91A1-A54B-B791-7BF73A3A3241}" presName="tx2" presStyleLbl="revTx" presStyleIdx="5" presStyleCnt="7"/>
      <dgm:spPr/>
    </dgm:pt>
    <dgm:pt modelId="{4BE82A0B-9667-1248-B21A-56BD7A218FDB}" type="pres">
      <dgm:prSet presAssocID="{5A0CC6FD-91A1-A54B-B791-7BF73A3A3241}" presName="vert2" presStyleCnt="0"/>
      <dgm:spPr/>
    </dgm:pt>
    <dgm:pt modelId="{98C2D5D4-788B-9840-A5D2-595389235EE7}" type="pres">
      <dgm:prSet presAssocID="{5A0CC6FD-91A1-A54B-B791-7BF73A3A3241}" presName="thinLine2b" presStyleLbl="callout" presStyleIdx="3" presStyleCnt="5"/>
      <dgm:spPr/>
    </dgm:pt>
    <dgm:pt modelId="{3C07C1CA-1121-B949-885B-FF5484B6473C}" type="pres">
      <dgm:prSet presAssocID="{5A0CC6FD-91A1-A54B-B791-7BF73A3A3241}" presName="vertSpace2b" presStyleCnt="0"/>
      <dgm:spPr/>
    </dgm:pt>
    <dgm:pt modelId="{8DB913BC-8EB0-0A4C-8129-619A5F20AE29}" type="pres">
      <dgm:prSet presAssocID="{3FF08534-C5C4-3A4E-83BE-15A26F912967}" presName="horz2" presStyleCnt="0"/>
      <dgm:spPr/>
    </dgm:pt>
    <dgm:pt modelId="{40B9554F-9B89-1740-835F-91543AB23221}" type="pres">
      <dgm:prSet presAssocID="{3FF08534-C5C4-3A4E-83BE-15A26F912967}" presName="horzSpace2" presStyleCnt="0"/>
      <dgm:spPr/>
    </dgm:pt>
    <dgm:pt modelId="{F79A27E6-69A9-F645-906D-7D6A35948E60}" type="pres">
      <dgm:prSet presAssocID="{3FF08534-C5C4-3A4E-83BE-15A26F912967}" presName="tx2" presStyleLbl="revTx" presStyleIdx="6" presStyleCnt="7"/>
      <dgm:spPr/>
    </dgm:pt>
    <dgm:pt modelId="{7C938C0F-8B2D-424C-A743-A1FE93651B88}" type="pres">
      <dgm:prSet presAssocID="{3FF08534-C5C4-3A4E-83BE-15A26F912967}" presName="vert2" presStyleCnt="0"/>
      <dgm:spPr/>
    </dgm:pt>
    <dgm:pt modelId="{9355028E-7C22-5440-96C8-14ABA838BCE0}" type="pres">
      <dgm:prSet presAssocID="{3FF08534-C5C4-3A4E-83BE-15A26F912967}" presName="thinLine2b" presStyleLbl="callout" presStyleIdx="4" presStyleCnt="5"/>
      <dgm:spPr/>
    </dgm:pt>
    <dgm:pt modelId="{9A656BCA-D61B-8944-A03C-E57898BA3AF6}" type="pres">
      <dgm:prSet presAssocID="{3FF08534-C5C4-3A4E-83BE-15A26F912967}" presName="vertSpace2b" presStyleCnt="0"/>
      <dgm:spPr/>
    </dgm:pt>
  </dgm:ptLst>
  <dgm:cxnLst>
    <dgm:cxn modelId="{4FD1E405-0629-0042-92CF-2CB0353044A4}" type="presOf" srcId="{A73D80A3-79F8-EE4B-89C2-C5ED14EF2A25}" destId="{399F91A2-CD24-2849-8F79-CE1DFA31D21F}" srcOrd="0" destOrd="0" presId="urn:microsoft.com/office/officeart/2008/layout/LinedList"/>
    <dgm:cxn modelId="{47010919-A600-7C40-80D2-C341AF466D5F}" srcId="{1A62F9CE-5E2F-554C-9A17-72C49FDBBE3B}" destId="{EF8B2BC4-F155-4243-86E7-010944B7733A}" srcOrd="0" destOrd="0" parTransId="{F8F0B69F-FCD7-F147-9274-324BB3269DCF}" sibTransId="{72CA49F6-81ED-A74D-BE86-1B1BB205AD53}"/>
    <dgm:cxn modelId="{9E4AE739-86A8-284F-BDF6-947930937ED0}" type="presOf" srcId="{EEA023B9-E3A1-6B4D-B321-F608D8619805}" destId="{6EB41EC5-96AA-E343-88A3-433F7DACC83E}" srcOrd="0" destOrd="0" presId="urn:microsoft.com/office/officeart/2008/layout/LinedList"/>
    <dgm:cxn modelId="{789DB63B-A645-404F-B153-9D15ACCEFAC9}" srcId="{1A62F9CE-5E2F-554C-9A17-72C49FDBBE3B}" destId="{14BE0B04-0E8B-FC4D-8E69-0895E3E553F9}" srcOrd="1" destOrd="0" parTransId="{914C79F3-EBC2-854A-9470-189F8B218745}" sibTransId="{71B8BE9A-324B-D145-B2C3-12870C2C4A38}"/>
    <dgm:cxn modelId="{3F2FE13D-3A07-614E-A03C-D88F5DF09CB1}" srcId="{A73D80A3-79F8-EE4B-89C2-C5ED14EF2A25}" destId="{1A62F9CE-5E2F-554C-9A17-72C49FDBBE3B}" srcOrd="0" destOrd="0" parTransId="{2D3DEB0C-0EC2-5140-A3B7-0ED7EDDB5846}" sibTransId="{DE8542C4-BFB2-3B40-94BF-E83A7991DF37}"/>
    <dgm:cxn modelId="{B4260563-66AC-8D44-B361-AC42C7D02B61}" type="presOf" srcId="{EF8B2BC4-F155-4243-86E7-010944B7733A}" destId="{18134AD0-8811-BB43-AD36-3DECFE44AF1B}" srcOrd="0" destOrd="0" presId="urn:microsoft.com/office/officeart/2008/layout/LinedList"/>
    <dgm:cxn modelId="{CF55C279-92C6-4442-ABD4-B50BBCADC308}" type="presOf" srcId="{1A62F9CE-5E2F-554C-9A17-72C49FDBBE3B}" destId="{E50E7806-CF9F-2C41-979B-D9A42D6140C7}" srcOrd="0" destOrd="0" presId="urn:microsoft.com/office/officeart/2008/layout/LinedList"/>
    <dgm:cxn modelId="{D169B48A-757A-614C-B1D5-B585F3417CEE}" srcId="{EEA023B9-E3A1-6B4D-B321-F608D8619805}" destId="{5A0CC6FD-91A1-A54B-B791-7BF73A3A3241}" srcOrd="0" destOrd="0" parTransId="{1A4CB553-3F83-8B41-86FF-A417B5AFAA7E}" sibTransId="{F4026C1E-0C0C-CD46-949A-B221E9C21C5B}"/>
    <dgm:cxn modelId="{B67ADE96-A334-014C-9A49-B53212835208}" type="presOf" srcId="{D5029D9B-68DF-6C4E-BA27-4D6F9D1081B7}" destId="{FBE7B2B7-28FF-4440-9A52-FDBFA4E8D205}" srcOrd="0" destOrd="0" presId="urn:microsoft.com/office/officeart/2008/layout/LinedList"/>
    <dgm:cxn modelId="{A4325BBE-2E08-274B-AB9C-CC3C8D6FF20B}" srcId="{EEA023B9-E3A1-6B4D-B321-F608D8619805}" destId="{3FF08534-C5C4-3A4E-83BE-15A26F912967}" srcOrd="1" destOrd="0" parTransId="{33C7D9C7-D573-8E4F-A7E5-90024D994CCE}" sibTransId="{0D9376FE-C782-CE49-BC3C-2264C4FA78F1}"/>
    <dgm:cxn modelId="{863E95C7-0690-EA41-9B16-00EF752FE93E}" type="presOf" srcId="{3FF08534-C5C4-3A4E-83BE-15A26F912967}" destId="{F79A27E6-69A9-F645-906D-7D6A35948E60}" srcOrd="0" destOrd="0" presId="urn:microsoft.com/office/officeart/2008/layout/LinedList"/>
    <dgm:cxn modelId="{05133BCC-6AB8-3E47-A6A8-BAF61DD309A3}" type="presOf" srcId="{14BE0B04-0E8B-FC4D-8E69-0895E3E553F9}" destId="{91DFAAF1-F8C7-1F4C-91EE-BAD351D39728}" srcOrd="0" destOrd="0" presId="urn:microsoft.com/office/officeart/2008/layout/LinedList"/>
    <dgm:cxn modelId="{E9AFA8E9-9294-A945-8543-E26DA4D782DF}" srcId="{A73D80A3-79F8-EE4B-89C2-C5ED14EF2A25}" destId="{EEA023B9-E3A1-6B4D-B321-F608D8619805}" srcOrd="1" destOrd="0" parTransId="{3832EF6A-DA14-6D4C-B2E8-0236A12D52B6}" sibTransId="{8D17F2F4-E010-C149-AE58-A0F1123C28BA}"/>
    <dgm:cxn modelId="{CF5C6DEF-E721-2E48-BB16-0EEA68DB1F4D}" srcId="{1A62F9CE-5E2F-554C-9A17-72C49FDBBE3B}" destId="{D5029D9B-68DF-6C4E-BA27-4D6F9D1081B7}" srcOrd="2" destOrd="0" parTransId="{50F8FFE7-776C-C743-B5DF-533D5A04C026}" sibTransId="{ED4079F6-86DF-D640-910B-295348CE9244}"/>
    <dgm:cxn modelId="{F36730F6-79F7-A549-B228-231B06B7A1DE}" type="presOf" srcId="{5A0CC6FD-91A1-A54B-B791-7BF73A3A3241}" destId="{5E698A35-65A5-3641-8829-0899A3599433}" srcOrd="0" destOrd="0" presId="urn:microsoft.com/office/officeart/2008/layout/LinedList"/>
    <dgm:cxn modelId="{CF0B40DB-674A-0F47-812D-EA13351FA7E5}" type="presParOf" srcId="{399F91A2-CD24-2849-8F79-CE1DFA31D21F}" destId="{1AC823B0-37D2-9044-8A8A-F4B38F8C43FE}" srcOrd="0" destOrd="0" presId="urn:microsoft.com/office/officeart/2008/layout/LinedList"/>
    <dgm:cxn modelId="{73A9F41E-5A3F-544D-91CD-EAA66116838F}" type="presParOf" srcId="{399F91A2-CD24-2849-8F79-CE1DFA31D21F}" destId="{E7E66345-3286-D242-9412-D851D6CD0790}" srcOrd="1" destOrd="0" presId="urn:microsoft.com/office/officeart/2008/layout/LinedList"/>
    <dgm:cxn modelId="{F9B6AEDE-4922-DB40-B084-23AFA3B9DF26}" type="presParOf" srcId="{E7E66345-3286-D242-9412-D851D6CD0790}" destId="{E50E7806-CF9F-2C41-979B-D9A42D6140C7}" srcOrd="0" destOrd="0" presId="urn:microsoft.com/office/officeart/2008/layout/LinedList"/>
    <dgm:cxn modelId="{9CE3FE8A-675F-544A-8EA5-A6C1F2F1263C}" type="presParOf" srcId="{E7E66345-3286-D242-9412-D851D6CD0790}" destId="{358D6356-F7AC-6941-B260-C00A27644F97}" srcOrd="1" destOrd="0" presId="urn:microsoft.com/office/officeart/2008/layout/LinedList"/>
    <dgm:cxn modelId="{DDA2EC4B-3E08-704D-9B3C-8BBC2A3888AA}" type="presParOf" srcId="{358D6356-F7AC-6941-B260-C00A27644F97}" destId="{3A522F15-3093-AC4E-AA29-4ECDF4643959}" srcOrd="0" destOrd="0" presId="urn:microsoft.com/office/officeart/2008/layout/LinedList"/>
    <dgm:cxn modelId="{BEDA635B-3FF4-9A47-B6E3-4364AEAA4340}" type="presParOf" srcId="{358D6356-F7AC-6941-B260-C00A27644F97}" destId="{0E811939-0D42-DB4D-83F2-DBD856751602}" srcOrd="1" destOrd="0" presId="urn:microsoft.com/office/officeart/2008/layout/LinedList"/>
    <dgm:cxn modelId="{BA6960BC-CBA9-8944-AE84-73B3FCF5B805}" type="presParOf" srcId="{0E811939-0D42-DB4D-83F2-DBD856751602}" destId="{94BE261D-7687-EC4C-9060-A99753F5C001}" srcOrd="0" destOrd="0" presId="urn:microsoft.com/office/officeart/2008/layout/LinedList"/>
    <dgm:cxn modelId="{66EBE77A-7CA9-8E42-AD1B-223994993FBF}" type="presParOf" srcId="{0E811939-0D42-DB4D-83F2-DBD856751602}" destId="{18134AD0-8811-BB43-AD36-3DECFE44AF1B}" srcOrd="1" destOrd="0" presId="urn:microsoft.com/office/officeart/2008/layout/LinedList"/>
    <dgm:cxn modelId="{528DA0B7-7537-B240-AC57-9C287A7C74D9}" type="presParOf" srcId="{0E811939-0D42-DB4D-83F2-DBD856751602}" destId="{9581B3D0-14FE-D349-951D-ED53363F3859}" srcOrd="2" destOrd="0" presId="urn:microsoft.com/office/officeart/2008/layout/LinedList"/>
    <dgm:cxn modelId="{BB9DE93D-39D1-C64F-A376-7C8A6086425F}" type="presParOf" srcId="{358D6356-F7AC-6941-B260-C00A27644F97}" destId="{3C1FFDF7-82CB-924E-9C9D-A7349D880DB0}" srcOrd="2" destOrd="0" presId="urn:microsoft.com/office/officeart/2008/layout/LinedList"/>
    <dgm:cxn modelId="{8810492B-DCE4-6947-96ED-F8094999CFA9}" type="presParOf" srcId="{358D6356-F7AC-6941-B260-C00A27644F97}" destId="{114A64FC-4B7D-3B40-A5B4-6EF838E16581}" srcOrd="3" destOrd="0" presId="urn:microsoft.com/office/officeart/2008/layout/LinedList"/>
    <dgm:cxn modelId="{21DA34E2-47A9-304F-8E47-A82E4BB4F0B3}" type="presParOf" srcId="{358D6356-F7AC-6941-B260-C00A27644F97}" destId="{3C839F37-0209-824B-99BD-C5E76CCBD741}" srcOrd="4" destOrd="0" presId="urn:microsoft.com/office/officeart/2008/layout/LinedList"/>
    <dgm:cxn modelId="{10A689D0-C88F-BF4A-B487-B26713BA2E8F}" type="presParOf" srcId="{3C839F37-0209-824B-99BD-C5E76CCBD741}" destId="{A88FE7DE-0A2B-2D4A-9DFC-C9CA382060A8}" srcOrd="0" destOrd="0" presId="urn:microsoft.com/office/officeart/2008/layout/LinedList"/>
    <dgm:cxn modelId="{60FB35B4-4CE1-2E46-990E-F093A558442D}" type="presParOf" srcId="{3C839F37-0209-824B-99BD-C5E76CCBD741}" destId="{91DFAAF1-F8C7-1F4C-91EE-BAD351D39728}" srcOrd="1" destOrd="0" presId="urn:microsoft.com/office/officeart/2008/layout/LinedList"/>
    <dgm:cxn modelId="{0B5BD422-B9D7-5F49-8EC7-0A3196BFBF50}" type="presParOf" srcId="{3C839F37-0209-824B-99BD-C5E76CCBD741}" destId="{F77FFE15-78A0-3C42-AEB3-8255C0D51047}" srcOrd="2" destOrd="0" presId="urn:microsoft.com/office/officeart/2008/layout/LinedList"/>
    <dgm:cxn modelId="{39E9E59C-B42F-5341-B018-4A08C2998E9B}" type="presParOf" srcId="{358D6356-F7AC-6941-B260-C00A27644F97}" destId="{5D954E45-3814-1347-ACBF-D4D382E978BF}" srcOrd="5" destOrd="0" presId="urn:microsoft.com/office/officeart/2008/layout/LinedList"/>
    <dgm:cxn modelId="{AAA00C51-E5F0-CF46-8375-A571AAF0A48A}" type="presParOf" srcId="{358D6356-F7AC-6941-B260-C00A27644F97}" destId="{D50A5B22-4B05-5D42-BF7D-FDD9792AF292}" srcOrd="6" destOrd="0" presId="urn:microsoft.com/office/officeart/2008/layout/LinedList"/>
    <dgm:cxn modelId="{AFD32BC4-CD93-5C4D-A15A-64249FE56DDC}" type="presParOf" srcId="{358D6356-F7AC-6941-B260-C00A27644F97}" destId="{28795926-1F7D-CB4B-B161-4EBD2E238D00}" srcOrd="7" destOrd="0" presId="urn:microsoft.com/office/officeart/2008/layout/LinedList"/>
    <dgm:cxn modelId="{BD516C19-3E64-AD41-AE61-72069CC54E35}" type="presParOf" srcId="{28795926-1F7D-CB4B-B161-4EBD2E238D00}" destId="{60CC17E3-58F2-1148-932C-818A1C7899F8}" srcOrd="0" destOrd="0" presId="urn:microsoft.com/office/officeart/2008/layout/LinedList"/>
    <dgm:cxn modelId="{C07623B1-A604-7A44-B6F9-215DF66197C4}" type="presParOf" srcId="{28795926-1F7D-CB4B-B161-4EBD2E238D00}" destId="{FBE7B2B7-28FF-4440-9A52-FDBFA4E8D205}" srcOrd="1" destOrd="0" presId="urn:microsoft.com/office/officeart/2008/layout/LinedList"/>
    <dgm:cxn modelId="{A2357C0B-756B-8544-9DF2-ABDA6A572519}" type="presParOf" srcId="{28795926-1F7D-CB4B-B161-4EBD2E238D00}" destId="{A995DD20-0A64-024D-9366-35659869FC91}" srcOrd="2" destOrd="0" presId="urn:microsoft.com/office/officeart/2008/layout/LinedList"/>
    <dgm:cxn modelId="{73E9242F-8D4F-9A44-85A9-470B5FE65678}" type="presParOf" srcId="{358D6356-F7AC-6941-B260-C00A27644F97}" destId="{CD3795C4-C1BF-1746-ADA7-696E370FF8D9}" srcOrd="8" destOrd="0" presId="urn:microsoft.com/office/officeart/2008/layout/LinedList"/>
    <dgm:cxn modelId="{D3B7C4E3-9776-1E48-8E6D-386BB1D848F0}" type="presParOf" srcId="{358D6356-F7AC-6941-B260-C00A27644F97}" destId="{4B0EB1BA-8CD2-A343-8ACF-3A1E61FB20B1}" srcOrd="9" destOrd="0" presId="urn:microsoft.com/office/officeart/2008/layout/LinedList"/>
    <dgm:cxn modelId="{0AC92EBD-0543-4046-A463-46A255AE7048}" type="presParOf" srcId="{399F91A2-CD24-2849-8F79-CE1DFA31D21F}" destId="{8DF2E007-951E-8245-9F6E-682D0228EEA6}" srcOrd="2" destOrd="0" presId="urn:microsoft.com/office/officeart/2008/layout/LinedList"/>
    <dgm:cxn modelId="{83C94F8E-002F-BC41-A7BA-5A9E134DBA59}" type="presParOf" srcId="{399F91A2-CD24-2849-8F79-CE1DFA31D21F}" destId="{F292600B-5937-584C-BB20-9D88785ABF7A}" srcOrd="3" destOrd="0" presId="urn:microsoft.com/office/officeart/2008/layout/LinedList"/>
    <dgm:cxn modelId="{53D61F21-FAD4-DD4D-B3CA-548D8568EBE1}" type="presParOf" srcId="{F292600B-5937-584C-BB20-9D88785ABF7A}" destId="{6EB41EC5-96AA-E343-88A3-433F7DACC83E}" srcOrd="0" destOrd="0" presId="urn:microsoft.com/office/officeart/2008/layout/LinedList"/>
    <dgm:cxn modelId="{84AD548B-D389-8141-A4E1-524E541D1C21}" type="presParOf" srcId="{F292600B-5937-584C-BB20-9D88785ABF7A}" destId="{6C121963-D499-C943-B3D1-D4D2FF3332B9}" srcOrd="1" destOrd="0" presId="urn:microsoft.com/office/officeart/2008/layout/LinedList"/>
    <dgm:cxn modelId="{95B88071-9765-B748-A535-1E1C74F656EE}" type="presParOf" srcId="{6C121963-D499-C943-B3D1-D4D2FF3332B9}" destId="{8A7119E4-8599-1946-81AA-72D7ABA7B029}" srcOrd="0" destOrd="0" presId="urn:microsoft.com/office/officeart/2008/layout/LinedList"/>
    <dgm:cxn modelId="{CFA175EB-2A3A-C94C-A6E2-5BC0B318AF41}" type="presParOf" srcId="{6C121963-D499-C943-B3D1-D4D2FF3332B9}" destId="{8B177E38-7539-8B45-ADCB-173E9BA5176F}" srcOrd="1" destOrd="0" presId="urn:microsoft.com/office/officeart/2008/layout/LinedList"/>
    <dgm:cxn modelId="{59E25C75-0A12-D348-85ED-13E71CFA3AB6}" type="presParOf" srcId="{8B177E38-7539-8B45-ADCB-173E9BA5176F}" destId="{D83A9BE5-B131-DD4F-B3F3-F5AD1D6B1B6E}" srcOrd="0" destOrd="0" presId="urn:microsoft.com/office/officeart/2008/layout/LinedList"/>
    <dgm:cxn modelId="{02C4374E-6B80-9547-84E3-9A78840F65A2}" type="presParOf" srcId="{8B177E38-7539-8B45-ADCB-173E9BA5176F}" destId="{5E698A35-65A5-3641-8829-0899A3599433}" srcOrd="1" destOrd="0" presId="urn:microsoft.com/office/officeart/2008/layout/LinedList"/>
    <dgm:cxn modelId="{752DF521-E3F0-A948-9333-4BFBDFF68B8C}" type="presParOf" srcId="{8B177E38-7539-8B45-ADCB-173E9BA5176F}" destId="{4BE82A0B-9667-1248-B21A-56BD7A218FDB}" srcOrd="2" destOrd="0" presId="urn:microsoft.com/office/officeart/2008/layout/LinedList"/>
    <dgm:cxn modelId="{A1D8D908-61AF-7A4F-B452-DE433EB6B4E4}" type="presParOf" srcId="{6C121963-D499-C943-B3D1-D4D2FF3332B9}" destId="{98C2D5D4-788B-9840-A5D2-595389235EE7}" srcOrd="2" destOrd="0" presId="urn:microsoft.com/office/officeart/2008/layout/LinedList"/>
    <dgm:cxn modelId="{89EC7700-5A4D-8E4A-ABBC-EF8831648A6E}" type="presParOf" srcId="{6C121963-D499-C943-B3D1-D4D2FF3332B9}" destId="{3C07C1CA-1121-B949-885B-FF5484B6473C}" srcOrd="3" destOrd="0" presId="urn:microsoft.com/office/officeart/2008/layout/LinedList"/>
    <dgm:cxn modelId="{0648B411-44BC-4E4A-A0C6-874B4FCADE09}" type="presParOf" srcId="{6C121963-D499-C943-B3D1-D4D2FF3332B9}" destId="{8DB913BC-8EB0-0A4C-8129-619A5F20AE29}" srcOrd="4" destOrd="0" presId="urn:microsoft.com/office/officeart/2008/layout/LinedList"/>
    <dgm:cxn modelId="{466051AF-70B7-714C-8FB7-69640721AFDB}" type="presParOf" srcId="{8DB913BC-8EB0-0A4C-8129-619A5F20AE29}" destId="{40B9554F-9B89-1740-835F-91543AB23221}" srcOrd="0" destOrd="0" presId="urn:microsoft.com/office/officeart/2008/layout/LinedList"/>
    <dgm:cxn modelId="{27B357F7-C7B0-0546-8C4F-3E8CD4AB664D}" type="presParOf" srcId="{8DB913BC-8EB0-0A4C-8129-619A5F20AE29}" destId="{F79A27E6-69A9-F645-906D-7D6A35948E60}" srcOrd="1" destOrd="0" presId="urn:microsoft.com/office/officeart/2008/layout/LinedList"/>
    <dgm:cxn modelId="{668487CF-964C-A549-8F71-051E6A45FFDA}" type="presParOf" srcId="{8DB913BC-8EB0-0A4C-8129-619A5F20AE29}" destId="{7C938C0F-8B2D-424C-A743-A1FE93651B88}" srcOrd="2" destOrd="0" presId="urn:microsoft.com/office/officeart/2008/layout/LinedList"/>
    <dgm:cxn modelId="{6A67BF5E-6069-DB45-B0A0-FA814D9E29F4}" type="presParOf" srcId="{6C121963-D499-C943-B3D1-D4D2FF3332B9}" destId="{9355028E-7C22-5440-96C8-14ABA838BCE0}" srcOrd="5" destOrd="0" presId="urn:microsoft.com/office/officeart/2008/layout/LinedList"/>
    <dgm:cxn modelId="{A1636252-F820-A54D-BDA5-3E3AE657F21B}" type="presParOf" srcId="{6C121963-D499-C943-B3D1-D4D2FF3332B9}" destId="{9A656BCA-D61B-8944-A03C-E57898BA3AF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50E84-4463-C642-9E97-EB2D519FF419}" type="doc">
      <dgm:prSet loTypeId="urn:microsoft.com/office/officeart/2008/layout/Picture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B232B6-2AFD-3546-BF83-8DFB217C187B}">
      <dgm:prSet custT="1"/>
      <dgm:spPr/>
      <dgm:t>
        <a:bodyPr/>
        <a:lstStyle/>
        <a:p>
          <a:pPr algn="l" rtl="0"/>
          <a:r>
            <a:rPr lang="en-US" sz="4400" dirty="0"/>
            <a:t>European (and beyond) infrastructure for Open Access and Open Science</a:t>
          </a:r>
        </a:p>
      </dgm:t>
    </dgm:pt>
    <dgm:pt modelId="{2D3AD58C-8470-C544-B588-B32BD494DA03}" type="parTrans" cxnId="{623C5716-F3AE-8C43-AE78-9046CC3E1767}">
      <dgm:prSet/>
      <dgm:spPr/>
      <dgm:t>
        <a:bodyPr/>
        <a:lstStyle/>
        <a:p>
          <a:endParaRPr lang="en-US" sz="1600"/>
        </a:p>
      </dgm:t>
    </dgm:pt>
    <dgm:pt modelId="{92F86E38-E18E-B249-869E-03E97A5116C4}" type="sibTrans" cxnId="{623C5716-F3AE-8C43-AE78-9046CC3E1767}">
      <dgm:prSet/>
      <dgm:spPr/>
      <dgm:t>
        <a:bodyPr/>
        <a:lstStyle/>
        <a:p>
          <a:endParaRPr lang="en-US" sz="1600"/>
        </a:p>
      </dgm:t>
    </dgm:pt>
    <dgm:pt modelId="{4596AD25-4957-0F4B-AE69-51F2F8AB7304}">
      <dgm:prSet custT="1"/>
      <dgm:spPr/>
      <dgm:t>
        <a:bodyPr/>
        <a:lstStyle/>
        <a:p>
          <a:pPr algn="ctr" rtl="0"/>
          <a:r>
            <a:rPr lang="en-US" sz="2800" b="0" dirty="0"/>
            <a:t>Networking infrastructure: Open Access/Science advocacy and support, global alignment and interoperability, etc.</a:t>
          </a:r>
        </a:p>
      </dgm:t>
    </dgm:pt>
    <dgm:pt modelId="{F38304CA-E23E-C940-B3AA-18E1506BD481}" type="parTrans" cxnId="{27ABDE1F-8A98-7242-B213-5D40BB72416B}">
      <dgm:prSet/>
      <dgm:spPr/>
      <dgm:t>
        <a:bodyPr/>
        <a:lstStyle/>
        <a:p>
          <a:endParaRPr lang="en-US" sz="1600"/>
        </a:p>
      </dgm:t>
    </dgm:pt>
    <dgm:pt modelId="{FC416D6A-882E-B249-A448-4B783C212D36}" type="sibTrans" cxnId="{27ABDE1F-8A98-7242-B213-5D40BB72416B}">
      <dgm:prSet/>
      <dgm:spPr/>
      <dgm:t>
        <a:bodyPr/>
        <a:lstStyle/>
        <a:p>
          <a:endParaRPr lang="en-US" sz="1600"/>
        </a:p>
      </dgm:t>
    </dgm:pt>
    <dgm:pt modelId="{7F234D09-DC7E-5441-94F1-03A9467454DA}">
      <dgm:prSet custT="1"/>
      <dgm:spPr/>
      <dgm:t>
        <a:bodyPr/>
        <a:lstStyle/>
        <a:p>
          <a:pPr algn="ctr" rtl="0"/>
          <a:r>
            <a:rPr lang="en-US" sz="2800" b="0" dirty="0"/>
            <a:t>Technical infrastructure: services for monitoring of Open Access/Science and Research Impact for funders and communities</a:t>
          </a:r>
        </a:p>
      </dgm:t>
    </dgm:pt>
    <dgm:pt modelId="{4799BEE9-C73E-5E4B-A4A6-CB397719DE8E}" type="parTrans" cxnId="{2AA3AA60-861A-694A-9DB2-B6125BC36DAF}">
      <dgm:prSet/>
      <dgm:spPr/>
      <dgm:t>
        <a:bodyPr/>
        <a:lstStyle/>
        <a:p>
          <a:endParaRPr lang="en-US" sz="1600"/>
        </a:p>
      </dgm:t>
    </dgm:pt>
    <dgm:pt modelId="{81FC3786-B395-184E-B107-4F7D36E1C6D7}" type="sibTrans" cxnId="{2AA3AA60-861A-694A-9DB2-B6125BC36DAF}">
      <dgm:prSet/>
      <dgm:spPr/>
      <dgm:t>
        <a:bodyPr/>
        <a:lstStyle/>
        <a:p>
          <a:endParaRPr lang="en-US" sz="1600"/>
        </a:p>
      </dgm:t>
    </dgm:pt>
    <dgm:pt modelId="{00B79F0E-DBC4-CC4E-93A1-899C05094F76}" type="pres">
      <dgm:prSet presAssocID="{70B50E84-4463-C642-9E97-EB2D519FF4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241B2AC-941C-584F-8315-9F7B48BF92F6}" type="pres">
      <dgm:prSet presAssocID="{4AB232B6-2AFD-3546-BF83-8DFB217C187B}" presName="root" presStyleCnt="0">
        <dgm:presLayoutVars>
          <dgm:chMax/>
          <dgm:chPref val="4"/>
        </dgm:presLayoutVars>
      </dgm:prSet>
      <dgm:spPr/>
    </dgm:pt>
    <dgm:pt modelId="{539179D2-0B75-524A-A4DE-0C2D23AA8A8C}" type="pres">
      <dgm:prSet presAssocID="{4AB232B6-2AFD-3546-BF83-8DFB217C187B}" presName="rootComposite" presStyleCnt="0">
        <dgm:presLayoutVars/>
      </dgm:prSet>
      <dgm:spPr/>
    </dgm:pt>
    <dgm:pt modelId="{FBA64F6A-2835-3E49-B476-BB994B4B7A30}" type="pres">
      <dgm:prSet presAssocID="{4AB232B6-2AFD-3546-BF83-8DFB217C187B}" presName="rootText" presStyleLbl="node0" presStyleIdx="0" presStyleCnt="1">
        <dgm:presLayoutVars>
          <dgm:chMax/>
          <dgm:chPref val="4"/>
        </dgm:presLayoutVars>
      </dgm:prSet>
      <dgm:spPr/>
    </dgm:pt>
    <dgm:pt modelId="{45F8155F-0B27-CB4E-87EB-695925A41BBF}" type="pres">
      <dgm:prSet presAssocID="{4AB232B6-2AFD-3546-BF83-8DFB217C187B}" presName="childShape" presStyleCnt="0">
        <dgm:presLayoutVars>
          <dgm:chMax val="0"/>
          <dgm:chPref val="0"/>
        </dgm:presLayoutVars>
      </dgm:prSet>
      <dgm:spPr/>
    </dgm:pt>
    <dgm:pt modelId="{D93E37F1-AE0D-9441-BCC8-9B86773878CD}" type="pres">
      <dgm:prSet presAssocID="{4596AD25-4957-0F4B-AE69-51F2F8AB7304}" presName="childComposite" presStyleCnt="0">
        <dgm:presLayoutVars>
          <dgm:chMax val="0"/>
          <dgm:chPref val="0"/>
        </dgm:presLayoutVars>
      </dgm:prSet>
      <dgm:spPr/>
    </dgm:pt>
    <dgm:pt modelId="{7D1500A8-1483-1543-B911-F994E2A47414}" type="pres">
      <dgm:prSet presAssocID="{4596AD25-4957-0F4B-AE69-51F2F8AB7304}" presName="Image" presStyleLbl="node1" presStyleIdx="0" presStyleCnt="2"/>
      <dgm:spPr>
        <a:noFill/>
        <a:ln>
          <a:noFill/>
        </a:ln>
      </dgm:spPr>
    </dgm:pt>
    <dgm:pt modelId="{4E258353-14EB-034F-81A7-430A72729655}" type="pres">
      <dgm:prSet presAssocID="{4596AD25-4957-0F4B-AE69-51F2F8AB7304}" presName="childText" presStyleLbl="lnNode1" presStyleIdx="0" presStyleCnt="2" custScaleX="91977" custLinFactNeighborX="-141">
        <dgm:presLayoutVars>
          <dgm:chMax val="0"/>
          <dgm:chPref val="0"/>
          <dgm:bulletEnabled val="1"/>
        </dgm:presLayoutVars>
      </dgm:prSet>
      <dgm:spPr/>
    </dgm:pt>
    <dgm:pt modelId="{7E9343D3-DBF0-F54F-A8DC-52B2A4CEB16E}" type="pres">
      <dgm:prSet presAssocID="{7F234D09-DC7E-5441-94F1-03A9467454DA}" presName="childComposite" presStyleCnt="0">
        <dgm:presLayoutVars>
          <dgm:chMax val="0"/>
          <dgm:chPref val="0"/>
        </dgm:presLayoutVars>
      </dgm:prSet>
      <dgm:spPr/>
    </dgm:pt>
    <dgm:pt modelId="{8B0FD004-382E-934F-9C45-615B33C0CAC4}" type="pres">
      <dgm:prSet presAssocID="{7F234D09-DC7E-5441-94F1-03A9467454DA}" presName="Image" presStyleLbl="node1" presStyleIdx="1" presStyleCnt="2"/>
      <dgm:spPr>
        <a:solidFill>
          <a:srgbClr val="FFFFFF"/>
        </a:solidFill>
        <a:ln>
          <a:solidFill>
            <a:srgbClr val="FFFFFF"/>
          </a:solidFill>
        </a:ln>
      </dgm:spPr>
    </dgm:pt>
    <dgm:pt modelId="{EA1A2971-B0BF-264C-AD72-94C435D6F736}" type="pres">
      <dgm:prSet presAssocID="{7F234D09-DC7E-5441-94F1-03A9467454DA}" presName="childText" presStyleLbl="lnNode1" presStyleIdx="1" presStyleCnt="2" custScaleX="91977" custLinFactNeighborX="-141">
        <dgm:presLayoutVars>
          <dgm:chMax val="0"/>
          <dgm:chPref val="0"/>
          <dgm:bulletEnabled val="1"/>
        </dgm:presLayoutVars>
      </dgm:prSet>
      <dgm:spPr/>
    </dgm:pt>
  </dgm:ptLst>
  <dgm:cxnLst>
    <dgm:cxn modelId="{623C5716-F3AE-8C43-AE78-9046CC3E1767}" srcId="{70B50E84-4463-C642-9E97-EB2D519FF419}" destId="{4AB232B6-2AFD-3546-BF83-8DFB217C187B}" srcOrd="0" destOrd="0" parTransId="{2D3AD58C-8470-C544-B588-B32BD494DA03}" sibTransId="{92F86E38-E18E-B249-869E-03E97A5116C4}"/>
    <dgm:cxn modelId="{FFD5551D-B7F5-BF4A-AFEF-84E918B677E0}" type="presOf" srcId="{7F234D09-DC7E-5441-94F1-03A9467454DA}" destId="{EA1A2971-B0BF-264C-AD72-94C435D6F736}" srcOrd="0" destOrd="0" presId="urn:microsoft.com/office/officeart/2008/layout/PictureAccentList"/>
    <dgm:cxn modelId="{27ABDE1F-8A98-7242-B213-5D40BB72416B}" srcId="{4AB232B6-2AFD-3546-BF83-8DFB217C187B}" destId="{4596AD25-4957-0F4B-AE69-51F2F8AB7304}" srcOrd="0" destOrd="0" parTransId="{F38304CA-E23E-C940-B3AA-18E1506BD481}" sibTransId="{FC416D6A-882E-B249-A448-4B783C212D36}"/>
    <dgm:cxn modelId="{55942259-1669-3440-AB72-22ACF6DD26A9}" type="presOf" srcId="{70B50E84-4463-C642-9E97-EB2D519FF419}" destId="{00B79F0E-DBC4-CC4E-93A1-899C05094F76}" srcOrd="0" destOrd="0" presId="urn:microsoft.com/office/officeart/2008/layout/PictureAccentList"/>
    <dgm:cxn modelId="{2AA3AA60-861A-694A-9DB2-B6125BC36DAF}" srcId="{4AB232B6-2AFD-3546-BF83-8DFB217C187B}" destId="{7F234D09-DC7E-5441-94F1-03A9467454DA}" srcOrd="1" destOrd="0" parTransId="{4799BEE9-C73E-5E4B-A4A6-CB397719DE8E}" sibTransId="{81FC3786-B395-184E-B107-4F7D36E1C6D7}"/>
    <dgm:cxn modelId="{59542BDB-538D-DB41-98E5-B89AAE6838BA}" type="presOf" srcId="{4AB232B6-2AFD-3546-BF83-8DFB217C187B}" destId="{FBA64F6A-2835-3E49-B476-BB994B4B7A30}" srcOrd="0" destOrd="0" presId="urn:microsoft.com/office/officeart/2008/layout/PictureAccentList"/>
    <dgm:cxn modelId="{9D0834F8-348E-624C-9848-EFA7B4E89F5A}" type="presOf" srcId="{4596AD25-4957-0F4B-AE69-51F2F8AB7304}" destId="{4E258353-14EB-034F-81A7-430A72729655}" srcOrd="0" destOrd="0" presId="urn:microsoft.com/office/officeart/2008/layout/PictureAccentList"/>
    <dgm:cxn modelId="{82427F3F-330C-C543-A0C9-5779580BE2C1}" type="presParOf" srcId="{00B79F0E-DBC4-CC4E-93A1-899C05094F76}" destId="{6241B2AC-941C-584F-8315-9F7B48BF92F6}" srcOrd="0" destOrd="0" presId="urn:microsoft.com/office/officeart/2008/layout/PictureAccentList"/>
    <dgm:cxn modelId="{2B51A735-37A2-084F-923E-E309E86D5995}" type="presParOf" srcId="{6241B2AC-941C-584F-8315-9F7B48BF92F6}" destId="{539179D2-0B75-524A-A4DE-0C2D23AA8A8C}" srcOrd="0" destOrd="0" presId="urn:microsoft.com/office/officeart/2008/layout/PictureAccentList"/>
    <dgm:cxn modelId="{DD3E4BA3-1990-6841-B042-827671D528DF}" type="presParOf" srcId="{539179D2-0B75-524A-A4DE-0C2D23AA8A8C}" destId="{FBA64F6A-2835-3E49-B476-BB994B4B7A30}" srcOrd="0" destOrd="0" presId="urn:microsoft.com/office/officeart/2008/layout/PictureAccentList"/>
    <dgm:cxn modelId="{E6788E70-86A0-EF49-B715-06DCEEA8EBB6}" type="presParOf" srcId="{6241B2AC-941C-584F-8315-9F7B48BF92F6}" destId="{45F8155F-0B27-CB4E-87EB-695925A41BBF}" srcOrd="1" destOrd="0" presId="urn:microsoft.com/office/officeart/2008/layout/PictureAccentList"/>
    <dgm:cxn modelId="{9C11E289-F6FD-F74D-B792-BCE87DBC8F4F}" type="presParOf" srcId="{45F8155F-0B27-CB4E-87EB-695925A41BBF}" destId="{D93E37F1-AE0D-9441-BCC8-9B86773878CD}" srcOrd="0" destOrd="0" presId="urn:microsoft.com/office/officeart/2008/layout/PictureAccentList"/>
    <dgm:cxn modelId="{CAC113A0-3B81-D541-BDB9-D0074A2FAE30}" type="presParOf" srcId="{D93E37F1-AE0D-9441-BCC8-9B86773878CD}" destId="{7D1500A8-1483-1543-B911-F994E2A47414}" srcOrd="0" destOrd="0" presId="urn:microsoft.com/office/officeart/2008/layout/PictureAccentList"/>
    <dgm:cxn modelId="{97B4249B-7F6E-4943-86D4-4CAA81ED93A7}" type="presParOf" srcId="{D93E37F1-AE0D-9441-BCC8-9B86773878CD}" destId="{4E258353-14EB-034F-81A7-430A72729655}" srcOrd="1" destOrd="0" presId="urn:microsoft.com/office/officeart/2008/layout/PictureAccentList"/>
    <dgm:cxn modelId="{AD7FDF09-C0AF-D94A-8C2B-785165D7A548}" type="presParOf" srcId="{45F8155F-0B27-CB4E-87EB-695925A41BBF}" destId="{7E9343D3-DBF0-F54F-A8DC-52B2A4CEB16E}" srcOrd="1" destOrd="0" presId="urn:microsoft.com/office/officeart/2008/layout/PictureAccentList"/>
    <dgm:cxn modelId="{DD16621C-5336-464C-A246-5ED044B287B7}" type="presParOf" srcId="{7E9343D3-DBF0-F54F-A8DC-52B2A4CEB16E}" destId="{8B0FD004-382E-934F-9C45-615B33C0CAC4}" srcOrd="0" destOrd="0" presId="urn:microsoft.com/office/officeart/2008/layout/PictureAccentList"/>
    <dgm:cxn modelId="{4A0126B8-9DA3-6444-B0D8-1D18C521F4FF}" type="presParOf" srcId="{7E9343D3-DBF0-F54F-A8DC-52B2A4CEB16E}" destId="{EA1A2971-B0BF-264C-AD72-94C435D6F73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BCA83-F198-814D-9DD8-D81404039273}" type="doc">
      <dgm:prSet loTypeId="urn:microsoft.com/office/officeart/2005/8/layout/vList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4972F7-5015-9042-8F83-A977D67EE0E8}">
      <dgm:prSet custT="1"/>
      <dgm:spPr/>
      <dgm:t>
        <a:bodyPr/>
        <a:lstStyle/>
        <a:p>
          <a:pPr rtl="0"/>
          <a:r>
            <a:rPr lang="en-US" sz="3600" b="0" dirty="0"/>
            <a:t>Facilitate</a:t>
          </a:r>
          <a:r>
            <a:rPr lang="en-US" sz="3600" dirty="0"/>
            <a:t> </a:t>
          </a:r>
          <a:r>
            <a:rPr lang="en-US" sz="3600" b="1" dirty="0"/>
            <a:t>Research Communities adoption of Open Science publishing principles</a:t>
          </a:r>
          <a:r>
            <a:rPr lang="en-US" sz="3600" dirty="0"/>
            <a:t> by supporting publishing tools as-a-Service</a:t>
          </a:r>
        </a:p>
      </dgm:t>
    </dgm:pt>
    <dgm:pt modelId="{3C2E3D15-8353-8442-8EB2-68E02C7D4E34}" type="parTrans" cxnId="{3C967D9A-A093-E246-8CC0-B126C23DF14B}">
      <dgm:prSet/>
      <dgm:spPr/>
      <dgm:t>
        <a:bodyPr/>
        <a:lstStyle/>
        <a:p>
          <a:endParaRPr lang="en-US" sz="1400"/>
        </a:p>
      </dgm:t>
    </dgm:pt>
    <dgm:pt modelId="{6D758AE3-0E58-4346-A72B-EF7E5A3A2ED8}" type="sibTrans" cxnId="{3C967D9A-A093-E246-8CC0-B126C23DF14B}">
      <dgm:prSet/>
      <dgm:spPr/>
      <dgm:t>
        <a:bodyPr/>
        <a:lstStyle/>
        <a:p>
          <a:endParaRPr lang="en-US" sz="1400"/>
        </a:p>
      </dgm:t>
    </dgm:pt>
    <dgm:pt modelId="{1963AB08-BE4A-5C4F-8A9A-8BABBCFEE2AB}">
      <dgm:prSet custT="1"/>
      <dgm:spPr/>
      <dgm:t>
        <a:bodyPr/>
        <a:lstStyle/>
        <a:p>
          <a:pPr rtl="0"/>
          <a:r>
            <a:rPr lang="en-US" sz="3600"/>
            <a:t>Facilitate </a:t>
          </a:r>
          <a:r>
            <a:rPr lang="en-US" sz="3600" b="1"/>
            <a:t>repositories at moving towards Open Science publishing</a:t>
          </a:r>
          <a:r>
            <a:rPr lang="en-US" sz="3600"/>
            <a:t> by supporting notification-based research communication as-a-Service</a:t>
          </a:r>
        </a:p>
      </dgm:t>
    </dgm:pt>
    <dgm:pt modelId="{85CF0507-F8FF-3E4A-A537-13C6D3AE3EB3}" type="parTrans" cxnId="{EC77CB05-CC79-8640-8AEF-2C59D4429F0E}">
      <dgm:prSet/>
      <dgm:spPr/>
      <dgm:t>
        <a:bodyPr/>
        <a:lstStyle/>
        <a:p>
          <a:endParaRPr lang="en-US" sz="1400"/>
        </a:p>
      </dgm:t>
    </dgm:pt>
    <dgm:pt modelId="{B44DE131-C2FE-4746-A5B8-1B6C244A8B2A}" type="sibTrans" cxnId="{EC77CB05-CC79-8640-8AEF-2C59D4429F0E}">
      <dgm:prSet/>
      <dgm:spPr/>
      <dgm:t>
        <a:bodyPr/>
        <a:lstStyle/>
        <a:p>
          <a:endParaRPr lang="en-US" sz="1400"/>
        </a:p>
      </dgm:t>
    </dgm:pt>
    <dgm:pt modelId="{4CE32CC4-6A59-4F49-8E69-9DFD37CB802F}" type="pres">
      <dgm:prSet presAssocID="{8B4BCA83-F198-814D-9DD8-D81404039273}" presName="linear" presStyleCnt="0">
        <dgm:presLayoutVars>
          <dgm:dir/>
          <dgm:resizeHandles val="exact"/>
        </dgm:presLayoutVars>
      </dgm:prSet>
      <dgm:spPr/>
    </dgm:pt>
    <dgm:pt modelId="{23EBEAEB-AF33-ED41-B32A-BB19E38B65CC}" type="pres">
      <dgm:prSet presAssocID="{564972F7-5015-9042-8F83-A977D67EE0E8}" presName="comp" presStyleCnt="0"/>
      <dgm:spPr/>
    </dgm:pt>
    <dgm:pt modelId="{185F4CC9-AAE1-0340-BF19-8D34103C3D92}" type="pres">
      <dgm:prSet presAssocID="{564972F7-5015-9042-8F83-A977D67EE0E8}" presName="box" presStyleLbl="node1" presStyleIdx="0" presStyleCnt="2"/>
      <dgm:spPr/>
    </dgm:pt>
    <dgm:pt modelId="{96275936-B0FE-1A40-A9C3-23C9DEFA399B}" type="pres">
      <dgm:prSet presAssocID="{564972F7-5015-9042-8F83-A977D67EE0E8}" presName="img" presStyleLbl="fgImgPlace1" presStyleIdx="0" presStyleCnt="2" custScaleY="11851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A22307C-7F4F-FD49-8EA1-66B9F3898F87}" type="pres">
      <dgm:prSet presAssocID="{564972F7-5015-9042-8F83-A977D67EE0E8}" presName="text" presStyleLbl="node1" presStyleIdx="0" presStyleCnt="2">
        <dgm:presLayoutVars>
          <dgm:bulletEnabled val="1"/>
        </dgm:presLayoutVars>
      </dgm:prSet>
      <dgm:spPr/>
    </dgm:pt>
    <dgm:pt modelId="{65012D3E-B752-BC46-9E6F-ADCD076DE75E}" type="pres">
      <dgm:prSet presAssocID="{6D758AE3-0E58-4346-A72B-EF7E5A3A2ED8}" presName="spacer" presStyleCnt="0"/>
      <dgm:spPr/>
    </dgm:pt>
    <dgm:pt modelId="{1EC461F7-45B7-8C4E-A52D-5636D1F5EFAC}" type="pres">
      <dgm:prSet presAssocID="{1963AB08-BE4A-5C4F-8A9A-8BABBCFEE2AB}" presName="comp" presStyleCnt="0"/>
      <dgm:spPr/>
    </dgm:pt>
    <dgm:pt modelId="{B9F9590C-BD8C-334D-9FF4-9F65970056B5}" type="pres">
      <dgm:prSet presAssocID="{1963AB08-BE4A-5C4F-8A9A-8BABBCFEE2AB}" presName="box" presStyleLbl="node1" presStyleIdx="1" presStyleCnt="2"/>
      <dgm:spPr/>
    </dgm:pt>
    <dgm:pt modelId="{7F9CC28C-EFED-1B4B-9D80-2D7FF33E62AD}" type="pres">
      <dgm:prSet presAssocID="{1963AB08-BE4A-5C4F-8A9A-8BABBCFEE2AB}" presName="img" presStyleLbl="fgImgPlace1" presStyleIdx="1" presStyleCnt="2" custScaleY="11851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18FD2E41-A99D-1649-900C-81FD9F96D2D4}" type="pres">
      <dgm:prSet presAssocID="{1963AB08-BE4A-5C4F-8A9A-8BABBCFEE2AB}" presName="text" presStyleLbl="node1" presStyleIdx="1" presStyleCnt="2">
        <dgm:presLayoutVars>
          <dgm:bulletEnabled val="1"/>
        </dgm:presLayoutVars>
      </dgm:prSet>
      <dgm:spPr/>
    </dgm:pt>
  </dgm:ptLst>
  <dgm:cxnLst>
    <dgm:cxn modelId="{EC77CB05-CC79-8640-8AEF-2C59D4429F0E}" srcId="{8B4BCA83-F198-814D-9DD8-D81404039273}" destId="{1963AB08-BE4A-5C4F-8A9A-8BABBCFEE2AB}" srcOrd="1" destOrd="0" parTransId="{85CF0507-F8FF-3E4A-A537-13C6D3AE3EB3}" sibTransId="{B44DE131-C2FE-4746-A5B8-1B6C244A8B2A}"/>
    <dgm:cxn modelId="{DA73D743-3362-544B-AC80-D00E834E0776}" type="presOf" srcId="{8B4BCA83-F198-814D-9DD8-D81404039273}" destId="{4CE32CC4-6A59-4F49-8E69-9DFD37CB802F}" srcOrd="0" destOrd="0" presId="urn:microsoft.com/office/officeart/2005/8/layout/vList4"/>
    <dgm:cxn modelId="{6854017B-F7FC-B544-9FC3-3F90427846A5}" type="presOf" srcId="{1963AB08-BE4A-5C4F-8A9A-8BABBCFEE2AB}" destId="{18FD2E41-A99D-1649-900C-81FD9F96D2D4}" srcOrd="1" destOrd="0" presId="urn:microsoft.com/office/officeart/2005/8/layout/vList4"/>
    <dgm:cxn modelId="{3C967D9A-A093-E246-8CC0-B126C23DF14B}" srcId="{8B4BCA83-F198-814D-9DD8-D81404039273}" destId="{564972F7-5015-9042-8F83-A977D67EE0E8}" srcOrd="0" destOrd="0" parTransId="{3C2E3D15-8353-8442-8EB2-68E02C7D4E34}" sibTransId="{6D758AE3-0E58-4346-A72B-EF7E5A3A2ED8}"/>
    <dgm:cxn modelId="{5B6E3DA3-577B-2545-A418-FE4719B55E09}" type="presOf" srcId="{564972F7-5015-9042-8F83-A977D67EE0E8}" destId="{EA22307C-7F4F-FD49-8EA1-66B9F3898F87}" srcOrd="1" destOrd="0" presId="urn:microsoft.com/office/officeart/2005/8/layout/vList4"/>
    <dgm:cxn modelId="{6D5371C2-3740-DA45-8BDC-C09BE7CBABB8}" type="presOf" srcId="{564972F7-5015-9042-8F83-A977D67EE0E8}" destId="{185F4CC9-AAE1-0340-BF19-8D34103C3D92}" srcOrd="0" destOrd="0" presId="urn:microsoft.com/office/officeart/2005/8/layout/vList4"/>
    <dgm:cxn modelId="{D972F9F6-2A3A-FB47-B4DF-3E8210BC4C58}" type="presOf" srcId="{1963AB08-BE4A-5C4F-8A9A-8BABBCFEE2AB}" destId="{B9F9590C-BD8C-334D-9FF4-9F65970056B5}" srcOrd="0" destOrd="0" presId="urn:microsoft.com/office/officeart/2005/8/layout/vList4"/>
    <dgm:cxn modelId="{B4CAA87A-D203-ED4A-96A5-41A4BAFD66B9}" type="presParOf" srcId="{4CE32CC4-6A59-4F49-8E69-9DFD37CB802F}" destId="{23EBEAEB-AF33-ED41-B32A-BB19E38B65CC}" srcOrd="0" destOrd="0" presId="urn:microsoft.com/office/officeart/2005/8/layout/vList4"/>
    <dgm:cxn modelId="{799DE07E-96BC-574B-B21E-1D00CBAEC0B3}" type="presParOf" srcId="{23EBEAEB-AF33-ED41-B32A-BB19E38B65CC}" destId="{185F4CC9-AAE1-0340-BF19-8D34103C3D92}" srcOrd="0" destOrd="0" presId="urn:microsoft.com/office/officeart/2005/8/layout/vList4"/>
    <dgm:cxn modelId="{831A3EE7-6C44-4B45-8D0C-258EA95DD89F}" type="presParOf" srcId="{23EBEAEB-AF33-ED41-B32A-BB19E38B65CC}" destId="{96275936-B0FE-1A40-A9C3-23C9DEFA399B}" srcOrd="1" destOrd="0" presId="urn:microsoft.com/office/officeart/2005/8/layout/vList4"/>
    <dgm:cxn modelId="{2F852254-54E3-3943-B5F6-604B0419CB8B}" type="presParOf" srcId="{23EBEAEB-AF33-ED41-B32A-BB19E38B65CC}" destId="{EA22307C-7F4F-FD49-8EA1-66B9F3898F87}" srcOrd="2" destOrd="0" presId="urn:microsoft.com/office/officeart/2005/8/layout/vList4"/>
    <dgm:cxn modelId="{9B56A2CD-6D57-6745-920F-49A82009E6FF}" type="presParOf" srcId="{4CE32CC4-6A59-4F49-8E69-9DFD37CB802F}" destId="{65012D3E-B752-BC46-9E6F-ADCD076DE75E}" srcOrd="1" destOrd="0" presId="urn:microsoft.com/office/officeart/2005/8/layout/vList4"/>
    <dgm:cxn modelId="{EAE5E90B-C441-6E43-8CEF-424B7A770A90}" type="presParOf" srcId="{4CE32CC4-6A59-4F49-8E69-9DFD37CB802F}" destId="{1EC461F7-45B7-8C4E-A52D-5636D1F5EFAC}" srcOrd="2" destOrd="0" presId="urn:microsoft.com/office/officeart/2005/8/layout/vList4"/>
    <dgm:cxn modelId="{631EA1BE-662A-2F4B-8586-E494C82DFA22}" type="presParOf" srcId="{1EC461F7-45B7-8C4E-A52D-5636D1F5EFAC}" destId="{B9F9590C-BD8C-334D-9FF4-9F65970056B5}" srcOrd="0" destOrd="0" presId="urn:microsoft.com/office/officeart/2005/8/layout/vList4"/>
    <dgm:cxn modelId="{05EEA09C-FAAA-2848-9DD6-FBBF051E03E0}" type="presParOf" srcId="{1EC461F7-45B7-8C4E-A52D-5636D1F5EFAC}" destId="{7F9CC28C-EFED-1B4B-9D80-2D7FF33E62AD}" srcOrd="1" destOrd="0" presId="urn:microsoft.com/office/officeart/2005/8/layout/vList4"/>
    <dgm:cxn modelId="{215D86FE-6800-E444-918B-132D3006DB18}" type="presParOf" srcId="{1EC461F7-45B7-8C4E-A52D-5636D1F5EFAC}" destId="{18FD2E41-A99D-1649-900C-81FD9F96D2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F182-E756-C345-935B-A41FC43589CD}">
      <dsp:nvSpPr>
        <dsp:cNvPr id="0" name=""/>
        <dsp:cNvSpPr/>
      </dsp:nvSpPr>
      <dsp:spPr>
        <a:xfrm>
          <a:off x="-7241557" y="-1107429"/>
          <a:ext cx="8622009" cy="8622009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19B7E-C151-9F43-80DD-DEDF42137024}">
      <dsp:nvSpPr>
        <dsp:cNvPr id="0" name=""/>
        <dsp:cNvSpPr/>
      </dsp:nvSpPr>
      <dsp:spPr>
        <a:xfrm>
          <a:off x="889312" y="640715"/>
          <a:ext cx="8261518" cy="1281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13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PF Paperback"/>
              <a:cs typeface="PF Paperback"/>
            </a:rPr>
            <a:t>Publishing of all kinds of research artefacts</a:t>
          </a:r>
        </a:p>
      </dsp:txBody>
      <dsp:txXfrm>
        <a:off x="889312" y="640715"/>
        <a:ext cx="8261518" cy="1281430"/>
      </dsp:txXfrm>
    </dsp:sp>
    <dsp:sp modelId="{EA306855-E1E9-4F43-9BFD-B10B3A31C6AC}">
      <dsp:nvSpPr>
        <dsp:cNvPr id="0" name=""/>
        <dsp:cNvSpPr/>
      </dsp:nvSpPr>
      <dsp:spPr>
        <a:xfrm>
          <a:off x="88418" y="480536"/>
          <a:ext cx="1601787" cy="160178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C768-FF28-9747-910E-B2F2D8303003}">
      <dsp:nvSpPr>
        <dsp:cNvPr id="0" name=""/>
        <dsp:cNvSpPr/>
      </dsp:nvSpPr>
      <dsp:spPr>
        <a:xfrm>
          <a:off x="1303192" y="2562860"/>
          <a:ext cx="7795719" cy="1281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13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PF Paperback"/>
              <a:cs typeface="PF Paperback"/>
            </a:rPr>
            <a:t>Publishing packages of artefacts</a:t>
          </a:r>
        </a:p>
      </dsp:txBody>
      <dsp:txXfrm>
        <a:off x="1303192" y="2562860"/>
        <a:ext cx="7795719" cy="1281430"/>
      </dsp:txXfrm>
    </dsp:sp>
    <dsp:sp modelId="{EC403155-6F10-3A49-949D-A792F2D6F4E0}">
      <dsp:nvSpPr>
        <dsp:cNvPr id="0" name=""/>
        <dsp:cNvSpPr/>
      </dsp:nvSpPr>
      <dsp:spPr>
        <a:xfrm>
          <a:off x="554218" y="2402681"/>
          <a:ext cx="1601787" cy="160178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6949-84E9-724D-9FC3-32353BF34AA4}">
      <dsp:nvSpPr>
        <dsp:cNvPr id="0" name=""/>
        <dsp:cNvSpPr/>
      </dsp:nvSpPr>
      <dsp:spPr>
        <a:xfrm>
          <a:off x="889312" y="4485005"/>
          <a:ext cx="8261518" cy="1281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13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PF Paperback"/>
              <a:cs typeface="PF Paperback"/>
            </a:rPr>
            <a:t>Publishing an up-to-date record of research artefacts metadata and links</a:t>
          </a:r>
        </a:p>
      </dsp:txBody>
      <dsp:txXfrm>
        <a:off x="889312" y="4485005"/>
        <a:ext cx="8261518" cy="1281430"/>
      </dsp:txXfrm>
    </dsp:sp>
    <dsp:sp modelId="{77E16777-6081-064F-9190-F7DF8DE10F5F}">
      <dsp:nvSpPr>
        <dsp:cNvPr id="0" name=""/>
        <dsp:cNvSpPr/>
      </dsp:nvSpPr>
      <dsp:spPr>
        <a:xfrm>
          <a:off x="88418" y="4324826"/>
          <a:ext cx="1601787" cy="160178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23B0-37D2-9044-8A8A-F4B38F8C43FE}">
      <dsp:nvSpPr>
        <dsp:cNvPr id="0" name=""/>
        <dsp:cNvSpPr/>
      </dsp:nvSpPr>
      <dsp:spPr>
        <a:xfrm>
          <a:off x="0" y="62137"/>
          <a:ext cx="149923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E7806-CF9F-2C41-979B-D9A42D6140C7}">
      <dsp:nvSpPr>
        <dsp:cNvPr id="0" name=""/>
        <dsp:cNvSpPr/>
      </dsp:nvSpPr>
      <dsp:spPr>
        <a:xfrm>
          <a:off x="0" y="0"/>
          <a:ext cx="3555191" cy="301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PF Paperback"/>
              <a:cs typeface="PF Paperback"/>
            </a:rPr>
            <a:t>Repositories lack support to Open Science publishing</a:t>
          </a:r>
          <a:endParaRPr lang="en-US" sz="3200" kern="1200" dirty="0">
            <a:latin typeface="PF Paperback"/>
            <a:cs typeface="PF Paperback"/>
          </a:endParaRPr>
        </a:p>
      </dsp:txBody>
      <dsp:txXfrm>
        <a:off x="0" y="0"/>
        <a:ext cx="3555191" cy="3017837"/>
      </dsp:txXfrm>
    </dsp:sp>
    <dsp:sp modelId="{18134AD0-8811-BB43-AD36-3DECFE44AF1B}">
      <dsp:nvSpPr>
        <dsp:cNvPr id="0" name=""/>
        <dsp:cNvSpPr/>
      </dsp:nvSpPr>
      <dsp:spPr>
        <a:xfrm>
          <a:off x="3769534" y="47153"/>
          <a:ext cx="11217323" cy="94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F Paperback"/>
              <a:cs typeface="PF Paperback"/>
            </a:rPr>
            <a:t>No support for integration of repositories for software, methods, or packages</a:t>
          </a:r>
        </a:p>
      </dsp:txBody>
      <dsp:txXfrm>
        <a:off x="3769534" y="47153"/>
        <a:ext cx="11217323" cy="943074"/>
      </dsp:txXfrm>
    </dsp:sp>
    <dsp:sp modelId="{3C1FFDF7-82CB-924E-9C9D-A7349D880DB0}">
      <dsp:nvSpPr>
        <dsp:cNvPr id="0" name=""/>
        <dsp:cNvSpPr/>
      </dsp:nvSpPr>
      <dsp:spPr>
        <a:xfrm>
          <a:off x="3555191" y="990227"/>
          <a:ext cx="114316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DFAAF1-F8C7-1F4C-91EE-BAD351D39728}">
      <dsp:nvSpPr>
        <dsp:cNvPr id="0" name=""/>
        <dsp:cNvSpPr/>
      </dsp:nvSpPr>
      <dsp:spPr>
        <a:xfrm>
          <a:off x="3769534" y="1037381"/>
          <a:ext cx="11217323" cy="94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F Paperback"/>
              <a:cs typeface="PF Paperback"/>
            </a:rPr>
            <a:t>Minimal or no support for links between artefacts in different repositories</a:t>
          </a:r>
        </a:p>
      </dsp:txBody>
      <dsp:txXfrm>
        <a:off x="3769534" y="1037381"/>
        <a:ext cx="11217323" cy="943074"/>
      </dsp:txXfrm>
    </dsp:sp>
    <dsp:sp modelId="{5D954E45-3814-1347-ACBF-D4D382E978BF}">
      <dsp:nvSpPr>
        <dsp:cNvPr id="0" name=""/>
        <dsp:cNvSpPr/>
      </dsp:nvSpPr>
      <dsp:spPr>
        <a:xfrm>
          <a:off x="3555191" y="1980455"/>
          <a:ext cx="114316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E7B2B7-28FF-4440-9A52-FDBFA4E8D205}">
      <dsp:nvSpPr>
        <dsp:cNvPr id="0" name=""/>
        <dsp:cNvSpPr/>
      </dsp:nvSpPr>
      <dsp:spPr>
        <a:xfrm>
          <a:off x="3769534" y="2027609"/>
          <a:ext cx="11217323" cy="94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F Paperback"/>
              <a:cs typeface="PF Paperback"/>
            </a:rPr>
            <a:t>No support for keeping repositories with up-to-date links between artefacts</a:t>
          </a:r>
        </a:p>
      </dsp:txBody>
      <dsp:txXfrm>
        <a:off x="3769534" y="2027609"/>
        <a:ext cx="11217323" cy="943074"/>
      </dsp:txXfrm>
    </dsp:sp>
    <dsp:sp modelId="{CD3795C4-C1BF-1746-ADA7-696E370FF8D9}">
      <dsp:nvSpPr>
        <dsp:cNvPr id="0" name=""/>
        <dsp:cNvSpPr/>
      </dsp:nvSpPr>
      <dsp:spPr>
        <a:xfrm>
          <a:off x="3555191" y="2970683"/>
          <a:ext cx="114316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F2E007-951E-8245-9F6E-682D0228EEA6}">
      <dsp:nvSpPr>
        <dsp:cNvPr id="0" name=""/>
        <dsp:cNvSpPr/>
      </dsp:nvSpPr>
      <dsp:spPr>
        <a:xfrm>
          <a:off x="0" y="3017837"/>
          <a:ext cx="149923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41EC5-96AA-E343-88A3-433F7DACC83E}">
      <dsp:nvSpPr>
        <dsp:cNvPr id="0" name=""/>
        <dsp:cNvSpPr/>
      </dsp:nvSpPr>
      <dsp:spPr>
        <a:xfrm>
          <a:off x="0" y="3017837"/>
          <a:ext cx="3561655" cy="301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PF Paperback"/>
              <a:cs typeface="PF Paperback"/>
            </a:rPr>
            <a:t>Research communities lack culture of Open Science publishing</a:t>
          </a:r>
          <a:endParaRPr lang="en-US" sz="3200" kern="1200" dirty="0">
            <a:latin typeface="PF Paperback"/>
            <a:cs typeface="PF Paperback"/>
          </a:endParaRPr>
        </a:p>
      </dsp:txBody>
      <dsp:txXfrm>
        <a:off x="0" y="3017837"/>
        <a:ext cx="3561655" cy="3017837"/>
      </dsp:txXfrm>
    </dsp:sp>
    <dsp:sp modelId="{5E698A35-65A5-3641-8829-0899A3599433}">
      <dsp:nvSpPr>
        <dsp:cNvPr id="0" name=""/>
        <dsp:cNvSpPr/>
      </dsp:nvSpPr>
      <dsp:spPr>
        <a:xfrm>
          <a:off x="3775779" y="3087978"/>
          <a:ext cx="11205829" cy="1402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F Paperback"/>
              <a:cs typeface="PF Paperback"/>
            </a:rPr>
            <a:t>Lack of e-infrastructure and tools for Open Science: e.g. repository limits above, exchange formats, workflows</a:t>
          </a:r>
        </a:p>
      </dsp:txBody>
      <dsp:txXfrm>
        <a:off x="3775779" y="3087978"/>
        <a:ext cx="11205829" cy="1402822"/>
      </dsp:txXfrm>
    </dsp:sp>
    <dsp:sp modelId="{98C2D5D4-788B-9840-A5D2-595389235EE7}">
      <dsp:nvSpPr>
        <dsp:cNvPr id="0" name=""/>
        <dsp:cNvSpPr/>
      </dsp:nvSpPr>
      <dsp:spPr>
        <a:xfrm>
          <a:off x="3561655" y="4490801"/>
          <a:ext cx="114199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9A27E6-69A9-F645-906D-7D6A35948E60}">
      <dsp:nvSpPr>
        <dsp:cNvPr id="0" name=""/>
        <dsp:cNvSpPr/>
      </dsp:nvSpPr>
      <dsp:spPr>
        <a:xfrm>
          <a:off x="3775779" y="4560942"/>
          <a:ext cx="11205829" cy="1402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F Paperback"/>
              <a:cs typeface="PF Paperback"/>
            </a:rPr>
            <a:t>Difficulties to </a:t>
          </a:r>
          <a:r>
            <a:rPr lang="en-US" sz="2700" b="1" kern="1200" dirty="0">
              <a:latin typeface="PF Paperback"/>
              <a:cs typeface="PF Paperback"/>
            </a:rPr>
            <a:t>self-organize </a:t>
          </a:r>
          <a:r>
            <a:rPr lang="en-US" sz="2700" kern="1200" dirty="0">
              <a:latin typeface="PF Paperback"/>
              <a:cs typeface="PF Paperback"/>
            </a:rPr>
            <a:t>and </a:t>
          </a:r>
          <a:r>
            <a:rPr lang="en-US" sz="2700" b="1" kern="1200" dirty="0">
              <a:latin typeface="PF Paperback"/>
              <a:cs typeface="PF Paperback"/>
            </a:rPr>
            <a:t>sustain</a:t>
          </a:r>
          <a:r>
            <a:rPr lang="en-US" sz="2700" kern="1200" dirty="0">
              <a:latin typeface="PF Paperback"/>
              <a:cs typeface="PF Paperback"/>
            </a:rPr>
            <a:t> research communication solutions: e.g. identify the problems, see the benefits, devise solutions, applying economy of scale </a:t>
          </a:r>
        </a:p>
      </dsp:txBody>
      <dsp:txXfrm>
        <a:off x="3775779" y="4560942"/>
        <a:ext cx="11205829" cy="1402822"/>
      </dsp:txXfrm>
    </dsp:sp>
    <dsp:sp modelId="{9355028E-7C22-5440-96C8-14ABA838BCE0}">
      <dsp:nvSpPr>
        <dsp:cNvPr id="0" name=""/>
        <dsp:cNvSpPr/>
      </dsp:nvSpPr>
      <dsp:spPr>
        <a:xfrm>
          <a:off x="3561655" y="5963765"/>
          <a:ext cx="114199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4F6A-2835-3E49-B476-BB994B4B7A30}">
      <dsp:nvSpPr>
        <dsp:cNvPr id="0" name=""/>
        <dsp:cNvSpPr/>
      </dsp:nvSpPr>
      <dsp:spPr>
        <a:xfrm>
          <a:off x="0" y="589206"/>
          <a:ext cx="14384324" cy="1683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European (and beyond) infrastructure for Open Access and Open Science</a:t>
          </a:r>
        </a:p>
      </dsp:txBody>
      <dsp:txXfrm>
        <a:off x="49306" y="638512"/>
        <a:ext cx="14285712" cy="1584835"/>
      </dsp:txXfrm>
    </dsp:sp>
    <dsp:sp modelId="{7D1500A8-1483-1543-B911-F994E2A47414}">
      <dsp:nvSpPr>
        <dsp:cNvPr id="0" name=""/>
        <dsp:cNvSpPr/>
      </dsp:nvSpPr>
      <dsp:spPr>
        <a:xfrm>
          <a:off x="252721" y="2575674"/>
          <a:ext cx="1683447" cy="1683447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58353-14EB-034F-81A7-430A72729655}">
      <dsp:nvSpPr>
        <dsp:cNvPr id="0" name=""/>
        <dsp:cNvSpPr/>
      </dsp:nvSpPr>
      <dsp:spPr>
        <a:xfrm>
          <a:off x="2524853" y="2575674"/>
          <a:ext cx="11588982" cy="168344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Networking infrastructure: Open Access/Science advocacy and support, global alignment and interoperability, etc.</a:t>
          </a:r>
        </a:p>
      </dsp:txBody>
      <dsp:txXfrm>
        <a:off x="2607047" y="2657868"/>
        <a:ext cx="11424594" cy="1519059"/>
      </dsp:txXfrm>
    </dsp:sp>
    <dsp:sp modelId="{8B0FD004-382E-934F-9C45-615B33C0CAC4}">
      <dsp:nvSpPr>
        <dsp:cNvPr id="0" name=""/>
        <dsp:cNvSpPr/>
      </dsp:nvSpPr>
      <dsp:spPr>
        <a:xfrm>
          <a:off x="252721" y="4461135"/>
          <a:ext cx="1683447" cy="1683447"/>
        </a:xfrm>
        <a:prstGeom prst="roundRect">
          <a:avLst>
            <a:gd name="adj" fmla="val 16670"/>
          </a:avLst>
        </a:prstGeom>
        <a:solidFill>
          <a:srgbClr val="FFFF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A2971-B0BF-264C-AD72-94C435D6F736}">
      <dsp:nvSpPr>
        <dsp:cNvPr id="0" name=""/>
        <dsp:cNvSpPr/>
      </dsp:nvSpPr>
      <dsp:spPr>
        <a:xfrm>
          <a:off x="2524853" y="4461135"/>
          <a:ext cx="11588982" cy="168344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Technical infrastructure: services for monitoring of Open Access/Science and Research Impact for funders and communities</a:t>
          </a:r>
        </a:p>
      </dsp:txBody>
      <dsp:txXfrm>
        <a:off x="2607047" y="4543329"/>
        <a:ext cx="11424594" cy="1519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4CC9-AAE1-0340-BF19-8D34103C3D92}">
      <dsp:nvSpPr>
        <dsp:cNvPr id="0" name=""/>
        <dsp:cNvSpPr/>
      </dsp:nvSpPr>
      <dsp:spPr>
        <a:xfrm>
          <a:off x="0" y="0"/>
          <a:ext cx="11231013" cy="2061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Facilitate</a:t>
          </a:r>
          <a:r>
            <a:rPr lang="en-US" sz="3600" kern="1200" dirty="0"/>
            <a:t> </a:t>
          </a:r>
          <a:r>
            <a:rPr lang="en-US" sz="3600" b="1" kern="1200" dirty="0"/>
            <a:t>Research Communities adoption of Open Science publishing principles</a:t>
          </a:r>
          <a:r>
            <a:rPr lang="en-US" sz="3600" kern="1200" dirty="0"/>
            <a:t> by supporting publishing tools as-a-Service</a:t>
          </a:r>
        </a:p>
      </dsp:txBody>
      <dsp:txXfrm>
        <a:off x="2452330" y="0"/>
        <a:ext cx="8778682" cy="2061283"/>
      </dsp:txXfrm>
    </dsp:sp>
    <dsp:sp modelId="{96275936-B0FE-1A40-A9C3-23C9DEFA399B}">
      <dsp:nvSpPr>
        <dsp:cNvPr id="0" name=""/>
        <dsp:cNvSpPr/>
      </dsp:nvSpPr>
      <dsp:spPr>
        <a:xfrm>
          <a:off x="206128" y="53444"/>
          <a:ext cx="2246202" cy="19543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9590C-BD8C-334D-9FF4-9F65970056B5}">
      <dsp:nvSpPr>
        <dsp:cNvPr id="0" name=""/>
        <dsp:cNvSpPr/>
      </dsp:nvSpPr>
      <dsp:spPr>
        <a:xfrm>
          <a:off x="0" y="2267411"/>
          <a:ext cx="11231013" cy="20612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Facilitate </a:t>
          </a:r>
          <a:r>
            <a:rPr lang="en-US" sz="3600" b="1" kern="1200"/>
            <a:t>repositories at moving towards Open Science publishing</a:t>
          </a:r>
          <a:r>
            <a:rPr lang="en-US" sz="3600" kern="1200"/>
            <a:t> by supporting notification-based research communication as-a-Service</a:t>
          </a:r>
        </a:p>
      </dsp:txBody>
      <dsp:txXfrm>
        <a:off x="2452330" y="2267411"/>
        <a:ext cx="8778682" cy="2061283"/>
      </dsp:txXfrm>
    </dsp:sp>
    <dsp:sp modelId="{7F9CC28C-EFED-1B4B-9D80-2D7FF33E62AD}">
      <dsp:nvSpPr>
        <dsp:cNvPr id="0" name=""/>
        <dsp:cNvSpPr/>
      </dsp:nvSpPr>
      <dsp:spPr>
        <a:xfrm>
          <a:off x="206128" y="2320856"/>
          <a:ext cx="2246202" cy="19543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23F239F5-19E1-724A-8F0B-922E848C9F3F}" type="datetimeFigureOut">
              <a:rPr lang="en-US" smtClean="0">
                <a:uFillTx/>
              </a:rPr>
              <a:t>9/13/17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604F47F3-A4D4-424B-B094-07974689391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>
              <a:uFillTx/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uFillTx/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uFillTx/>
                <a:latin typeface="Calibri" charset="0"/>
                <a:ea typeface="MS PGothic" charset="0"/>
              </a:rPr>
              <a:t>Highlight difference between citation and other kinds of relationships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E1CBC67-CD95-C745-8844-A66EDFCEDB17}" type="slidenum">
              <a:rPr lang="en-US" sz="1200">
                <a:uFillTx/>
              </a:rPr>
              <a:pPr eaLnBrk="1" hangingPunct="1"/>
              <a:t>2</a:t>
            </a:fld>
            <a:endParaRPr lang="en-US" sz="1200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>
                <a:uFillTx/>
              </a:rPr>
              <a:t>Bullet</a:t>
            </a:r>
          </a:p>
          <a:p>
            <a:pPr lvl="1"/>
            <a:r>
              <a:rPr lang="en-US" dirty="0">
                <a:uFillTx/>
              </a:rPr>
              <a:t>Bullet Second Level</a:t>
            </a:r>
          </a:p>
          <a:p>
            <a:pPr lvl="2"/>
            <a:r>
              <a:rPr lang="en-US" dirty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2. LOREM IPSUM CHAPTER 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massa</a:t>
            </a:r>
            <a:r>
              <a:rPr lang="en-US" dirty="0">
                <a:uFillTx/>
              </a:rPr>
              <a:t>. Cum </a:t>
            </a:r>
            <a:r>
              <a:rPr lang="en-US" dirty="0" err="1">
                <a:uFillTx/>
              </a:rPr>
              <a:t>sociis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natoque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penatibus</a:t>
            </a:r>
            <a:r>
              <a:rPr lang="en-US" dirty="0">
                <a:uFillTx/>
              </a:rPr>
              <a:t> et </a:t>
            </a:r>
            <a:r>
              <a:rPr lang="en-US" dirty="0" err="1">
                <a:uFillTx/>
              </a:rPr>
              <a:t>magnis</a:t>
            </a:r>
            <a:r>
              <a:rPr lang="en-US" dirty="0">
                <a:uFillTx/>
              </a:rPr>
              <a:t> dis parturient </a:t>
            </a:r>
            <a:r>
              <a:rPr lang="en-US" dirty="0" err="1">
                <a:uFillTx/>
              </a:rPr>
              <a:t>montes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nascetur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ridiculus</a:t>
            </a:r>
            <a:r>
              <a:rPr lang="en-US" dirty="0">
                <a:uFillTx/>
              </a:rPr>
              <a:t> mus.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quam </a:t>
            </a:r>
            <a:r>
              <a:rPr lang="en-US" dirty="0" err="1">
                <a:uFillTx/>
              </a:rPr>
              <a:t>felis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ultricies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pellentesque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eu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pretium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, sem. </a:t>
            </a:r>
            <a:r>
              <a:rPr lang="en-US" dirty="0" err="1">
                <a:uFillTx/>
              </a:rPr>
              <a:t>Nulla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consequat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massa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enim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pede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justo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fringilla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vel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aliquet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vulputate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arcu</a:t>
            </a:r>
            <a:r>
              <a:rPr lang="en-US" dirty="0">
                <a:uFillTx/>
              </a:rPr>
              <a:t>. In </a:t>
            </a:r>
            <a:r>
              <a:rPr lang="en-US" dirty="0" err="1">
                <a:uFillTx/>
              </a:rPr>
              <a:t>enim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justo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rhoncus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imperdiet</a:t>
            </a:r>
            <a:r>
              <a:rPr lang="en-US" dirty="0">
                <a:uFillTx/>
              </a:rPr>
              <a:t> a,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vitae, </a:t>
            </a:r>
            <a:r>
              <a:rPr lang="en-US" dirty="0" err="1">
                <a:uFillTx/>
              </a:rPr>
              <a:t>justo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dictum </a:t>
            </a:r>
            <a:r>
              <a:rPr lang="en-US" dirty="0" err="1">
                <a:uFillTx/>
              </a:rPr>
              <a:t>felis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eu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pede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mollis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pretium</a:t>
            </a:r>
            <a:r>
              <a:rPr lang="en-US" dirty="0">
                <a:uFillTx/>
              </a:rPr>
              <a:t>. Integer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Cras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dapibus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Vivamus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elementum</a:t>
            </a:r>
            <a:r>
              <a:rPr lang="en-US" dirty="0">
                <a:uFillTx/>
              </a:rPr>
              <a:t> semper nisi.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vulputate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eleifend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tellus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 ligula, </a:t>
            </a:r>
            <a:r>
              <a:rPr lang="en-US" dirty="0" err="1">
                <a:uFillTx/>
              </a:rPr>
              <a:t>porttitor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eu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consequat</a:t>
            </a:r>
            <a:r>
              <a:rPr lang="en-US" dirty="0">
                <a:uFillTx/>
              </a:rPr>
              <a:t> vitae, </a:t>
            </a:r>
            <a:r>
              <a:rPr lang="en-US" dirty="0" err="1">
                <a:uFillTx/>
              </a:rPr>
              <a:t>eleifend</a:t>
            </a:r>
            <a:r>
              <a:rPr lang="en-US" dirty="0">
                <a:uFillTx/>
              </a:rPr>
              <a:t> ac, </a:t>
            </a:r>
            <a:r>
              <a:rPr lang="en-US" dirty="0" err="1">
                <a:uFillTx/>
              </a:rPr>
              <a:t>enim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Aliquam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ante, </a:t>
            </a:r>
            <a:r>
              <a:rPr lang="en-US" dirty="0" err="1">
                <a:uFillTx/>
              </a:rPr>
              <a:t>dapibus</a:t>
            </a:r>
            <a:r>
              <a:rPr lang="en-US" dirty="0">
                <a:uFillTx/>
              </a:rPr>
              <a:t> in, </a:t>
            </a:r>
            <a:r>
              <a:rPr lang="en-US" dirty="0" err="1">
                <a:uFillTx/>
              </a:rPr>
              <a:t>viverra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feugiat</a:t>
            </a:r>
            <a:r>
              <a:rPr lang="en-US" dirty="0">
                <a:uFillTx/>
              </a:rPr>
              <a:t> a, </a:t>
            </a:r>
            <a:r>
              <a:rPr lang="en-US" dirty="0" err="1">
                <a:uFillTx/>
              </a:rPr>
              <a:t>tellus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Phasellus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viverra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nulla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metus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varius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laoreet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Quisque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rutrum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imperdiet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ultricies</a:t>
            </a:r>
            <a:r>
              <a:rPr lang="en-US" dirty="0">
                <a:uFillTx/>
              </a:rPr>
              <a:t> nisi </a:t>
            </a:r>
            <a:r>
              <a:rPr lang="en-US" dirty="0" err="1">
                <a:uFillTx/>
              </a:rPr>
              <a:t>vel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augue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!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</a:t>
            </a:r>
            <a:r>
              <a:rPr lang="mr-IN" dirty="0">
                <a:uFillTx/>
              </a:rPr>
              <a:t>…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uFillTx/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tempus, </a:t>
            </a:r>
            <a:r>
              <a:rPr lang="en-US" dirty="0" err="1">
                <a:uFillTx/>
              </a:rPr>
              <a:t>tellus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condimentum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rhoncus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sem</a:t>
            </a:r>
            <a:r>
              <a:rPr lang="en-US" dirty="0">
                <a:uFillTx/>
              </a:rPr>
              <a:t> quam semper libero,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neque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>
                <a:uFillTx/>
              </a:rPr>
              <a:t>52</a:t>
            </a:r>
            <a:r>
              <a:rPr lang="en-US" dirty="0">
                <a:uFillTx/>
              </a:rPr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>
                <a:uFillTx/>
              </a:rPr>
              <a:t>Bullet</a:t>
            </a:r>
          </a:p>
          <a:p>
            <a:pPr lvl="1"/>
            <a:r>
              <a:rPr lang="en-US" dirty="0">
                <a:uFillTx/>
              </a:rPr>
              <a:t>Bullet Second Level</a:t>
            </a:r>
          </a:p>
          <a:p>
            <a:pPr lvl="2"/>
            <a:r>
              <a:rPr lang="en-US" dirty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>
                <a:uFillTx/>
              </a:rPr>
              <a:t>Bullet</a:t>
            </a:r>
          </a:p>
          <a:p>
            <a:pPr lvl="1"/>
            <a:r>
              <a:rPr lang="en-US" dirty="0">
                <a:uFillTx/>
              </a:rPr>
              <a:t>Bullet Second Level</a:t>
            </a:r>
          </a:p>
          <a:p>
            <a:pPr lvl="2"/>
            <a:r>
              <a:rPr lang="en-US" dirty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DolorSit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DolorSit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If you are going to remember only one thing from this slide, remember this!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massa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Sit!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ultricies</a:t>
            </a:r>
            <a:r>
              <a:rPr lang="en-US" dirty="0">
                <a:uFillTx/>
              </a:rPr>
              <a:t> nisi </a:t>
            </a:r>
            <a:r>
              <a:rPr lang="en-US" dirty="0" err="1">
                <a:uFillTx/>
              </a:rPr>
              <a:t>vel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augue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,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,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,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pede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justo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fringilla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vel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aliquet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vulputate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arcu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dictum </a:t>
            </a:r>
            <a:r>
              <a:rPr lang="en-US" dirty="0" err="1">
                <a:uFillTx/>
              </a:rPr>
              <a:t>felis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eu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pede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mollis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pretium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Cum </a:t>
            </a:r>
            <a:r>
              <a:rPr lang="en-US" dirty="0" err="1">
                <a:uFillTx/>
              </a:rPr>
              <a:t>sociis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natoque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penatibus</a:t>
            </a:r>
            <a:r>
              <a:rPr lang="en-US" dirty="0">
                <a:uFillTx/>
              </a:rPr>
              <a:t> et </a:t>
            </a:r>
            <a:r>
              <a:rPr lang="en-US" dirty="0" err="1">
                <a:uFillTx/>
              </a:rPr>
              <a:t>magnis</a:t>
            </a:r>
            <a:r>
              <a:rPr lang="en-US" dirty="0">
                <a:uFillTx/>
              </a:rPr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Cum </a:t>
            </a:r>
            <a:r>
              <a:rPr lang="en-US" dirty="0" err="1">
                <a:uFillTx/>
              </a:rPr>
              <a:t>sociis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natoque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penatibus</a:t>
            </a:r>
            <a:r>
              <a:rPr lang="en-US" dirty="0">
                <a:uFillTx/>
              </a:rPr>
              <a:t> et </a:t>
            </a:r>
            <a:r>
              <a:rPr lang="en-US" dirty="0" err="1">
                <a:uFillTx/>
              </a:rPr>
              <a:t>magnis</a:t>
            </a:r>
            <a:r>
              <a:rPr lang="en-US" dirty="0">
                <a:uFillTx/>
              </a:rPr>
              <a:t> dis parturient </a:t>
            </a:r>
            <a:r>
              <a:rPr lang="en-US" dirty="0" err="1">
                <a:uFillTx/>
              </a:rPr>
              <a:t>montes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nascetur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ridiculus</a:t>
            </a:r>
            <a:r>
              <a:rPr lang="en-US" dirty="0">
                <a:uFillTx/>
              </a:rPr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Cum </a:t>
            </a:r>
            <a:r>
              <a:rPr lang="en-US" dirty="0" err="1">
                <a:uFillTx/>
              </a:rPr>
              <a:t>sociis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natoque</a:t>
            </a:r>
            <a:r>
              <a:rPr lang="en-US" dirty="0">
                <a:uFillTx/>
              </a:rPr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Cum </a:t>
            </a:r>
            <a:r>
              <a:rPr lang="en-US" dirty="0" err="1">
                <a:uFillTx/>
              </a:rPr>
              <a:t>sociis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natoque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DOLOR SIT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>
            <a:spLocks/>
          </p:cNvSpPr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>
            <a:spLocks/>
          </p:cNvSpPr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>
                <a:uFillTx/>
              </a:rPr>
              <a:t>Ι</a:t>
            </a:r>
            <a:r>
              <a:rPr lang="en-US" dirty="0" err="1">
                <a:uFillTx/>
              </a:rPr>
              <a:t>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dolor.</a:t>
            </a:r>
            <a:r>
              <a:rPr lang="el-GR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</a:t>
            </a:r>
            <a:r>
              <a:rPr lang="el-GR" dirty="0">
                <a:uFillTx/>
              </a:rPr>
              <a:t>- 3</a:t>
            </a:r>
            <a:r>
              <a:rPr lang="en-US" dirty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>
            <a:spLocks/>
          </p:cNvSpPr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>
            <a:spLocks/>
          </p:cNvSpPr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fringilla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mauris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sodales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sagittis</a:t>
            </a:r>
            <a:r>
              <a:rPr lang="en-US" dirty="0">
                <a:uFillTx/>
              </a:rPr>
              <a:t> magna.</a:t>
            </a:r>
            <a:r>
              <a:rPr lang="el-GR" dirty="0">
                <a:uFillTx/>
              </a:rPr>
              <a:t> </a:t>
            </a:r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fringilla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mauris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sodales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sagittis</a:t>
            </a:r>
            <a:r>
              <a:rPr lang="en-US" dirty="0">
                <a:uFillTx/>
              </a:rPr>
              <a:t> magna.</a:t>
            </a:r>
            <a:r>
              <a:rPr lang="el-GR" dirty="0">
                <a:uFillTx/>
              </a:rPr>
              <a:t> </a:t>
            </a:r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fringilla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mauris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sodales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sagittis</a:t>
            </a:r>
            <a:r>
              <a:rPr lang="en-US" dirty="0">
                <a:uFillTx/>
              </a:rPr>
              <a:t> magna.</a:t>
            </a:r>
            <a:r>
              <a:rPr lang="el-GR" dirty="0">
                <a:uFillTx/>
              </a:rPr>
              <a:t> </a:t>
            </a:r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</a:t>
            </a:r>
            <a:r>
              <a:rPr lang="el-GR" dirty="0">
                <a:uFillTx/>
              </a:rPr>
              <a:t>- 6</a:t>
            </a:r>
            <a:r>
              <a:rPr lang="en-US" dirty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</a:t>
            </a:r>
            <a:r>
              <a:rPr lang="el-GR" dirty="0">
                <a:uFillTx/>
              </a:rPr>
              <a:t>2</a:t>
            </a:r>
            <a:endParaRPr lang="en-US" dirty="0">
              <a:uFillTx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</a:t>
            </a:r>
            <a:r>
              <a:rPr lang="el-GR" dirty="0">
                <a:uFillTx/>
              </a:rPr>
              <a:t>3</a:t>
            </a:r>
            <a:endParaRPr lang="en-US" dirty="0">
              <a:uFillTx/>
            </a:endParaRPr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>
            <a:spLocks/>
          </p:cNvSpPr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>
            <a:spLocks/>
          </p:cNvSpPr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</a:t>
            </a:r>
            <a:r>
              <a:rPr lang="el-GR" dirty="0">
                <a:uFillTx/>
              </a:rPr>
              <a:t>4</a:t>
            </a:r>
            <a:endParaRPr lang="en-US" dirty="0">
              <a:uFillTx/>
            </a:endParaRP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</a:t>
            </a:r>
            <a:r>
              <a:rPr lang="el-GR" dirty="0">
                <a:uFillTx/>
              </a:rPr>
              <a:t>5</a:t>
            </a:r>
            <a:endParaRPr lang="en-US" dirty="0">
              <a:uFillTx/>
            </a:endParaRP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Maecenas </a:t>
            </a:r>
            <a:r>
              <a:rPr lang="en-US" dirty="0" err="1">
                <a:uFillTx/>
              </a:rPr>
              <a:t>nec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odio</a:t>
            </a:r>
            <a:r>
              <a:rPr lang="en-US" dirty="0">
                <a:uFillTx/>
              </a:rPr>
              <a:t> et ante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tempus. </a:t>
            </a:r>
            <a:r>
              <a:rPr lang="en-US" dirty="0" err="1">
                <a:uFillTx/>
              </a:rPr>
              <a:t>Donec</a:t>
            </a:r>
            <a:r>
              <a:rPr lang="en-US" dirty="0">
                <a:uFillTx/>
              </a:rPr>
              <a:t> vitae </a:t>
            </a:r>
            <a:r>
              <a:rPr lang="en-US" dirty="0" err="1">
                <a:uFillTx/>
              </a:rPr>
              <a:t>sapien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libero </a:t>
            </a:r>
            <a:r>
              <a:rPr lang="en-US" dirty="0" err="1">
                <a:uFillTx/>
              </a:rPr>
              <a:t>venenatis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Nullam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ante. </a:t>
            </a:r>
            <a:r>
              <a:rPr lang="en-US" dirty="0" err="1">
                <a:uFillTx/>
              </a:rPr>
              <a:t>Etiam</a:t>
            </a:r>
            <a:r>
              <a:rPr lang="en-US" dirty="0">
                <a:uFillTx/>
              </a:rPr>
              <a:t>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orci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eros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faucibus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Duis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leo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Option </a:t>
            </a:r>
            <a:r>
              <a:rPr lang="el-GR" dirty="0">
                <a:uFillTx/>
              </a:rPr>
              <a:t>6</a:t>
            </a:r>
            <a:endParaRPr lang="en-US" dirty="0"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l-GR" dirty="0">
                <a:uFillTx/>
              </a:rPr>
              <a:t>.</a:t>
            </a:r>
            <a:endParaRPr lang="en-US" dirty="0">
              <a:uFillTx/>
            </a:endParaRP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l-GR" dirty="0">
                <a:uFillTx/>
              </a:rPr>
              <a:t>.</a:t>
            </a:r>
            <a:endParaRPr lang="en-US" dirty="0">
              <a:uFillTx/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>
                <a:uFillTx/>
              </a:rPr>
              <a:t>Ε</a:t>
            </a:r>
            <a:r>
              <a:rPr lang="en-US" dirty="0" err="1">
                <a:uFillTx/>
              </a:rPr>
              <a:t>tincidunt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laoreet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dolore</a:t>
            </a:r>
            <a:r>
              <a:rPr lang="en-US" dirty="0">
                <a:uFillTx/>
              </a:rPr>
              <a:t> magna </a:t>
            </a:r>
            <a:r>
              <a:rPr lang="en-US" dirty="0" err="1">
                <a:uFillTx/>
              </a:rPr>
              <a:t>aliquam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erat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volutpat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DOLOR SIT</a:t>
            </a:r>
            <a:r>
              <a:rPr lang="el-GR" dirty="0">
                <a:uFillTx/>
              </a:rPr>
              <a:t> </a:t>
            </a:r>
            <a:r>
              <a:rPr lang="mr-IN" dirty="0">
                <a:uFillTx/>
              </a:rPr>
              <a:t>–</a:t>
            </a:r>
            <a:r>
              <a:rPr lang="el-GR" dirty="0">
                <a:uFillTx/>
              </a:rPr>
              <a:t> 4 </a:t>
            </a:r>
            <a:r>
              <a:rPr lang="en-US" dirty="0">
                <a:uFillTx/>
              </a:rPr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Name Surname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endParaRPr lang="en-US" dirty="0">
              <a:uFillTx/>
            </a:endParaRPr>
          </a:p>
          <a:p>
            <a:pPr lvl="0"/>
            <a:r>
              <a:rPr lang="en-US" dirty="0" err="1">
                <a:uFillTx/>
              </a:rPr>
              <a:t>Ipsum</a:t>
            </a:r>
            <a:endParaRPr lang="en-US" dirty="0">
              <a:uFillTx/>
            </a:endParaRPr>
          </a:p>
          <a:p>
            <a:pPr lvl="0"/>
            <a:r>
              <a:rPr lang="en-US" dirty="0">
                <a:uFillTx/>
              </a:rPr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DOLOR SIT</a:t>
            </a:r>
            <a:r>
              <a:rPr lang="el-GR" dirty="0">
                <a:uFillTx/>
              </a:rPr>
              <a:t> </a:t>
            </a:r>
            <a:r>
              <a:rPr lang="mr-IN" dirty="0">
                <a:uFillTx/>
              </a:rPr>
              <a:t>–</a:t>
            </a:r>
            <a:r>
              <a:rPr lang="el-GR" dirty="0">
                <a:uFillTx/>
              </a:rPr>
              <a:t> 4 </a:t>
            </a:r>
            <a:r>
              <a:rPr lang="en-US" dirty="0">
                <a:uFillTx/>
              </a:rPr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endParaRPr lang="en-US" dirty="0">
              <a:uFillTx/>
            </a:endParaRPr>
          </a:p>
          <a:p>
            <a:pPr lvl="0"/>
            <a:r>
              <a:rPr lang="en-US" dirty="0" err="1">
                <a:uFillTx/>
              </a:rPr>
              <a:t>Ipsum</a:t>
            </a:r>
            <a:endParaRPr lang="en-US" dirty="0">
              <a:uFillTx/>
            </a:endParaRPr>
          </a:p>
          <a:p>
            <a:pPr lvl="0"/>
            <a:r>
              <a:rPr lang="en-US" dirty="0">
                <a:uFillTx/>
              </a:rPr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endParaRPr lang="en-US" dirty="0">
              <a:uFillTx/>
            </a:endParaRPr>
          </a:p>
          <a:p>
            <a:pPr lvl="0"/>
            <a:r>
              <a:rPr lang="en-US" dirty="0" err="1">
                <a:uFillTx/>
              </a:rPr>
              <a:t>Ipsum</a:t>
            </a:r>
            <a:endParaRPr lang="en-US" dirty="0">
              <a:uFillTx/>
            </a:endParaRPr>
          </a:p>
          <a:p>
            <a:pPr lvl="0"/>
            <a:r>
              <a:rPr lang="en-US" dirty="0">
                <a:uFillTx/>
              </a:rPr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endParaRPr lang="en-US" dirty="0">
              <a:uFillTx/>
            </a:endParaRPr>
          </a:p>
          <a:p>
            <a:pPr lvl="0"/>
            <a:r>
              <a:rPr lang="en-US" dirty="0" err="1">
                <a:uFillTx/>
              </a:rPr>
              <a:t>Ipsum</a:t>
            </a:r>
            <a:endParaRPr lang="en-US" dirty="0">
              <a:uFillTx/>
            </a:endParaRPr>
          </a:p>
          <a:p>
            <a:pPr lvl="0"/>
            <a:r>
              <a:rPr lang="en-US" dirty="0">
                <a:uFillTx/>
              </a:rPr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endParaRPr lang="en-US" dirty="0">
              <a:uFillTx/>
            </a:endParaRPr>
          </a:p>
          <a:p>
            <a:pPr lvl="0"/>
            <a:r>
              <a:rPr lang="en-US" dirty="0" err="1">
                <a:uFillTx/>
              </a:rPr>
              <a:t>Ipsum</a:t>
            </a:r>
            <a:endParaRPr lang="en-US" dirty="0">
              <a:uFillTx/>
            </a:endParaRPr>
          </a:p>
          <a:p>
            <a:pPr lvl="0"/>
            <a:r>
              <a:rPr lang="en-US" dirty="0">
                <a:uFillTx/>
              </a:rPr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/>
          </p:cNvSpPr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DOLOR SIT</a:t>
            </a:r>
            <a:r>
              <a:rPr lang="el-GR" dirty="0">
                <a:uFillTx/>
              </a:rPr>
              <a:t> </a:t>
            </a:r>
            <a:r>
              <a:rPr lang="mr-IN" dirty="0">
                <a:uFillTx/>
              </a:rPr>
              <a:t>–</a:t>
            </a:r>
            <a:r>
              <a:rPr lang="el-GR" dirty="0">
                <a:uFillTx/>
              </a:rPr>
              <a:t> 6 </a:t>
            </a:r>
            <a:r>
              <a:rPr lang="en-US" dirty="0">
                <a:uFillTx/>
              </a:rPr>
              <a:t>Images,</a:t>
            </a:r>
            <a:r>
              <a:rPr lang="el-GR" dirty="0">
                <a:uFillTx/>
              </a:rPr>
              <a:t> </a:t>
            </a:r>
            <a:r>
              <a:rPr lang="en-US" dirty="0">
                <a:uFillTx/>
              </a:rPr>
              <a:t>2 Columns</a:t>
            </a:r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>
                <a:uFillTx/>
              </a:rPr>
              <a:t>Insert Photo</a:t>
            </a:r>
            <a:endParaRPr lang="en-US" dirty="0">
              <a:uFillTx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sed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diam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nonummy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nibh</a:t>
            </a:r>
            <a:r>
              <a:rPr lang="en-US" dirty="0">
                <a:uFillTx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DolorSit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DolorSit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adipiscing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.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 ligula </a:t>
            </a:r>
            <a:r>
              <a:rPr lang="en-US" dirty="0" err="1">
                <a:uFillTx/>
              </a:rPr>
              <a:t>eget</a:t>
            </a:r>
            <a:r>
              <a:rPr lang="en-US" dirty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>
            <a:spLocks/>
          </p:cNvSpPr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aenean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commodo</a:t>
            </a:r>
            <a:r>
              <a:rPr lang="en-US" dirty="0"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3000" b="1" i="0" u="none" strike="noStrike" cap="none" spc="-300" normalizeH="0" baseline="0" dirty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Name Surname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Contact Information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1st 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2nd Name Surname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Name Surname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/>
          </p:cNvSpPr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Name Surname</a:t>
            </a: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>
                <a:uFillTx/>
              </a:rPr>
              <a:t>University or </a:t>
            </a:r>
            <a:r>
              <a:rPr lang="en-US" dirty="0" err="1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 sz="4000" b="0" i="0" spc="-151" baseline="0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-</a:t>
            </a:r>
          </a:p>
          <a:p>
            <a:pPr lvl="0"/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-</a:t>
            </a:r>
          </a:p>
          <a:p>
            <a:pPr lvl="0"/>
            <a:r>
              <a:rPr lang="en-US" dirty="0" err="1">
                <a:uFillTx/>
              </a:rPr>
              <a:t>Consectetuer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elit</a:t>
            </a:r>
            <a:r>
              <a:rPr lang="en-US" dirty="0">
                <a:uFillTx/>
              </a:rPr>
              <a:t> - </a:t>
            </a:r>
          </a:p>
          <a:p>
            <a:pPr lvl="0"/>
            <a:r>
              <a:rPr lang="en-US" dirty="0" err="1">
                <a:uFillTx/>
              </a:rPr>
              <a:t>Neque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porro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quisquam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est</a:t>
            </a:r>
            <a:r>
              <a:rPr lang="en-US" dirty="0">
                <a:uFillTx/>
              </a:rPr>
              <a:t>, qui </a:t>
            </a:r>
            <a:r>
              <a:rPr lang="en-US" dirty="0" err="1">
                <a:uFillTx/>
              </a:rPr>
              <a:t>dolorem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-</a:t>
            </a:r>
          </a:p>
          <a:p>
            <a:pPr lvl="0"/>
            <a:r>
              <a:rPr lang="en-US" dirty="0" err="1">
                <a:uFillTx/>
              </a:rPr>
              <a:t>Ut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enim</a:t>
            </a:r>
            <a:r>
              <a:rPr lang="en-US" dirty="0">
                <a:uFillTx/>
              </a:rPr>
              <a:t> ad minima </a:t>
            </a:r>
            <a:r>
              <a:rPr lang="en-US" dirty="0" err="1">
                <a:uFillTx/>
              </a:rPr>
              <a:t>veniam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quis</a:t>
            </a:r>
            <a:r>
              <a:rPr lang="en-US" dirty="0">
                <a:uFillTx/>
              </a:rPr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>
                <a:uFillTx/>
              </a:rPr>
              <a:t>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dolor sit </a:t>
            </a:r>
            <a:r>
              <a:rPr lang="en-US" dirty="0" err="1">
                <a:uFillTx/>
              </a:rPr>
              <a:t>amet</a:t>
            </a:r>
            <a:r>
              <a:rPr lang="en-US" dirty="0">
                <a:uFillTx/>
              </a:rPr>
              <a:t> -</a:t>
            </a:r>
            <a:endParaRPr lang="el-GR" dirty="0">
              <a:uFillTx/>
            </a:endParaRP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>
                <a:uFillTx/>
              </a:rPr>
              <a:t>Quisquam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est</a:t>
            </a:r>
            <a:r>
              <a:rPr lang="en-US" dirty="0">
                <a:uFillTx/>
              </a:rPr>
              <a:t>, qui </a:t>
            </a:r>
            <a:r>
              <a:rPr lang="en-US" dirty="0" err="1">
                <a:uFillTx/>
              </a:rPr>
              <a:t>dolorem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ipsum</a:t>
            </a:r>
            <a:r>
              <a:rPr lang="en-US" dirty="0">
                <a:uFillTx/>
              </a:rPr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>
                <a:uFillTx/>
              </a:rPr>
              <a:t>Neque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veniam</a:t>
            </a:r>
            <a:r>
              <a:rPr lang="en-US" dirty="0">
                <a:uFillTx/>
              </a:rPr>
              <a:t>, </a:t>
            </a:r>
            <a:r>
              <a:rPr lang="en-US" dirty="0" err="1">
                <a:uFillTx/>
              </a:rPr>
              <a:t>porro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est</a:t>
            </a:r>
            <a:r>
              <a:rPr lang="en-US" dirty="0">
                <a:uFillTx/>
              </a:rPr>
              <a:t> sit -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>
                <a:uFillTx/>
              </a:defRPr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>
                <a:uFillTx/>
              </a:rPr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ransition spd="med"/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SzPct val="75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2.tiff"/><Relationship Id="rId7" Type="http://schemas.openxmlformats.org/officeDocument/2006/relationships/image" Target="../media/image46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uFillTx/>
              </a:rPr>
              <a:t>OpenAIRE Services for Open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uFillTx/>
              </a:rPr>
              <a:t>Paolo Manghi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uFillTx/>
              </a:rPr>
              <a:t>Institute of Information Science and Technologies - CNR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uFillTx/>
              </a:rPr>
              <a:t>Alessia</a:t>
            </a:r>
            <a:r>
              <a:rPr lang="en-US" dirty="0">
                <a:uFillTx/>
              </a:rPr>
              <a:t> </a:t>
            </a:r>
            <a:r>
              <a:rPr lang="en-US" dirty="0" err="1">
                <a:uFillTx/>
              </a:rPr>
              <a:t>Bardi</a:t>
            </a:r>
            <a:r>
              <a:rPr lang="en-US" dirty="0">
                <a:uFillTx/>
              </a:rPr>
              <a:t> and Paolo Manghi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uFillTx/>
              </a:rPr>
              <a:t>name.surname@isti.cnr.it</a:t>
            </a:r>
            <a:br>
              <a:rPr lang="en-US" dirty="0">
                <a:uFillTx/>
              </a:rPr>
            </a:br>
            <a:endParaRPr lang="en-US" dirty="0">
              <a:uFillTx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9600" spc="-300" dirty="0">
                <a:uFillTx/>
              </a:rPr>
              <a:t>Open Science publishing</a:t>
            </a:r>
            <a:br>
              <a:rPr lang="en-US" dirty="0">
                <a:uFillTx/>
              </a:rPr>
            </a:br>
            <a:r>
              <a:rPr lang="en-US" i="1" dirty="0">
                <a:uFillTx/>
              </a:rPr>
              <a:t>Supporting reproducibility and transparent evaluation</a:t>
            </a:r>
            <a:endParaRPr lang="en-US" dirty="0">
              <a:uFillTx/>
            </a:endParaRPr>
          </a:p>
        </p:txBody>
      </p:sp>
      <p:sp>
        <p:nvSpPr>
          <p:cNvPr id="36" name="Circular Arrow 35"/>
          <p:cNvSpPr>
            <a:spLocks/>
          </p:cNvSpPr>
          <p:nvPr/>
        </p:nvSpPr>
        <p:spPr>
          <a:xfrm rot="886150">
            <a:off x="1498090" y="2826999"/>
            <a:ext cx="4508060" cy="4587875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531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667" y="4862173"/>
            <a:ext cx="817482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252" y="5578135"/>
            <a:ext cx="592080" cy="5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ight Arrow 40"/>
          <p:cNvSpPr>
            <a:spLocks/>
          </p:cNvSpPr>
          <p:nvPr/>
        </p:nvSpPr>
        <p:spPr>
          <a:xfrm rot="2656027">
            <a:off x="2801301" y="4552610"/>
            <a:ext cx="607953" cy="401638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19197062">
            <a:off x="2806063" y="5454310"/>
            <a:ext cx="607954" cy="401638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>
            <a:off x="4283881" y="4922499"/>
            <a:ext cx="607953" cy="401637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088556" y="3461998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066334" y="5990885"/>
            <a:ext cx="1285749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 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methods</a:t>
            </a: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2979084" y="5679735"/>
            <a:ext cx="2171488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e-infra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Tools &amp; Services</a:t>
            </a: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4850563" y="4035085"/>
            <a:ext cx="1284163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2133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22540" name="TextBox 47"/>
          <p:cNvSpPr txBox="1">
            <a:spLocks noChangeArrowheads="1"/>
          </p:cNvSpPr>
          <p:nvPr/>
        </p:nvSpPr>
        <p:spPr bwMode="auto">
          <a:xfrm>
            <a:off x="1460651" y="6972856"/>
            <a:ext cx="4746812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i="1" dirty="0">
                <a:uFillTx/>
                <a:latin typeface="PF Paperback" charset="0"/>
                <a:cs typeface="PF Paperback" charset="0"/>
              </a:rPr>
              <a:t>Scientific process </a:t>
            </a:r>
          </a:p>
          <a:p>
            <a:pPr eaLnBrk="1" hangingPunct="1"/>
            <a:r>
              <a:rPr lang="en-US" sz="3200" b="1" i="1" dirty="0">
                <a:uFillTx/>
                <a:latin typeface="PF Paperback" charset="0"/>
                <a:cs typeface="PF Paperback" charset="0"/>
              </a:rPr>
              <a:t>in Research Infrastructures</a:t>
            </a:r>
          </a:p>
        </p:txBody>
      </p:sp>
      <p:pic>
        <p:nvPicPr>
          <p:cNvPr id="22541" name="Picture 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2434" y="2987335"/>
            <a:ext cx="74287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>
            <a:spLocks/>
          </p:cNvSpPr>
          <p:nvPr/>
        </p:nvSpPr>
        <p:spPr>
          <a:xfrm>
            <a:off x="2271128" y="2184061"/>
            <a:ext cx="3357234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>
                <a:uFillTx/>
              </a:defRPr>
            </a:defPPr>
            <a:lvl1pPr algn="ctr">
              <a:defRPr sz="1200" b="1"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en-US" sz="2133" dirty="0">
                <a:uFillTx/>
                <a:latin typeface="PF Paperback"/>
                <a:cs typeface="PF Paperback"/>
              </a:rPr>
              <a:t>Research literature:</a:t>
            </a:r>
          </a:p>
          <a:p>
            <a:pPr>
              <a:defRPr>
                <a:uFillTx/>
              </a:defRPr>
            </a:pPr>
            <a:r>
              <a:rPr lang="en-US" sz="2133" b="0" i="1" dirty="0">
                <a:uFillTx/>
                <a:latin typeface="PF Paperback"/>
                <a:cs typeface="PF Paperback"/>
              </a:rPr>
              <a:t>Articles, docs, white papers</a:t>
            </a:r>
          </a:p>
          <a:p>
            <a:pPr>
              <a:defRPr>
                <a:uFillTx/>
              </a:defRPr>
            </a:pPr>
            <a:endParaRPr lang="en-US" sz="2133" dirty="0">
              <a:uFillTx/>
              <a:latin typeface="PF Paperback"/>
              <a:cs typeface="PF Paperback"/>
            </a:endParaRPr>
          </a:p>
        </p:txBody>
      </p:sp>
      <p:sp>
        <p:nvSpPr>
          <p:cNvPr id="51" name="Right Arrow 50"/>
          <p:cNvSpPr>
            <a:spLocks/>
          </p:cNvSpPr>
          <p:nvPr/>
        </p:nvSpPr>
        <p:spPr>
          <a:xfrm>
            <a:off x="6745853" y="4658974"/>
            <a:ext cx="1974657" cy="401637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4400">
              <a:uFillTx/>
              <a:latin typeface="PF Paperback"/>
              <a:cs typeface="PF Paperback"/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5831542" y="4243048"/>
            <a:ext cx="3677879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en-US" sz="2133" b="1" i="1" dirty="0">
                <a:solidFill>
                  <a:srgbClr val="FF0000"/>
                </a:solidFill>
                <a:uFillTx/>
                <a:latin typeface="PF Paperback"/>
                <a:cs typeface="PF Paperback"/>
              </a:rPr>
              <a:t>Publishing </a:t>
            </a:r>
          </a:p>
        </p:txBody>
      </p:sp>
      <p:sp>
        <p:nvSpPr>
          <p:cNvPr id="53" name="Rounded Rectangle 52"/>
          <p:cNvSpPr>
            <a:spLocks/>
          </p:cNvSpPr>
          <p:nvPr/>
        </p:nvSpPr>
        <p:spPr>
          <a:xfrm>
            <a:off x="2088583" y="4170023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1999692" y="4146211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57" name="Rounded Rectangle 56"/>
          <p:cNvSpPr>
            <a:spLocks/>
          </p:cNvSpPr>
          <p:nvPr/>
        </p:nvSpPr>
        <p:spPr>
          <a:xfrm>
            <a:off x="5109301" y="4797085"/>
            <a:ext cx="673034" cy="596900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3200">
              <a:uFillTx/>
              <a:latin typeface="PF Paperback"/>
              <a:cs typeface="PF Paperback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020410" y="4771685"/>
            <a:ext cx="825419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9944354" y="2328523"/>
            <a:ext cx="3058813" cy="1109662"/>
            <a:chOff x="6640451" y="1663003"/>
            <a:chExt cx="2294274" cy="832603"/>
          </a:xfrm>
        </p:grpSpPr>
        <p:sp>
          <p:nvSpPr>
            <p:cNvPr id="23" name="TextBox 22"/>
            <p:cNvSpPr txBox="1">
              <a:spLocks/>
            </p:cNvSpPr>
            <p:nvPr/>
          </p:nvSpPr>
          <p:spPr>
            <a:xfrm>
              <a:off x="7915577" y="1802365"/>
              <a:ext cx="1019148" cy="500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Publication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  <p:grpSp>
          <p:nvGrpSpPr>
            <p:cNvPr id="22594" name="Group 109"/>
            <p:cNvGrpSpPr/>
            <p:nvPr/>
          </p:nvGrpSpPr>
          <p:grpSpPr>
            <a:xfrm>
              <a:off x="6640451" y="1663003"/>
              <a:ext cx="1040749" cy="832603"/>
              <a:chOff x="6640451" y="1663003"/>
              <a:chExt cx="1040749" cy="832603"/>
            </a:xfrm>
          </p:grpSpPr>
          <p:sp>
            <p:nvSpPr>
              <p:cNvPr id="66" name="Can 65"/>
              <p:cNvSpPr>
                <a:spLocks/>
              </p:cNvSpPr>
              <p:nvPr/>
            </p:nvSpPr>
            <p:spPr>
              <a:xfrm>
                <a:off x="6640451" y="1663003"/>
                <a:ext cx="1040579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  <p:pic>
            <p:nvPicPr>
              <p:cNvPr id="22596" name="Picture 6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17513" y="1886600"/>
                <a:ext cx="557568" cy="557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9944354" y="3869986"/>
            <a:ext cx="3042940" cy="1109663"/>
            <a:chOff x="6640451" y="2819265"/>
            <a:chExt cx="2282602" cy="832603"/>
          </a:xfrm>
        </p:grpSpPr>
        <p:grpSp>
          <p:nvGrpSpPr>
            <p:cNvPr id="22587" name="Group 110"/>
            <p:cNvGrpSpPr/>
            <p:nvPr/>
          </p:nvGrpSpPr>
          <p:grpSpPr>
            <a:xfrm>
              <a:off x="6640451" y="2819265"/>
              <a:ext cx="1040610" cy="832603"/>
              <a:chOff x="6640451" y="2819265"/>
              <a:chExt cx="1040610" cy="832603"/>
            </a:xfrm>
          </p:grpSpPr>
          <p:grpSp>
            <p:nvGrpSpPr>
              <p:cNvPr id="22589" name="Group 67"/>
              <p:cNvGrpSpPr/>
              <p:nvPr/>
            </p:nvGrpSpPr>
            <p:grpSpPr>
              <a:xfrm>
                <a:off x="6869052" y="3069403"/>
                <a:ext cx="571312" cy="453823"/>
                <a:chOff x="5470238" y="4618571"/>
                <a:chExt cx="571312" cy="453823"/>
              </a:xfrm>
            </p:grpSpPr>
            <p:sp>
              <p:nvSpPr>
                <p:cNvPr id="69" name="Rounded Rectangle 68"/>
                <p:cNvSpPr>
                  <a:spLocks/>
                </p:cNvSpPr>
                <p:nvPr/>
              </p:nvSpPr>
              <p:spPr>
                <a:xfrm>
                  <a:off x="5510739" y="4624527"/>
                  <a:ext cx="504864" cy="447866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4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70" name="TextBox 69"/>
                <p:cNvSpPr txBox="1">
                  <a:spLocks/>
                </p:cNvSpPr>
                <p:nvPr/>
              </p:nvSpPr>
              <p:spPr>
                <a:xfrm>
                  <a:off x="5470255" y="4618571"/>
                  <a:ext cx="571544" cy="43833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1067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  <p:sp>
            <p:nvSpPr>
              <p:cNvPr id="71" name="Can 70"/>
              <p:cNvSpPr>
                <a:spLocks/>
              </p:cNvSpPr>
              <p:nvPr/>
            </p:nvSpPr>
            <p:spPr>
              <a:xfrm>
                <a:off x="6640451" y="2819265"/>
                <a:ext cx="1040686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</p:grpSp>
        <p:sp>
          <p:nvSpPr>
            <p:cNvPr id="76" name="TextBox 75"/>
            <p:cNvSpPr txBox="1">
              <a:spLocks/>
            </p:cNvSpPr>
            <p:nvPr/>
          </p:nvSpPr>
          <p:spPr>
            <a:xfrm>
              <a:off x="7928806" y="2991980"/>
              <a:ext cx="994247" cy="500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Data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944354" y="5349535"/>
            <a:ext cx="3042940" cy="1111250"/>
            <a:chOff x="6640452" y="3929493"/>
            <a:chExt cx="2282602" cy="832603"/>
          </a:xfrm>
        </p:grpSpPr>
        <p:grpSp>
          <p:nvGrpSpPr>
            <p:cNvPr id="22583" name="Group 111"/>
            <p:cNvGrpSpPr/>
            <p:nvPr/>
          </p:nvGrpSpPr>
          <p:grpSpPr>
            <a:xfrm>
              <a:off x="6640452" y="3929493"/>
              <a:ext cx="1040749" cy="832603"/>
              <a:chOff x="6640452" y="3929493"/>
              <a:chExt cx="1040749" cy="832603"/>
            </a:xfrm>
          </p:grpSpPr>
          <p:sp>
            <p:nvSpPr>
              <p:cNvPr id="72" name="Can 71"/>
              <p:cNvSpPr>
                <a:spLocks/>
              </p:cNvSpPr>
              <p:nvPr/>
            </p:nvSpPr>
            <p:spPr>
              <a:xfrm>
                <a:off x="6640452" y="3929493"/>
                <a:ext cx="1040686" cy="832603"/>
              </a:xfrm>
              <a:prstGeom prst="can">
                <a:avLst/>
              </a:prstGeom>
              <a:noFill/>
              <a:ln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en-US" sz="4400">
                  <a:uFillTx/>
                  <a:latin typeface="PF Paperback"/>
                  <a:cs typeface="PF Paperback"/>
                </a:endParaRPr>
              </a:p>
            </p:txBody>
          </p:sp>
          <p:pic>
            <p:nvPicPr>
              <p:cNvPr id="22586" name="Picture 7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27914" y="4254743"/>
                <a:ext cx="443988" cy="4439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" name="TextBox 76"/>
            <p:cNvSpPr txBox="1">
              <a:spLocks/>
            </p:cNvSpPr>
            <p:nvPr/>
          </p:nvSpPr>
          <p:spPr>
            <a:xfrm>
              <a:off x="7928807" y="4100771"/>
              <a:ext cx="994247" cy="4995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Software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cxnSp>
        <p:nvCxnSpPr>
          <p:cNvPr id="96" name="Curved Connector 95"/>
          <p:cNvCxnSpPr>
            <a:stCxn id="69" idx="3"/>
            <a:endCxn id="22596" idx="3"/>
          </p:cNvCxnSpPr>
          <p:nvPr/>
        </p:nvCxnSpPr>
        <p:spPr>
          <a:xfrm flipV="1">
            <a:off x="10976128" y="2998448"/>
            <a:ext cx="80954" cy="1511300"/>
          </a:xfrm>
          <a:prstGeom prst="curvedConnector3">
            <a:avLst>
              <a:gd name="adj1" fmla="val 752632"/>
            </a:avLst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22586" idx="3"/>
            <a:endCxn id="22596" idx="3"/>
          </p:cNvCxnSpPr>
          <p:nvPr/>
        </p:nvCxnSpPr>
        <p:spPr>
          <a:xfrm flipV="1">
            <a:off x="10918983" y="2998449"/>
            <a:ext cx="138099" cy="3081337"/>
          </a:xfrm>
          <a:prstGeom prst="curvedConnector3">
            <a:avLst>
              <a:gd name="adj1" fmla="val 616966"/>
            </a:avLst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8453836" y="6763998"/>
            <a:ext cx="4533457" cy="2106612"/>
            <a:chOff x="5522514" y="4989879"/>
            <a:chExt cx="3399945" cy="1579438"/>
          </a:xfrm>
        </p:grpSpPr>
        <p:grpSp>
          <p:nvGrpSpPr>
            <p:cNvPr id="22570" name="Group 74"/>
            <p:cNvGrpSpPr/>
            <p:nvPr/>
          </p:nvGrpSpPr>
          <p:grpSpPr>
            <a:xfrm>
              <a:off x="5672545" y="4992301"/>
              <a:ext cx="1565042" cy="1438585"/>
              <a:chOff x="4511242" y="5211889"/>
              <a:chExt cx="1565042" cy="1438585"/>
            </a:xfrm>
          </p:grpSpPr>
          <p:pic>
            <p:nvPicPr>
              <p:cNvPr id="22573" name="Picture 2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11242" y="5211889"/>
                <a:ext cx="1565042" cy="1438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74" name="Picture 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0750" y="6093122"/>
                <a:ext cx="243129" cy="2234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75" name="Picture 2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5755" y="6268974"/>
                <a:ext cx="176015" cy="1617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76" name="Picture 3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39154" y="6047692"/>
                <a:ext cx="204482" cy="20448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577" name="Group 58"/>
              <p:cNvGrpSpPr/>
              <p:nvPr/>
            </p:nvGrpSpPr>
            <p:grpSpPr>
              <a:xfrm>
                <a:off x="5558961" y="6068816"/>
                <a:ext cx="297922" cy="207681"/>
                <a:chOff x="5312939" y="4420622"/>
                <a:chExt cx="964829" cy="722580"/>
              </a:xfrm>
            </p:grpSpPr>
            <p:sp>
              <p:nvSpPr>
                <p:cNvPr id="60" name="Rounded Rectangle 59"/>
                <p:cNvSpPr>
                  <a:spLocks/>
                </p:cNvSpPr>
                <p:nvPr/>
              </p:nvSpPr>
              <p:spPr>
                <a:xfrm>
                  <a:off x="5512928" y="4623535"/>
                  <a:ext cx="508904" cy="451387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1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61" name="TextBox 60"/>
                <p:cNvSpPr txBox="1">
                  <a:spLocks/>
                </p:cNvSpPr>
                <p:nvPr/>
              </p:nvSpPr>
              <p:spPr>
                <a:xfrm>
                  <a:off x="5312451" y="4420619"/>
                  <a:ext cx="971544" cy="72884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  <p:grpSp>
            <p:nvGrpSpPr>
              <p:cNvPr id="22578" name="Group 61"/>
              <p:cNvGrpSpPr/>
              <p:nvPr/>
            </p:nvGrpSpPr>
            <p:grpSpPr>
              <a:xfrm>
                <a:off x="5152964" y="5896232"/>
                <a:ext cx="297922" cy="207681"/>
                <a:chOff x="5312256" y="4419250"/>
                <a:chExt cx="964829" cy="722580"/>
              </a:xfrm>
            </p:grpSpPr>
            <p:sp>
              <p:nvSpPr>
                <p:cNvPr id="63" name="Rounded Rectangle 62"/>
                <p:cNvSpPr>
                  <a:spLocks/>
                </p:cNvSpPr>
                <p:nvPr/>
              </p:nvSpPr>
              <p:spPr>
                <a:xfrm>
                  <a:off x="5512413" y="4622165"/>
                  <a:ext cx="508904" cy="451385"/>
                </a:xfrm>
                <a:prstGeom prst="roundRect">
                  <a:avLst/>
                </a:prstGeom>
                <a:solidFill>
                  <a:srgbClr val="FFFFFF"/>
                </a:solidFill>
                <a:ln w="1905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>
                      <a:uFillTx/>
                    </a:defRPr>
                  </a:pPr>
                  <a:endParaRPr lang="en-US" sz="1400">
                    <a:uFillTx/>
                    <a:latin typeface="PF Paperback"/>
                    <a:cs typeface="PF Paperback"/>
                  </a:endParaRPr>
                </a:p>
              </p:txBody>
            </p:sp>
            <p:sp>
              <p:nvSpPr>
                <p:cNvPr id="64" name="TextBox 63"/>
                <p:cNvSpPr txBox="1">
                  <a:spLocks/>
                </p:cNvSpPr>
                <p:nvPr/>
              </p:nvSpPr>
              <p:spPr>
                <a:xfrm>
                  <a:off x="5311935" y="4419247"/>
                  <a:ext cx="971544" cy="72884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01101010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01100001</a:t>
                  </a:r>
                </a:p>
                <a:p>
                  <a:pPr>
                    <a:defRPr>
                      <a:uFillTx/>
                    </a:defRPr>
                  </a:pPr>
                  <a:r>
                    <a:rPr lang="en-US" sz="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PF Paperback"/>
                      <a:cs typeface="PF Paperback"/>
                    </a:rPr>
                    <a:t>11010010</a:t>
                  </a:r>
                </a:p>
              </p:txBody>
            </p:sp>
          </p:grpSp>
        </p:grpSp>
        <p:sp>
          <p:nvSpPr>
            <p:cNvPr id="74" name="Can 73"/>
            <p:cNvSpPr>
              <a:spLocks/>
            </p:cNvSpPr>
            <p:nvPr/>
          </p:nvSpPr>
          <p:spPr>
            <a:xfrm>
              <a:off x="5522514" y="4989879"/>
              <a:ext cx="2205917" cy="1579438"/>
            </a:xfrm>
            <a:prstGeom prst="can">
              <a:avLst/>
            </a:prstGeom>
            <a:noFill/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4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78" name="TextBox 77"/>
            <p:cNvSpPr txBox="1">
              <a:spLocks/>
            </p:cNvSpPr>
            <p:nvPr/>
          </p:nvSpPr>
          <p:spPr>
            <a:xfrm>
              <a:off x="7928428" y="5529054"/>
              <a:ext cx="994031" cy="4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>
                  <a:uFillTx/>
                </a:defRPr>
              </a:defPPr>
              <a:lvl1pPr algn="ctr">
                <a:defRPr sz="1200" b="1">
                  <a:uFillTx/>
                </a:defRPr>
              </a:lvl1pPr>
            </a:lstStyle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Package</a:t>
              </a:r>
            </a:p>
            <a:p>
              <a:pPr>
                <a:defRPr>
                  <a:uFillTx/>
                </a:defRPr>
              </a:pPr>
              <a:r>
                <a:rPr lang="en-US" sz="1867" dirty="0">
                  <a:uFillTx/>
                  <a:latin typeface="PF Paperback"/>
                  <a:cs typeface="PF Paperback"/>
                </a:rPr>
                <a:t>Repository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458544" y="7679986"/>
            <a:ext cx="1907989" cy="881063"/>
            <a:chOff x="4025837" y="5676921"/>
            <a:chExt cx="1430644" cy="660379"/>
          </a:xfrm>
        </p:grpSpPr>
        <p:sp>
          <p:nvSpPr>
            <p:cNvPr id="109" name="Oval Callout 108"/>
            <p:cNvSpPr>
              <a:spLocks/>
            </p:cNvSpPr>
            <p:nvPr/>
          </p:nvSpPr>
          <p:spPr>
            <a:xfrm>
              <a:off x="4025837" y="5676921"/>
              <a:ext cx="1430644" cy="660379"/>
            </a:xfrm>
            <a:prstGeom prst="wedgeEllipseCallout">
              <a:avLst>
                <a:gd name="adj1" fmla="val 75928"/>
                <a:gd name="adj2" fmla="val -29811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4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22569" name="TextBox 107"/>
            <p:cNvSpPr txBox="1">
              <a:spLocks noChangeArrowheads="1"/>
            </p:cNvSpPr>
            <p:nvPr/>
          </p:nvSpPr>
          <p:spPr bwMode="auto">
            <a:xfrm>
              <a:off x="4025837" y="5755587"/>
              <a:ext cx="1430644" cy="43858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 b="1">
                  <a:uFillTx/>
                  <a:latin typeface="PF Paperback" charset="0"/>
                  <a:cs typeface="PF Paperback" charset="0"/>
                </a:rPr>
                <a:t>Enabling Reproducibility</a:t>
              </a:r>
            </a:p>
          </p:txBody>
        </p:sp>
      </p:grpSp>
      <p:cxnSp>
        <p:nvCxnSpPr>
          <p:cNvPr id="119" name="Curved Connector 118"/>
          <p:cNvCxnSpPr>
            <a:stCxn id="22586" idx="3"/>
            <a:endCxn id="70" idx="3"/>
          </p:cNvCxnSpPr>
          <p:nvPr/>
        </p:nvCxnSpPr>
        <p:spPr>
          <a:xfrm flipV="1">
            <a:off x="10918984" y="4495461"/>
            <a:ext cx="92066" cy="1584325"/>
          </a:xfrm>
          <a:prstGeom prst="curvedConnector3">
            <a:avLst>
              <a:gd name="adj1" fmla="val 350430"/>
            </a:avLst>
          </a:prstGeom>
          <a:ln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>
            <a:spLocks noChangeArrowheads="1"/>
          </p:cNvSpPr>
          <p:nvPr/>
        </p:nvSpPr>
        <p:spPr bwMode="auto">
          <a:xfrm rot="5400000">
            <a:off x="11188790" y="4339902"/>
            <a:ext cx="857250" cy="33969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i="1">
                <a:uFillTx/>
                <a:latin typeface="PF Paperback" charset="0"/>
                <a:cs typeface="PF Paperback" charset="0"/>
              </a:rPr>
              <a:t>citation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9334033" y="3109235"/>
            <a:ext cx="1305567" cy="4108450"/>
            <a:chOff x="5471464" y="2248500"/>
            <a:chExt cx="979523" cy="3082260"/>
          </a:xfrm>
        </p:grpSpPr>
        <p:grpSp>
          <p:nvGrpSpPr>
            <p:cNvPr id="22563" name="Group 117"/>
            <p:cNvGrpSpPr/>
            <p:nvPr/>
          </p:nvGrpSpPr>
          <p:grpSpPr>
            <a:xfrm>
              <a:off x="5471464" y="2248500"/>
              <a:ext cx="750287" cy="3082260"/>
              <a:chOff x="5471464" y="2248500"/>
              <a:chExt cx="750287" cy="3082260"/>
            </a:xfrm>
          </p:grpSpPr>
          <p:cxnSp>
            <p:nvCxnSpPr>
              <p:cNvPr id="80" name="Curved Connector 79"/>
              <p:cNvCxnSpPr>
                <a:endCxn id="22586" idx="1"/>
              </p:cNvCxnSpPr>
              <p:nvPr/>
            </p:nvCxnSpPr>
            <p:spPr>
              <a:xfrm rot="5400000" flipH="1" flipV="1">
                <a:off x="5618528" y="4727536"/>
                <a:ext cx="770565" cy="435881"/>
              </a:xfrm>
              <a:prstGeom prst="curvedConnector2">
                <a:avLst/>
              </a:prstGeom>
              <a:ln>
                <a:solidFill>
                  <a:srgbClr val="40404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urved Connector 81"/>
              <p:cNvCxnSpPr>
                <a:endCxn id="70" idx="1"/>
              </p:cNvCxnSpPr>
              <p:nvPr/>
            </p:nvCxnSpPr>
            <p:spPr>
              <a:xfrm rot="5400000" flipH="1" flipV="1">
                <a:off x="4965278" y="4082621"/>
                <a:ext cx="1959165" cy="537110"/>
              </a:xfrm>
              <a:prstGeom prst="curvedConnector2">
                <a:avLst/>
              </a:prstGeom>
              <a:ln>
                <a:solidFill>
                  <a:srgbClr val="40404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/>
              <p:cNvCxnSpPr>
                <a:endCxn id="22596" idx="1"/>
              </p:cNvCxnSpPr>
              <p:nvPr/>
            </p:nvCxnSpPr>
            <p:spPr>
              <a:xfrm rot="5400000" flipH="1" flipV="1">
                <a:off x="4300119" y="3419845"/>
                <a:ext cx="3082260" cy="739569"/>
              </a:xfrm>
              <a:prstGeom prst="curvedConnector2">
                <a:avLst/>
              </a:prstGeom>
              <a:ln>
                <a:solidFill>
                  <a:srgbClr val="40404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64" name="TextBox 123"/>
            <p:cNvSpPr txBox="1">
              <a:spLocks noChangeArrowheads="1"/>
            </p:cNvSpPr>
            <p:nvPr/>
          </p:nvSpPr>
          <p:spPr bwMode="auto">
            <a:xfrm rot="-5400000">
              <a:off x="6002193" y="3855081"/>
              <a:ext cx="643615" cy="2539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 i="1">
                  <a:uFillTx/>
                  <a:latin typeface="PF Paperback" charset="0"/>
                  <a:cs typeface="PF Paperback" charset="0"/>
                </a:rPr>
                <a:t>citation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412538" y="2653960"/>
            <a:ext cx="1923862" cy="915988"/>
            <a:chOff x="4741159" y="1906941"/>
            <a:chExt cx="1443344" cy="687873"/>
          </a:xfrm>
        </p:grpSpPr>
        <p:sp>
          <p:nvSpPr>
            <p:cNvPr id="126" name="Oval Callout 125"/>
            <p:cNvSpPr>
              <a:spLocks/>
            </p:cNvSpPr>
            <p:nvPr/>
          </p:nvSpPr>
          <p:spPr>
            <a:xfrm>
              <a:off x="4741159" y="1934361"/>
              <a:ext cx="1430245" cy="660453"/>
            </a:xfrm>
            <a:prstGeom prst="wedgeEllipseCallout">
              <a:avLst>
                <a:gd name="adj1" fmla="val 68826"/>
                <a:gd name="adj2" fmla="val 66346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en-US" sz="4400">
                <a:uFillTx/>
                <a:latin typeface="PF Paperback"/>
                <a:cs typeface="PF Paperback"/>
              </a:endParaRPr>
            </a:p>
          </p:txBody>
        </p:sp>
        <p:sp>
          <p:nvSpPr>
            <p:cNvPr id="22562" name="TextBox 126"/>
            <p:cNvSpPr txBox="1">
              <a:spLocks noChangeArrowheads="1"/>
            </p:cNvSpPr>
            <p:nvPr/>
          </p:nvSpPr>
          <p:spPr bwMode="auto">
            <a:xfrm>
              <a:off x="4753859" y="1906941"/>
              <a:ext cx="1430644" cy="6232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 b="1">
                  <a:uFillTx/>
                  <a:latin typeface="PF Paperback" charset="0"/>
                  <a:cs typeface="PF Paperback" charset="0"/>
                </a:rPr>
                <a:t>Enabling</a:t>
              </a:r>
            </a:p>
            <a:p>
              <a:pPr algn="ctr" eaLnBrk="1" hangingPunct="1"/>
              <a:r>
                <a:rPr lang="en-US" sz="1600" b="1">
                  <a:uFillTx/>
                  <a:latin typeface="PF Paperback" charset="0"/>
                  <a:cs typeface="PF Paperback" charset="0"/>
                </a:rPr>
                <a:t>Transparent</a:t>
              </a:r>
            </a:p>
            <a:p>
              <a:pPr algn="ctr" eaLnBrk="1" hangingPunct="1"/>
              <a:r>
                <a:rPr lang="en-US" sz="1600" b="1">
                  <a:uFillTx/>
                  <a:latin typeface="PF Paperback" charset="0"/>
                  <a:cs typeface="PF Paperback" charset="0"/>
                </a:rPr>
                <a:t>evaluation</a:t>
              </a:r>
            </a:p>
          </p:txBody>
        </p:sp>
      </p:grpSp>
      <p:sp>
        <p:nvSpPr>
          <p:cNvPr id="79" name="Rectangle 78"/>
          <p:cNvSpPr>
            <a:spLocks/>
          </p:cNvSpPr>
          <p:nvPr/>
        </p:nvSpPr>
        <p:spPr>
          <a:xfrm>
            <a:off x="13250202" y="5848914"/>
            <a:ext cx="2629245" cy="1572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Other products</a:t>
            </a:r>
            <a:r>
              <a:rPr lang="en-US" sz="2000" dirty="0">
                <a:solidFill>
                  <a:srgbClr val="000000"/>
                </a:solidFill>
                <a:uFillTx/>
                <a:latin typeface="PF Paperback"/>
                <a:cs typeface="PF Paperback"/>
              </a:rPr>
              <a:t>: methods, workflows, protocols</a:t>
            </a:r>
          </a:p>
        </p:txBody>
      </p:sp>
      <p:sp>
        <p:nvSpPr>
          <p:cNvPr id="2" name="Right Arrow 80">
            <a:extLst>
              <a:ext uri="{FF2B5EF4-FFF2-40B4-BE49-F238E27FC236}">
                <a16:creationId xmlns:a16="http://schemas.microsoft.com/office/drawing/2014/main" id="{6EB0B706-0968-4347-9813-5DB6430A8249}"/>
              </a:ext>
            </a:extLst>
          </p:cNvPr>
          <p:cNvSpPr>
            <a:spLocks/>
          </p:cNvSpPr>
          <p:nvPr/>
        </p:nvSpPr>
        <p:spPr>
          <a:xfrm rot="10800000">
            <a:off x="6376636" y="5427359"/>
            <a:ext cx="2633956" cy="401636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800" kern="1200">
              <a:solidFill>
                <a:srgbClr val="FFFFFF"/>
              </a:solidFill>
              <a:uFillTx/>
              <a:latin typeface="Gill Sans"/>
              <a:ea typeface="ヒラギノ角ゴ ProN W3"/>
              <a:cs typeface="ヒラギノ角ゴ ProN W3"/>
              <a:sym typeface="Gill San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2AD91-6125-F94A-A8F5-EACC84CFBA65}"/>
              </a:ext>
            </a:extLst>
          </p:cNvPr>
          <p:cNvSpPr txBox="1">
            <a:spLocks/>
          </p:cNvSpPr>
          <p:nvPr/>
        </p:nvSpPr>
        <p:spPr>
          <a:xfrm>
            <a:off x="5741349" y="5892875"/>
            <a:ext cx="3980880" cy="7488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133" b="1" i="1">
                <a:solidFill>
                  <a:srgbClr val="FF0000"/>
                </a:solidFill>
                <a:uFillTx/>
                <a:latin typeface="PF Paperback"/>
                <a:cs typeface="PF Paperback"/>
              </a:defRPr>
            </a:lvl1pPr>
          </a:lstStyle>
          <a:p>
            <a:r>
              <a:rPr lang="en-US" dirty="0">
                <a:uFillTx/>
                <a:sym typeface="Gill Sans" charset="0"/>
              </a:rPr>
              <a:t>Repeat/Reproduce/Reuse and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BA8F6-8C72-6041-A2F7-75B7D253BB13}"/>
              </a:ext>
            </a:extLst>
          </p:cNvPr>
          <p:cNvSpPr txBox="1"/>
          <p:nvPr/>
        </p:nvSpPr>
        <p:spPr>
          <a:xfrm>
            <a:off x="6333992" y="3795357"/>
            <a:ext cx="2725430" cy="52706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i="1" dirty="0">
                <a:latin typeface="Arial Rounded MT Bold" panose="020F0704030504030204" pitchFamily="34" charset="77"/>
              </a:rPr>
              <a:t>FAIRness</a:t>
            </a:r>
            <a:endParaRPr kumimoji="0" lang="it-IT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dvAuto="2147483647"/>
      <p:bldP spid="79" grpId="0" animBg="1" advAuto="2147483647"/>
      <p:bldP spid="4" grpId="0" advAuto="214748364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Open Science publishing: enabling factors</a:t>
            </a:r>
            <a:endParaRPr lang="en-US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016750" y="2339975"/>
          <a:ext cx="9239250" cy="640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extBox 15"/>
          <p:cNvSpPr txBox="1">
            <a:spLocks noChangeArrowheads="1"/>
          </p:cNvSpPr>
          <p:nvPr/>
        </p:nvSpPr>
        <p:spPr bwMode="auto">
          <a:xfrm>
            <a:off x="942883" y="3584576"/>
            <a:ext cx="5643012" cy="2886075"/>
          </a:xfrm>
          <a:prstGeom prst="rect">
            <a:avLst/>
          </a:prstGeom>
          <a:noFill/>
          <a:ln>
            <a:noFill/>
          </a:ln>
        </p:spPr>
        <p:txBody>
          <a:bodyPr wrap="none" lIns="145152" tIns="72576" rIns="145152" bIns="72576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4000" b="1">
                <a:uFillTx/>
                <a:latin typeface="PF Paperback" charset="0"/>
                <a:cs typeface="PF Paperback" charset="0"/>
              </a:rPr>
              <a:t>Enabling transparent </a:t>
            </a:r>
          </a:p>
          <a:p>
            <a:pPr algn="ctr" eaLnBrk="1" hangingPunct="1"/>
            <a:r>
              <a:rPr lang="en-US" sz="4000" b="1">
                <a:uFillTx/>
                <a:latin typeface="PF Paperback" charset="0"/>
                <a:cs typeface="PF Paperback" charset="0"/>
              </a:rPr>
              <a:t>evaluation</a:t>
            </a:r>
          </a:p>
          <a:p>
            <a:pPr algn="ctr" eaLnBrk="1" hangingPunct="1"/>
            <a:endParaRPr lang="en-US" sz="4000">
              <a:uFillTx/>
              <a:latin typeface="PF Paperback" charset="0"/>
              <a:cs typeface="PF Paperback" charset="0"/>
            </a:endParaRPr>
          </a:p>
          <a:p>
            <a:pPr algn="ctr" eaLnBrk="1" hangingPunct="1"/>
            <a:r>
              <a:rPr lang="en-US" sz="4000" b="1">
                <a:uFillTx/>
                <a:latin typeface="PF Paperback" charset="0"/>
                <a:cs typeface="PF Paperback" charset="0"/>
              </a:rPr>
              <a:t>Enabling reproducibility </a:t>
            </a:r>
            <a:endParaRPr lang="en-US" sz="4000">
              <a:uFillTx/>
              <a:latin typeface="PF Paperback" charset="0"/>
              <a:cs typeface="PF Paperback" charset="0"/>
            </a:endParaRPr>
          </a:p>
          <a:p>
            <a:pPr algn="ctr" eaLnBrk="1" hangingPunct="1"/>
            <a:endParaRPr lang="en-US" sz="1800">
              <a:uFillTx/>
              <a:latin typeface="PF Paperback" charset="0"/>
              <a:cs typeface="PF Paperback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Open Science Publishing: barriers</a:t>
            </a:r>
            <a:endParaRPr lang="en-US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08524"/>
              </p:ext>
            </p:extLst>
          </p:nvPr>
        </p:nvGraphicFramePr>
        <p:xfrm>
          <a:off x="282222" y="1484026"/>
          <a:ext cx="14992350" cy="603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4EECF4-EB1B-3B40-92C5-9F42125D7BC5}"/>
              </a:ext>
            </a:extLst>
          </p:cNvPr>
          <p:cNvSpPr txBox="1"/>
          <p:nvPr/>
        </p:nvSpPr>
        <p:spPr>
          <a:xfrm>
            <a:off x="4095045" y="7531312"/>
            <a:ext cx="10284178" cy="89639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600" dirty="0">
                <a:latin typeface="MT Extra" panose="020F0502020204030204" pitchFamily="34" charset="0"/>
                <a:cs typeface="Nirmala UI" panose="020B0604020202020204" pitchFamily="34" charset="0"/>
              </a:rPr>
              <a:t>Lack of cross and discipline specific methodologies: how to publish, how to credit, how to reward</a:t>
            </a:r>
            <a:endParaRPr kumimoji="0" lang="it-IT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 Extra" panose="020F0502020204030204" pitchFamily="34" charset="0"/>
              <a:cs typeface="Nirmala UI" panose="020B0604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The OpenAIRE Infrastructure</a:t>
            </a:r>
            <a:endParaRPr lang="en-US" dirty="0">
              <a:uFillTx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969252" y="1484026"/>
          <a:ext cx="14384324" cy="673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673" y="5824157"/>
            <a:ext cx="2063749" cy="1737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843" y="4096957"/>
            <a:ext cx="2009423" cy="1699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0D786-20BE-5040-B01D-9D960063C4DF}"/>
              </a:ext>
            </a:extLst>
          </p:cNvPr>
          <p:cNvSpPr txBox="1"/>
          <p:nvPr/>
        </p:nvSpPr>
        <p:spPr>
          <a:xfrm>
            <a:off x="12814727" y="5112650"/>
            <a:ext cx="2199495" cy="60401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3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FAIRness</a:t>
            </a:r>
            <a:endParaRPr kumimoji="0" lang="it-IT" sz="3300" b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OpenAIRE in support of Open Science</a:t>
            </a:r>
            <a:endParaRPr lang="en-US" dirty="0">
              <a:uFillTx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5414562"/>
              </p:ext>
            </p:extLst>
          </p:nvPr>
        </p:nvGraphicFramePr>
        <p:xfrm>
          <a:off x="2130777" y="3807644"/>
          <a:ext cx="11231013" cy="432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F67D36-F773-814C-B64A-0612F91956AE}"/>
              </a:ext>
            </a:extLst>
          </p:cNvPr>
          <p:cNvSpPr/>
          <p:nvPr/>
        </p:nvSpPr>
        <p:spPr>
          <a:xfrm>
            <a:off x="2130777" y="1707446"/>
            <a:ext cx="11231013" cy="18767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3BB2D-F9D7-2D4E-9194-C154240E4DD6}"/>
              </a:ext>
            </a:extLst>
          </p:cNvPr>
          <p:cNvSpPr txBox="1"/>
          <p:nvPr/>
        </p:nvSpPr>
        <p:spPr>
          <a:xfrm>
            <a:off x="4645378" y="1612860"/>
            <a:ext cx="8548511" cy="20659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l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3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Facilitate the definition of rewarding practices by maintaining an up-to-date scholarly communication graph (communities, funders, projects, organizations, research artifacts)</a:t>
            </a:r>
            <a:endParaRPr kumimoji="0" lang="it-IT" sz="3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A49B1E1-020D-1748-BCAD-CC8D0E2564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3" y="1707446"/>
            <a:ext cx="2123369" cy="180445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2694B96-CCFE-0A4D-9C71-20AA9325E17E}"/>
              </a:ext>
            </a:extLst>
          </p:cNvPr>
          <p:cNvSpPr/>
          <p:nvPr/>
        </p:nvSpPr>
        <p:spPr>
          <a:xfrm>
            <a:off x="13695911" y="3633596"/>
            <a:ext cx="1091410" cy="4503800"/>
          </a:xfrm>
          <a:prstGeom prst="downArrow">
            <a:avLst/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0955B-9CCA-6B41-BDD2-E4EF56A9DABA}"/>
              </a:ext>
            </a:extLst>
          </p:cNvPr>
          <p:cNvSpPr txBox="1"/>
          <p:nvPr/>
        </p:nvSpPr>
        <p:spPr>
          <a:xfrm>
            <a:off x="14374943" y="4925427"/>
            <a:ext cx="1828800" cy="1573508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 Extra" panose="020F0502020204030204" pitchFamily="34" charset="0"/>
                <a:sym typeface="Helvetica Light"/>
              </a:rPr>
              <a:t>Current shift: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 Extra" panose="020F0502020204030204" pitchFamily="34" charset="0"/>
              <a:sym typeface="Helvetica Light"/>
            </a:endParaRP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err="1">
                <a:latin typeface="MT Extra" panose="020F0502020204030204" pitchFamily="34" charset="0"/>
              </a:rPr>
              <a:t>OSaaS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 Extra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pc="-300" dirty="0">
                <a:uFillTx/>
              </a:rPr>
              <a:t>OpenAIRE technical infrastructure</a:t>
            </a:r>
            <a:endParaRPr lang="en-US" dirty="0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969219" y="4238244"/>
            <a:ext cx="486282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7551131" y="4238244"/>
            <a:ext cx="418640" cy="4747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43979" y="6121408"/>
            <a:ext cx="757984" cy="461665"/>
            <a:chOff x="3365465" y="5410287"/>
            <a:chExt cx="569232" cy="503205"/>
          </a:xfrm>
        </p:grpSpPr>
        <p:sp>
          <p:nvSpPr>
            <p:cNvPr id="6" name="TextBox 5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sp>
        <p:nvSpPr>
          <p:cNvPr id="19" name="Rounded Rectangle 18"/>
          <p:cNvSpPr>
            <a:spLocks/>
          </p:cNvSpPr>
          <p:nvPr/>
        </p:nvSpPr>
        <p:spPr>
          <a:xfrm>
            <a:off x="3386668" y="3921003"/>
            <a:ext cx="11505107" cy="3191251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 sz="2200" b="1">
              <a:solidFill>
                <a:schemeClr val="tx1"/>
              </a:solidFill>
              <a:uFillTx/>
            </a:endParaRPr>
          </a:p>
        </p:txBody>
      </p:sp>
      <p:cxnSp>
        <p:nvCxnSpPr>
          <p:cNvPr id="23" name="Curved Connector 22"/>
          <p:cNvCxnSpPr>
            <a:stCxn id="6" idx="0"/>
            <a:endCxn id="37" idx="3"/>
          </p:cNvCxnSpPr>
          <p:nvPr/>
        </p:nvCxnSpPr>
        <p:spPr>
          <a:xfrm rot="16200000" flipV="1">
            <a:off x="5528367" y="4769637"/>
            <a:ext cx="1175288" cy="1528251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0"/>
            <a:endCxn id="5" idx="2"/>
          </p:cNvCxnSpPr>
          <p:nvPr/>
        </p:nvCxnSpPr>
        <p:spPr>
          <a:xfrm rot="5400000" flipH="1" flipV="1">
            <a:off x="6616090" y="4977044"/>
            <a:ext cx="1408409" cy="880314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56" idx="1"/>
            <a:endCxn id="6" idx="3"/>
          </p:cNvCxnSpPr>
          <p:nvPr/>
        </p:nvCxnSpPr>
        <p:spPr>
          <a:xfrm rot="10800000">
            <a:off x="7216293" y="6352242"/>
            <a:ext cx="1366652" cy="3229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35" idx="1"/>
            <a:endCxn id="51" idx="0"/>
          </p:cNvCxnSpPr>
          <p:nvPr/>
        </p:nvCxnSpPr>
        <p:spPr>
          <a:xfrm rot="10800000" flipV="1">
            <a:off x="11344906" y="4385687"/>
            <a:ext cx="2288887" cy="1785841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7" idx="0"/>
          </p:cNvCxnSpPr>
          <p:nvPr/>
        </p:nvCxnSpPr>
        <p:spPr>
          <a:xfrm rot="16200000" flipV="1">
            <a:off x="8303478" y="4061420"/>
            <a:ext cx="728684" cy="1342827"/>
          </a:xfrm>
          <a:prstGeom prst="curvedConnector2">
            <a:avLst/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791" y="4107270"/>
            <a:ext cx="742451" cy="556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56" y="4107270"/>
            <a:ext cx="742451" cy="556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35" y="4667700"/>
            <a:ext cx="742451" cy="5568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003076" y="5097177"/>
            <a:ext cx="757984" cy="461665"/>
            <a:chOff x="3365465" y="5410287"/>
            <a:chExt cx="569232" cy="503205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48" name="Rounded Rectangle 47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008747" y="6171529"/>
            <a:ext cx="757984" cy="461665"/>
            <a:chOff x="3365465" y="5410287"/>
            <a:chExt cx="569232" cy="503205"/>
          </a:xfrm>
        </p:grpSpPr>
        <p:sp>
          <p:nvSpPr>
            <p:cNvPr id="51" name="TextBox 50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2" name="Rounded Rectangle 51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582946" y="6124637"/>
            <a:ext cx="757984" cy="461665"/>
            <a:chOff x="3365465" y="5410287"/>
            <a:chExt cx="569232" cy="503205"/>
          </a:xfrm>
        </p:grpSpPr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3365465" y="5410287"/>
              <a:ext cx="504896" cy="50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57" name="Rounded Rectangle 56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423086" y="4265776"/>
            <a:ext cx="588910" cy="466064"/>
            <a:chOff x="1028700" y="2451100"/>
            <a:chExt cx="658159" cy="609600"/>
          </a:xfrm>
        </p:grpSpPr>
        <p:sp>
          <p:nvSpPr>
            <p:cNvPr id="63" name="Rounded Rectangle 62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1" name="Snip Single Corner Rectangle 60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</a:rPr>
                <a:t>fund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95864" y="5989696"/>
            <a:ext cx="588910" cy="466064"/>
            <a:chOff x="1028700" y="2451100"/>
            <a:chExt cx="658159" cy="609600"/>
          </a:xfrm>
        </p:grpSpPr>
        <p:sp>
          <p:nvSpPr>
            <p:cNvPr id="66" name="Rounded Rectangle 65"/>
            <p:cNvSpPr>
              <a:spLocks/>
            </p:cNvSpPr>
            <p:nvPr/>
          </p:nvSpPr>
          <p:spPr>
            <a:xfrm>
              <a:off x="1143001" y="2667001"/>
              <a:ext cx="543858" cy="2794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7" name="Snip Single Corner Rectangle 66"/>
            <p:cNvSpPr>
              <a:spLocks/>
            </p:cNvSpPr>
            <p:nvPr/>
          </p:nvSpPr>
          <p:spPr>
            <a:xfrm>
              <a:off x="1028700" y="2451100"/>
              <a:ext cx="520700" cy="609600"/>
            </a:xfrm>
            <a:prstGeom prst="snip1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uFillTx/>
              </a:endParaRPr>
            </a:p>
          </p:txBody>
        </p:sp>
        <p:sp>
          <p:nvSpPr>
            <p:cNvPr id="68" name="TextBox 67"/>
            <p:cNvSpPr txBox="1">
              <a:spLocks/>
            </p:cNvSpPr>
            <p:nvPr/>
          </p:nvSpPr>
          <p:spPr>
            <a:xfrm>
              <a:off x="1074500" y="2598420"/>
              <a:ext cx="607875" cy="40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uFillTx/>
                </a:rPr>
                <a:t>fund</a:t>
              </a:r>
            </a:p>
          </p:txBody>
        </p:sp>
      </p:grpSp>
      <p:cxnSp>
        <p:nvCxnSpPr>
          <p:cNvPr id="69" name="Curved Connector 68"/>
          <p:cNvCxnSpPr>
            <a:stCxn id="67" idx="3"/>
            <a:endCxn id="37" idx="2"/>
          </p:cNvCxnSpPr>
          <p:nvPr/>
        </p:nvCxnSpPr>
        <p:spPr>
          <a:xfrm rot="5400000" flipH="1" flipV="1">
            <a:off x="4172163" y="5181198"/>
            <a:ext cx="765161" cy="851840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68" idx="3"/>
            <a:endCxn id="11" idx="1"/>
          </p:cNvCxnSpPr>
          <p:nvPr/>
        </p:nvCxnSpPr>
        <p:spPr>
          <a:xfrm>
            <a:off x="4480762" y="6256217"/>
            <a:ext cx="2149130" cy="105083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67" idx="1"/>
            <a:endCxn id="56" idx="2"/>
          </p:cNvCxnSpPr>
          <p:nvPr/>
        </p:nvCxnSpPr>
        <p:spPr>
          <a:xfrm rot="16200000" flipH="1">
            <a:off x="6458694" y="4125891"/>
            <a:ext cx="130539" cy="4790281"/>
          </a:xfrm>
          <a:prstGeom prst="curvedConnector3">
            <a:avLst>
              <a:gd name="adj1" fmla="val 27512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35" idx="1"/>
            <a:endCxn id="62" idx="3"/>
          </p:cNvCxnSpPr>
          <p:nvPr/>
        </p:nvCxnSpPr>
        <p:spPr>
          <a:xfrm rot="10800000" flipV="1">
            <a:off x="11007985" y="4385689"/>
            <a:ext cx="2625807" cy="146607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40404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>
            <a:spLocks/>
          </p:cNvSpPr>
          <p:nvPr/>
        </p:nvSpPr>
        <p:spPr>
          <a:xfrm>
            <a:off x="3044062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Harvest</a:t>
            </a:r>
          </a:p>
        </p:txBody>
      </p:sp>
      <p:sp>
        <p:nvSpPr>
          <p:cNvPr id="101" name="Rounded Rectangle 100"/>
          <p:cNvSpPr>
            <a:spLocks/>
          </p:cNvSpPr>
          <p:nvPr/>
        </p:nvSpPr>
        <p:spPr>
          <a:xfrm>
            <a:off x="9674636" y="7704670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Harmonize</a:t>
            </a:r>
          </a:p>
        </p:txBody>
      </p:sp>
      <p:sp>
        <p:nvSpPr>
          <p:cNvPr id="102" name="Rounded Rectangle 101"/>
          <p:cNvSpPr>
            <a:spLocks/>
          </p:cNvSpPr>
          <p:nvPr/>
        </p:nvSpPr>
        <p:spPr>
          <a:xfrm>
            <a:off x="3043338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De-duplicate</a:t>
            </a:r>
          </a:p>
        </p:txBody>
      </p:sp>
      <p:sp>
        <p:nvSpPr>
          <p:cNvPr id="103" name="Rounded Rectangle 102"/>
          <p:cNvSpPr>
            <a:spLocks/>
          </p:cNvSpPr>
          <p:nvPr/>
        </p:nvSpPr>
        <p:spPr>
          <a:xfrm>
            <a:off x="9674636" y="7332137"/>
            <a:ext cx="4171478" cy="296333"/>
          </a:xfrm>
          <a:prstGeom prst="roundRect">
            <a:avLst/>
          </a:prstGeom>
          <a:noFill/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uFillTx/>
              </a:rPr>
              <a:t>Inference</a:t>
            </a:r>
          </a:p>
        </p:txBody>
      </p:sp>
      <p:sp>
        <p:nvSpPr>
          <p:cNvPr id="104" name="Up Arrow Callout 103"/>
          <p:cNvSpPr>
            <a:spLocks/>
          </p:cNvSpPr>
          <p:nvPr/>
        </p:nvSpPr>
        <p:spPr>
          <a:xfrm>
            <a:off x="2079401" y="6908803"/>
            <a:ext cx="13305906" cy="1464733"/>
          </a:xfrm>
          <a:prstGeom prst="upArrowCallout">
            <a:avLst>
              <a:gd name="adj1" fmla="val 21039"/>
              <a:gd name="adj2" fmla="val 25000"/>
              <a:gd name="adj3" fmla="val 25000"/>
              <a:gd name="adj4" fmla="val 18940"/>
            </a:avLst>
          </a:prstGeom>
          <a:solidFill>
            <a:srgbClr val="FFFFFF"/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2" name="Can 81"/>
          <p:cNvSpPr>
            <a:spLocks/>
          </p:cNvSpPr>
          <p:nvPr/>
        </p:nvSpPr>
        <p:spPr>
          <a:xfrm>
            <a:off x="3683747" y="8195737"/>
            <a:ext cx="816128" cy="423333"/>
          </a:xfrm>
          <a:prstGeom prst="can">
            <a:avLst/>
          </a:prstGeom>
          <a:solidFill>
            <a:srgbClr val="95B3D7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3" name="Can 82"/>
          <p:cNvSpPr>
            <a:spLocks/>
          </p:cNvSpPr>
          <p:nvPr/>
        </p:nvSpPr>
        <p:spPr>
          <a:xfrm>
            <a:off x="5015836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6" name="Can 85"/>
          <p:cNvSpPr>
            <a:spLocks/>
          </p:cNvSpPr>
          <p:nvPr/>
        </p:nvSpPr>
        <p:spPr>
          <a:xfrm>
            <a:off x="6248662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7" name="Can 86"/>
          <p:cNvSpPr>
            <a:spLocks/>
          </p:cNvSpPr>
          <p:nvPr/>
        </p:nvSpPr>
        <p:spPr>
          <a:xfrm>
            <a:off x="7580751" y="8195737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6" name="Can 95"/>
          <p:cNvSpPr>
            <a:spLocks/>
          </p:cNvSpPr>
          <p:nvPr/>
        </p:nvSpPr>
        <p:spPr>
          <a:xfrm>
            <a:off x="8970386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7" name="Can 96"/>
          <p:cNvSpPr>
            <a:spLocks/>
          </p:cNvSpPr>
          <p:nvPr/>
        </p:nvSpPr>
        <p:spPr>
          <a:xfrm>
            <a:off x="10302475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8" name="Can 97"/>
          <p:cNvSpPr>
            <a:spLocks/>
          </p:cNvSpPr>
          <p:nvPr/>
        </p:nvSpPr>
        <p:spPr>
          <a:xfrm>
            <a:off x="11535299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9" name="Can 98"/>
          <p:cNvSpPr>
            <a:spLocks/>
          </p:cNvSpPr>
          <p:nvPr/>
        </p:nvSpPr>
        <p:spPr>
          <a:xfrm>
            <a:off x="12867388" y="8187270"/>
            <a:ext cx="816128" cy="4233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5" name="Can 104"/>
          <p:cNvSpPr>
            <a:spLocks/>
          </p:cNvSpPr>
          <p:nvPr/>
        </p:nvSpPr>
        <p:spPr>
          <a:xfrm>
            <a:off x="590592" y="3921000"/>
            <a:ext cx="2141319" cy="1409624"/>
          </a:xfrm>
          <a:prstGeom prst="can">
            <a:avLst>
              <a:gd name="adj" fmla="val 1779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2" y="4684942"/>
            <a:ext cx="742451" cy="556839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1637935" y="4749332"/>
            <a:ext cx="800141" cy="553998"/>
            <a:chOff x="3365465" y="5410287"/>
            <a:chExt cx="600891" cy="603846"/>
          </a:xfrm>
        </p:grpSpPr>
        <p:sp>
          <p:nvSpPr>
            <p:cNvPr id="108" name="TextBox 107"/>
            <p:cNvSpPr txBox="1">
              <a:spLocks/>
            </p:cNvSpPr>
            <p:nvPr/>
          </p:nvSpPr>
          <p:spPr>
            <a:xfrm>
              <a:off x="3365465" y="5410287"/>
              <a:ext cx="600891" cy="60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01101010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01100001</a:t>
              </a:r>
            </a:p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</a:rPr>
                <a:t>11010010</a:t>
              </a:r>
            </a:p>
          </p:txBody>
        </p:sp>
        <p:sp>
          <p:nvSpPr>
            <p:cNvPr id="109" name="Rounded Rectangle 108"/>
            <p:cNvSpPr>
              <a:spLocks/>
            </p:cNvSpPr>
            <p:nvPr/>
          </p:nvSpPr>
          <p:spPr>
            <a:xfrm>
              <a:off x="3429984" y="5447879"/>
              <a:ext cx="504713" cy="447769"/>
            </a:xfrm>
            <a:prstGeom prst="roundRect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uFillTx/>
              </a:endParaRPr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1" y="4165553"/>
            <a:ext cx="1843854" cy="45155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12" y="1703918"/>
            <a:ext cx="1382107" cy="1036580"/>
          </a:xfrm>
          <a:prstGeom prst="rect">
            <a:avLst/>
          </a:prstGeom>
        </p:spPr>
      </p:pic>
      <p:cxnSp>
        <p:nvCxnSpPr>
          <p:cNvPr id="116" name="Elbow Connector 115"/>
          <p:cNvCxnSpPr>
            <a:stCxn id="114" idx="1"/>
            <a:endCxn id="105" idx="1"/>
          </p:cNvCxnSpPr>
          <p:nvPr/>
        </p:nvCxnSpPr>
        <p:spPr>
          <a:xfrm rot="10800000" flipV="1">
            <a:off x="1661252" y="2222208"/>
            <a:ext cx="5512960" cy="16987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14" idx="2"/>
          </p:cNvCxnSpPr>
          <p:nvPr/>
        </p:nvCxnSpPr>
        <p:spPr>
          <a:xfrm rot="16200000" flipH="1">
            <a:off x="7291949" y="3313815"/>
            <a:ext cx="1146639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14" idx="3"/>
          </p:cNvCxnSpPr>
          <p:nvPr/>
        </p:nvCxnSpPr>
        <p:spPr>
          <a:xfrm>
            <a:off x="8556321" y="2222209"/>
            <a:ext cx="1746156" cy="16649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>
            <a:spLocks/>
          </p:cNvSpPr>
          <p:nvPr/>
        </p:nvSpPr>
        <p:spPr>
          <a:xfrm>
            <a:off x="1848668" y="1691683"/>
            <a:ext cx="5241478" cy="57745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800" dirty="0">
                <a:uFillTx/>
              </a:rPr>
              <a:t>Deposit articles/datasets (DOI)</a:t>
            </a:r>
          </a:p>
        </p:txBody>
      </p:sp>
      <p:sp>
        <p:nvSpPr>
          <p:cNvPr id="124" name="TextBox 123"/>
          <p:cNvSpPr txBox="1">
            <a:spLocks/>
          </p:cNvSpPr>
          <p:nvPr/>
        </p:nvSpPr>
        <p:spPr>
          <a:xfrm>
            <a:off x="5595385" y="2795432"/>
            <a:ext cx="2276417" cy="639012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dirty="0">
                <a:uFillTx/>
              </a:rPr>
              <a:t>Claim links</a:t>
            </a:r>
          </a:p>
        </p:txBody>
      </p:sp>
      <p:sp>
        <p:nvSpPr>
          <p:cNvPr id="125" name="TextBox 124"/>
          <p:cNvSpPr txBox="1">
            <a:spLocks/>
          </p:cNvSpPr>
          <p:nvPr/>
        </p:nvSpPr>
        <p:spPr>
          <a:xfrm>
            <a:off x="10332820" y="2184126"/>
            <a:ext cx="4050578" cy="1439231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800" dirty="0">
                <a:uFillTx/>
              </a:rPr>
              <a:t>Stats: </a:t>
            </a:r>
          </a:p>
          <a:p>
            <a:pPr marL="453600" indent="-453600">
              <a:buFont typeface="Arial"/>
              <a:buChar char="•"/>
            </a:pPr>
            <a:r>
              <a:rPr lang="en-US" sz="2800" dirty="0">
                <a:uFillTx/>
              </a:rPr>
              <a:t>research impact</a:t>
            </a:r>
          </a:p>
          <a:p>
            <a:pPr marL="453600" indent="-453600">
              <a:buFont typeface="Arial"/>
              <a:buChar char="•"/>
            </a:pPr>
            <a:r>
              <a:rPr lang="en-US" sz="2800" dirty="0">
                <a:uFillTx/>
              </a:rPr>
              <a:t>Open Access trends</a:t>
            </a:r>
          </a:p>
        </p:txBody>
      </p:sp>
      <p:sp>
        <p:nvSpPr>
          <p:cNvPr id="126" name="TextBox 125"/>
          <p:cNvSpPr txBox="1">
            <a:spLocks/>
          </p:cNvSpPr>
          <p:nvPr/>
        </p:nvSpPr>
        <p:spPr>
          <a:xfrm>
            <a:off x="4837720" y="8539099"/>
            <a:ext cx="8026025" cy="57745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800" b="1" i="1" dirty="0">
                <a:uFillTx/>
              </a:rPr>
              <a:t>Repositories of publications, datasets, projects</a:t>
            </a:r>
          </a:p>
        </p:txBody>
      </p:sp>
      <p:cxnSp>
        <p:nvCxnSpPr>
          <p:cNvPr id="129" name="Elbow Connector 128"/>
          <p:cNvCxnSpPr>
            <a:stCxn id="105" idx="3"/>
            <a:endCxn id="82" idx="3"/>
          </p:cNvCxnSpPr>
          <p:nvPr/>
        </p:nvCxnSpPr>
        <p:spPr>
          <a:xfrm rot="16200000" flipH="1">
            <a:off x="1232312" y="5759566"/>
            <a:ext cx="3288443" cy="2430560"/>
          </a:xfrm>
          <a:prstGeom prst="bentConnector3">
            <a:avLst>
              <a:gd name="adj1" fmla="val 109269"/>
            </a:avLst>
          </a:prstGeom>
          <a:ln w="3175" cmpd="sng">
            <a:solidFill>
              <a:srgbClr val="40404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103" y="1683696"/>
            <a:ext cx="1409066" cy="1056800"/>
          </a:xfrm>
          <a:prstGeom prst="rect">
            <a:avLst/>
          </a:prstGeom>
        </p:spPr>
      </p:pic>
      <p:sp>
        <p:nvSpPr>
          <p:cNvPr id="134" name="Rounded Rectangle 133"/>
          <p:cNvSpPr>
            <a:spLocks/>
          </p:cNvSpPr>
          <p:nvPr/>
        </p:nvSpPr>
        <p:spPr>
          <a:xfrm>
            <a:off x="2295922" y="2843808"/>
            <a:ext cx="12399140" cy="3868544"/>
          </a:xfrm>
          <a:prstGeom prst="roundRect">
            <a:avLst/>
          </a:prstGeom>
          <a:solidFill>
            <a:srgbClr val="E4E5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l">
              <a:defRPr>
                <a:uFillTx/>
              </a:defRPr>
            </a:pPr>
            <a:r>
              <a:rPr lang="en-GB" sz="2800" b="1" i="1" dirty="0">
                <a:solidFill>
                  <a:srgbClr val="000000"/>
                </a:solidFill>
                <a:uFillTx/>
              </a:rPr>
              <a:t>Entities</a:t>
            </a:r>
            <a:r>
              <a:rPr lang="en-GB" sz="2800" b="1" dirty="0">
                <a:solidFill>
                  <a:srgbClr val="000000"/>
                </a:solidFill>
                <a:uFillTx/>
              </a:rPr>
              <a:t>:</a:t>
            </a:r>
          </a:p>
          <a:p>
            <a:pPr marL="453600" indent="-453600" algn="l">
              <a:buFont typeface="Arial"/>
              <a:buChar char="•"/>
              <a:defRPr>
                <a:uFillTx/>
              </a:defRPr>
            </a:pPr>
            <a:r>
              <a:rPr lang="en-GB" sz="2800" dirty="0">
                <a:solidFill>
                  <a:srgbClr val="000000"/>
                </a:solidFill>
                <a:uFillTx/>
              </a:rPr>
              <a:t>21M+ publications (de-duplicated)</a:t>
            </a:r>
          </a:p>
          <a:p>
            <a:pPr marL="453600" indent="-453600" algn="l">
              <a:buFont typeface="Arial"/>
              <a:buChar char="•"/>
              <a:defRPr>
                <a:uFillTx/>
              </a:defRPr>
            </a:pPr>
            <a:r>
              <a:rPr lang="en-GB" sz="2800" dirty="0">
                <a:solidFill>
                  <a:srgbClr val="000000"/>
                </a:solidFill>
                <a:uFillTx/>
              </a:rPr>
              <a:t>450,000+ links inferred (and collected) from publications and projects</a:t>
            </a:r>
          </a:p>
          <a:p>
            <a:pPr marL="453600" indent="-453600" algn="l">
              <a:buFont typeface="Arial"/>
              <a:buChar char="•"/>
              <a:defRPr>
                <a:uFillTx/>
              </a:defRPr>
            </a:pPr>
            <a:r>
              <a:rPr lang="en-GB" sz="2800" dirty="0">
                <a:solidFill>
                  <a:srgbClr val="000000"/>
                </a:solidFill>
                <a:uFillTx/>
              </a:rPr>
              <a:t>500,000+ datasets (linked to publications or projects)</a:t>
            </a:r>
          </a:p>
          <a:p>
            <a:pPr algn="l">
              <a:defRPr>
                <a:uFillTx/>
              </a:defRPr>
            </a:pPr>
            <a:r>
              <a:rPr lang="en-GB" sz="2800" i="1" dirty="0">
                <a:solidFill>
                  <a:srgbClr val="000000"/>
                </a:solidFill>
                <a:uFillTx/>
              </a:rPr>
              <a:t>Collected from:</a:t>
            </a:r>
          </a:p>
          <a:p>
            <a:pPr marL="453600" indent="-453600" algn="l">
              <a:buFont typeface="Arial"/>
              <a:buChar char="•"/>
              <a:defRPr>
                <a:uFillTx/>
              </a:defRPr>
            </a:pPr>
            <a:r>
              <a:rPr lang="en-GB" sz="2800" dirty="0">
                <a:solidFill>
                  <a:srgbClr val="000000"/>
                </a:solidFill>
                <a:uFillTx/>
              </a:rPr>
              <a:t>2700+ repositories and journals</a:t>
            </a:r>
          </a:p>
        </p:txBody>
      </p:sp>
    </p:spTree>
    <p:extLst>
      <p:ext uri="{BB962C8B-B14F-4D97-AF65-F5344CB8AC3E}">
        <p14:creationId xmlns:p14="http://schemas.microsoft.com/office/powerpoint/2010/main" val="1668570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 advAuto="214748364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830733F-2AFB-3741-ACE7-A177ED5221B5}"/>
              </a:ext>
            </a:extLst>
          </p:cNvPr>
          <p:cNvSpPr/>
          <p:nvPr/>
        </p:nvSpPr>
        <p:spPr>
          <a:xfrm>
            <a:off x="3813901" y="7333808"/>
            <a:ext cx="9330071" cy="207573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n 83">
            <a:extLst>
              <a:ext uri="{FF2B5EF4-FFF2-40B4-BE49-F238E27FC236}">
                <a16:creationId xmlns:a16="http://schemas.microsoft.com/office/drawing/2014/main" id="{CBCFA323-62C1-1240-8037-DAC230CB69AA}"/>
              </a:ext>
            </a:extLst>
          </p:cNvPr>
          <p:cNvSpPr>
            <a:spLocks/>
          </p:cNvSpPr>
          <p:nvPr/>
        </p:nvSpPr>
        <p:spPr>
          <a:xfrm>
            <a:off x="2843780" y="6954383"/>
            <a:ext cx="1662632" cy="758850"/>
          </a:xfrm>
          <a:prstGeom prst="can">
            <a:avLst/>
          </a:prstGeom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63336" y="210957"/>
            <a:ext cx="13530263" cy="1146175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indent="0" algn="ctr">
              <a:buNone/>
            </a:pPr>
            <a:r>
              <a:rPr lang="en-US" sz="5400" b="1" spc="-300" dirty="0">
                <a:solidFill>
                  <a:schemeClr val="accent1"/>
                </a:solidFill>
                <a:latin typeface="Calibri" charset="0"/>
              </a:rPr>
              <a:t>Open Science </a:t>
            </a:r>
            <a:r>
              <a:rPr lang="en-US" sz="5400" b="1" spc="-300">
                <a:solidFill>
                  <a:schemeClr val="accent1"/>
                </a:solidFill>
                <a:latin typeface="Calibri" charset="0"/>
              </a:rPr>
              <a:t>as-a-Service (OSaaS)</a:t>
            </a:r>
            <a:endParaRPr lang="en-US" sz="5400" b="1" spc="-300" dirty="0">
              <a:solidFill>
                <a:schemeClr val="accent1"/>
              </a:solidFill>
              <a:latin typeface="Calibri" charset="0"/>
            </a:endParaRPr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206059" y="1979715"/>
            <a:ext cx="6016000" cy="4865905"/>
            <a:chOff x="1292647" y="384831"/>
            <a:chExt cx="6238083" cy="626472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292647" y="384831"/>
              <a:ext cx="6238083" cy="62647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 rot="16200000">
              <a:off x="2304000" y="324000"/>
              <a:ext cx="4229310" cy="52676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8336737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FillTx/>
                </a:rPr>
                <a:t>OSaaS</a:t>
              </a:r>
              <a:endPara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Tx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011295" y="1245764"/>
              <a:ext cx="4771055" cy="4791428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endParaRPr>
            </a:p>
          </p:txBody>
        </p:sp>
      </p:grpSp>
      <p:sp>
        <p:nvSpPr>
          <p:cNvPr id="50" name="Curved Up Arrow 49"/>
          <p:cNvSpPr>
            <a:spLocks/>
          </p:cNvSpPr>
          <p:nvPr/>
        </p:nvSpPr>
        <p:spPr>
          <a:xfrm rot="12694790">
            <a:off x="10771115" y="2559741"/>
            <a:ext cx="2992242" cy="129540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</a:endParaRPr>
          </a:p>
        </p:txBody>
      </p:sp>
      <p:sp>
        <p:nvSpPr>
          <p:cNvPr id="51" name="Curved Up Arrow 50"/>
          <p:cNvSpPr>
            <a:spLocks/>
          </p:cNvSpPr>
          <p:nvPr/>
        </p:nvSpPr>
        <p:spPr>
          <a:xfrm rot="1608249">
            <a:off x="2352194" y="4845791"/>
            <a:ext cx="2992242" cy="1295400"/>
          </a:xfrm>
          <a:prstGeom prst="curvedUpArrow">
            <a:avLst/>
          </a:prstGeom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11634833" y="4141952"/>
            <a:ext cx="3581395" cy="9134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GB" sz="2500" b="1">
                <a:solidFill>
                  <a:schemeClr val="accent3">
                    <a:lumMod val="50000"/>
                  </a:schemeClr>
                </a:solidFill>
                <a:uFillTx/>
              </a:rPr>
              <a:t>Catch-All-Notification Broker</a:t>
            </a: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4246589" y="4749884"/>
            <a:ext cx="1390610" cy="48512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uFillTx/>
              </a:rPr>
              <a:t>Software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4853645" y="5947793"/>
            <a:ext cx="1547478" cy="48512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uFillTx/>
              </a:rPr>
              <a:t>Packages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6804538" y="8415315"/>
            <a:ext cx="1362007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Articles</a:t>
            </a: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9887111" y="8415315"/>
            <a:ext cx="97024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Data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8220121" y="8415315"/>
            <a:ext cx="1451138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Projects</a:t>
            </a:r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913614" y="3865863"/>
            <a:ext cx="4165440" cy="770936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5152" tIns="72576" rIns="145152" bIns="72576" rtlCol="0" anchor="ctr"/>
          <a:lstStyle/>
          <a:p>
            <a:pPr algn="ctr"/>
            <a:r>
              <a:rPr lang="en-GB" sz="2500" b="1" dirty="0">
                <a:solidFill>
                  <a:srgbClr val="C00000"/>
                </a:solidFill>
                <a:uFillTx/>
              </a:rPr>
              <a:t>Research Community Dashboard</a:t>
            </a:r>
          </a:p>
        </p:txBody>
      </p:sp>
      <p:sp>
        <p:nvSpPr>
          <p:cNvPr id="59" name="Can 58"/>
          <p:cNvSpPr>
            <a:spLocks/>
          </p:cNvSpPr>
          <p:nvPr/>
        </p:nvSpPr>
        <p:spPr>
          <a:xfrm>
            <a:off x="7057950" y="7673390"/>
            <a:ext cx="917585" cy="66674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152" tIns="72576" rIns="145152" bIns="72576" numCol="1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uFillTx/>
            </a:endParaRPr>
          </a:p>
        </p:txBody>
      </p:sp>
      <p:sp>
        <p:nvSpPr>
          <p:cNvPr id="60" name="Can 59"/>
          <p:cNvSpPr>
            <a:spLocks/>
          </p:cNvSpPr>
          <p:nvPr/>
        </p:nvSpPr>
        <p:spPr>
          <a:xfrm>
            <a:off x="8512315" y="7673390"/>
            <a:ext cx="917585" cy="66674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152" tIns="72576" rIns="145152" bIns="72576" numCol="1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uFillTx/>
            </a:endParaRPr>
          </a:p>
        </p:txBody>
      </p:sp>
      <p:sp>
        <p:nvSpPr>
          <p:cNvPr id="61" name="Can 60"/>
          <p:cNvSpPr>
            <a:spLocks/>
          </p:cNvSpPr>
          <p:nvPr/>
        </p:nvSpPr>
        <p:spPr>
          <a:xfrm>
            <a:off x="12509858" y="6008078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</a:endParaRPr>
          </a:p>
        </p:txBody>
      </p:sp>
      <p:sp>
        <p:nvSpPr>
          <p:cNvPr id="62" name="Up Arrow Callout 61"/>
          <p:cNvSpPr>
            <a:spLocks/>
          </p:cNvSpPr>
          <p:nvPr/>
        </p:nvSpPr>
        <p:spPr>
          <a:xfrm>
            <a:off x="5634230" y="5780120"/>
            <a:ext cx="4999780" cy="1708961"/>
          </a:xfrm>
          <a:prstGeom prst="upArrowCallout">
            <a:avLst>
              <a:gd name="adj1" fmla="val 22073"/>
              <a:gd name="adj2" fmla="val 24625"/>
              <a:gd name="adj3" fmla="val 36711"/>
              <a:gd name="adj4" fmla="val 26693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</a:endParaRP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5570505" y="6971470"/>
            <a:ext cx="524321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US" sz="2500" dirty="0"/>
              <a:t>Metadata collection: push and pull</a:t>
            </a:r>
            <a:endParaRPr lang="en-GB" sz="2500" dirty="0">
              <a:uFillTx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9900" y="2121721"/>
            <a:ext cx="1152000" cy="1011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0855" y="1894977"/>
            <a:ext cx="1024000" cy="1034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l="6284" t="6727" r="40984" b="57637"/>
          <a:stretch/>
        </p:blipFill>
        <p:spPr>
          <a:xfrm>
            <a:off x="11992740" y="6913544"/>
            <a:ext cx="945307" cy="841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/>
          <a:srcRect r="9081" b="16481"/>
          <a:stretch/>
        </p:blipFill>
        <p:spPr>
          <a:xfrm>
            <a:off x="12968652" y="6986821"/>
            <a:ext cx="837463" cy="897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TextBox 67"/>
          <p:cNvSpPr txBox="1">
            <a:spLocks/>
          </p:cNvSpPr>
          <p:nvPr/>
        </p:nvSpPr>
        <p:spPr>
          <a:xfrm>
            <a:off x="1346319" y="3028242"/>
            <a:ext cx="3247389" cy="762123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</a:rPr>
              <a:t>Search-Browse-Monitor-Research Impact</a:t>
            </a: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11325661" y="5285712"/>
            <a:ext cx="3632661" cy="48512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uFillTx/>
              </a:rPr>
              <a:t>Subscription &amp; Notification</a:t>
            </a:r>
          </a:p>
        </p:txBody>
      </p:sp>
      <p:sp>
        <p:nvSpPr>
          <p:cNvPr id="70" name="Can 69"/>
          <p:cNvSpPr>
            <a:spLocks/>
          </p:cNvSpPr>
          <p:nvPr/>
        </p:nvSpPr>
        <p:spPr>
          <a:xfrm>
            <a:off x="9798599" y="7638743"/>
            <a:ext cx="917585" cy="66674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152" tIns="72576" rIns="145152" bIns="72576" numCol="1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uFillTx/>
            </a:endParaRPr>
          </a:p>
        </p:txBody>
      </p:sp>
      <p:sp>
        <p:nvSpPr>
          <p:cNvPr id="71" name="Can 70"/>
          <p:cNvSpPr>
            <a:spLocks/>
          </p:cNvSpPr>
          <p:nvPr/>
        </p:nvSpPr>
        <p:spPr>
          <a:xfrm>
            <a:off x="13107603" y="6178871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</a:endParaRPr>
          </a:p>
        </p:txBody>
      </p:sp>
      <p:sp>
        <p:nvSpPr>
          <p:cNvPr id="72" name="Can 71"/>
          <p:cNvSpPr>
            <a:spLocks/>
          </p:cNvSpPr>
          <p:nvPr/>
        </p:nvSpPr>
        <p:spPr>
          <a:xfrm>
            <a:off x="13535262" y="5906893"/>
            <a:ext cx="917585" cy="666749"/>
          </a:xfrm>
          <a:prstGeom prst="can">
            <a:avLst/>
          </a:prstGeom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uFillTx/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11510723" y="6522874"/>
            <a:ext cx="1362007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Articles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14280197" y="6714692"/>
            <a:ext cx="97024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Data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624700" y="1565161"/>
            <a:ext cx="1674422" cy="43895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Researchers</a:t>
            </a:r>
            <a:endParaRPr lang="en-GB" sz="1900" dirty="0">
              <a:solidFill>
                <a:schemeClr val="tx1">
                  <a:lumMod val="50000"/>
                  <a:lumOff val="50000"/>
                </a:schemeClr>
              </a:solidFill>
              <a:uFillTx/>
            </a:endParaRPr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12750736" y="7740355"/>
            <a:ext cx="2242863" cy="438957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19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Content Providers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591" y="3563891"/>
            <a:ext cx="2976745" cy="59622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672" y="4138551"/>
            <a:ext cx="2503109" cy="171889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624" y="1894974"/>
            <a:ext cx="1613646" cy="1056550"/>
          </a:xfrm>
          <a:prstGeom prst="rect">
            <a:avLst/>
          </a:prstGeom>
        </p:spPr>
      </p:pic>
      <p:sp>
        <p:nvSpPr>
          <p:cNvPr id="80" name="TextBox 79"/>
          <p:cNvSpPr txBox="1">
            <a:spLocks/>
          </p:cNvSpPr>
          <p:nvPr/>
        </p:nvSpPr>
        <p:spPr>
          <a:xfrm>
            <a:off x="3131151" y="5212334"/>
            <a:ext cx="1362007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Articles</a:t>
            </a: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2627287" y="6083358"/>
            <a:ext cx="970242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Data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1310174" y="5479235"/>
            <a:ext cx="1451138" cy="531290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500" dirty="0">
                <a:solidFill>
                  <a:schemeClr val="accent5">
                    <a:lumMod val="50000"/>
                  </a:schemeClr>
                </a:solidFill>
                <a:uFillTx/>
              </a:rPr>
              <a:t>Projects</a:t>
            </a:r>
          </a:p>
        </p:txBody>
      </p:sp>
      <p:sp>
        <p:nvSpPr>
          <p:cNvPr id="84" name="Can 83"/>
          <p:cNvSpPr>
            <a:spLocks/>
          </p:cNvSpPr>
          <p:nvPr/>
        </p:nvSpPr>
        <p:spPr>
          <a:xfrm>
            <a:off x="5588091" y="7713233"/>
            <a:ext cx="917585" cy="666749"/>
          </a:xfrm>
          <a:prstGeom prst="can">
            <a:avLst/>
          </a:prstGeom>
          <a:ln w="63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</a:endParaRPr>
          </a:p>
        </p:txBody>
      </p:sp>
      <p:sp>
        <p:nvSpPr>
          <p:cNvPr id="85" name="Curved Up Arrow 84"/>
          <p:cNvSpPr>
            <a:spLocks/>
          </p:cNvSpPr>
          <p:nvPr/>
        </p:nvSpPr>
        <p:spPr>
          <a:xfrm rot="12694790" flipH="1">
            <a:off x="10479351" y="2503351"/>
            <a:ext cx="2985692" cy="1138673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45152" tIns="72576" rIns="145152" bIns="72576" rtlCol="0" anchor="ctr"/>
          <a:lstStyle/>
          <a:p>
            <a:pPr algn="ctr"/>
            <a:endParaRPr lang="en-GB">
              <a:solidFill>
                <a:schemeClr val="tx1"/>
              </a:solidFill>
              <a:uFillTx/>
            </a:endParaRP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5268115" y="5212334"/>
            <a:ext cx="1390615" cy="485124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uFillTx/>
              </a:rPr>
              <a:t>Methods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4324884" y="8322212"/>
            <a:ext cx="2649553" cy="823678"/>
          </a:xfrm>
          <a:prstGeom prst="rect">
            <a:avLst/>
          </a:prstGeom>
          <a:noFill/>
        </p:spPr>
        <p:txBody>
          <a:bodyPr wrap="none" lIns="145152" tIns="72576" rIns="145152" bIns="72576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  <a:uFillTx/>
              </a:rPr>
              <a:t>Software</a:t>
            </a:r>
            <a:r>
              <a:rPr lang="en-US" sz="2200" dirty="0">
                <a:solidFill>
                  <a:srgbClr val="C00000"/>
                </a:solidFill>
                <a:uFillTx/>
              </a:rPr>
              <a:t>, Methods</a:t>
            </a:r>
          </a:p>
          <a:p>
            <a:r>
              <a:rPr lang="en-US" sz="2200" dirty="0">
                <a:solidFill>
                  <a:srgbClr val="C00000"/>
                </a:solidFill>
              </a:rPr>
              <a:t>Packages</a:t>
            </a:r>
            <a:endParaRPr lang="en-GB" sz="2200" dirty="0">
              <a:solidFill>
                <a:srgbClr val="C00000"/>
              </a:solidFill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DC48D-112B-1A49-90EF-E1B2880D8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750" y="7190183"/>
            <a:ext cx="1220500" cy="298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454C7-CD26-3843-8842-66BB43AE941C}"/>
              </a:ext>
            </a:extLst>
          </p:cNvPr>
          <p:cNvSpPr txBox="1"/>
          <p:nvPr/>
        </p:nvSpPr>
        <p:spPr>
          <a:xfrm>
            <a:off x="9471040" y="7730048"/>
            <a:ext cx="4770576" cy="86562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 Extra" panose="020F0502020204030204" pitchFamily="34" charset="0"/>
                <a:sym typeface="Helvetica Light"/>
              </a:rPr>
              <a:t>Research 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 Extra" panose="020F0502020204030204" pitchFamily="34" charset="0"/>
                <a:sym typeface="Helvetica Light"/>
              </a:rPr>
              <a:t>Infrastructures</a:t>
            </a:r>
            <a:endParaRPr kumimoji="0" lang="it-IT" sz="2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 Extra" panose="020F0502020204030204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3A077-7BA6-F649-A620-3470636FD270}"/>
              </a:ext>
            </a:extLst>
          </p:cNvPr>
          <p:cNvSpPr txBox="1"/>
          <p:nvPr/>
        </p:nvSpPr>
        <p:spPr>
          <a:xfrm>
            <a:off x="396949" y="4817373"/>
            <a:ext cx="2725430" cy="52706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i="1" dirty="0">
                <a:latin typeface="Arial Rounded MT Bold" panose="020F0704030504030204" pitchFamily="34" charset="77"/>
              </a:rPr>
              <a:t>FAIRness</a:t>
            </a:r>
            <a:endParaRPr kumimoji="0" lang="it-IT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B5BDA-0B54-FA4B-94B2-BF6DEF2E3A23}"/>
              </a:ext>
            </a:extLst>
          </p:cNvPr>
          <p:cNvSpPr txBox="1"/>
          <p:nvPr/>
        </p:nvSpPr>
        <p:spPr>
          <a:xfrm>
            <a:off x="7850686" y="6565134"/>
            <a:ext cx="2725430" cy="52706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i="1" dirty="0">
                <a:latin typeface="Arial Rounded MT Bold" panose="020F0704030504030204" pitchFamily="34" charset="77"/>
              </a:rPr>
              <a:t>FAIRness</a:t>
            </a:r>
            <a:endParaRPr kumimoji="0" lang="it-IT" sz="2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 panose="020F0704030504030204" pitchFamily="34" charset="77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5CF76-E7EC-F148-BA32-B0C3BBFBB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EGI (</a:t>
            </a:r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Marios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 </a:t>
            </a:r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Chatziangelou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)</a:t>
            </a:r>
            <a:endParaRPr lang="en-US" b="0" i="0" dirty="0">
              <a:solidFill>
                <a:srgbClr val="313131"/>
              </a:solidFill>
              <a:effectLst/>
              <a:latin typeface="-apple-system"/>
            </a:endParaRPr>
          </a:p>
          <a:p>
            <a:pPr lvl="1"/>
            <a:r>
              <a:rPr lang="en-US" dirty="0">
                <a:solidFill>
                  <a:srgbClr val="313131"/>
                </a:solidFill>
                <a:latin typeface="-apple-system"/>
              </a:rPr>
              <a:t>A</a:t>
            </a:r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pplications and links to publication</a:t>
            </a:r>
            <a:endParaRPr lang="it-IT" b="0" i="0" dirty="0">
              <a:solidFill>
                <a:srgbClr val="313131"/>
              </a:solidFill>
              <a:effectLst/>
              <a:latin typeface="-apple-system"/>
            </a:endParaRPr>
          </a:p>
          <a:p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ELIXIR (Rafael Jimenez)</a:t>
            </a:r>
            <a:endParaRPr lang="en-US" b="0" dirty="0">
              <a:solidFill>
                <a:srgbClr val="313131"/>
              </a:solidFill>
              <a:latin typeface="-apple-system"/>
            </a:endParaRPr>
          </a:p>
          <a:p>
            <a:pPr lvl="1"/>
            <a:r>
              <a:rPr lang="en-US" dirty="0">
                <a:solidFill>
                  <a:srgbClr val="313131"/>
                </a:solidFill>
                <a:latin typeface="-apple-system"/>
              </a:rPr>
              <a:t>D</a:t>
            </a:r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ata and methods</a:t>
            </a:r>
            <a:endParaRPr lang="it-IT" b="0" i="0" dirty="0">
              <a:solidFill>
                <a:srgbClr val="313131"/>
              </a:solidFill>
              <a:effectLst/>
              <a:latin typeface="-apple-system"/>
            </a:endParaRPr>
          </a:p>
          <a:p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INSTRUCT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 (Antonio Rosato)</a:t>
            </a:r>
            <a:endParaRPr lang="en-US" b="0" dirty="0">
              <a:solidFill>
                <a:srgbClr val="313131"/>
              </a:solidFill>
              <a:latin typeface="-apple-system"/>
            </a:endParaRPr>
          </a:p>
          <a:p>
            <a:pPr lvl="1"/>
            <a:r>
              <a:rPr lang="en-US" dirty="0">
                <a:solidFill>
                  <a:srgbClr val="313131"/>
                </a:solidFill>
                <a:latin typeface="-apple-system"/>
              </a:rPr>
              <a:t>M</a:t>
            </a:r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ethods and experiments linked to publications</a:t>
            </a:r>
            <a:endParaRPr lang="it-IT" b="0" i="0" dirty="0">
              <a:solidFill>
                <a:srgbClr val="313131"/>
              </a:solidFill>
              <a:effectLst/>
              <a:latin typeface="-apple-system"/>
            </a:endParaRPr>
          </a:p>
          <a:p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OpenRiskNet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 (Thomas Exner)</a:t>
            </a:r>
            <a:endParaRPr lang="en-US" b="0" dirty="0">
              <a:solidFill>
                <a:srgbClr val="313131"/>
              </a:solidFill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Methods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 </a:t>
            </a:r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linked to publications</a:t>
            </a:r>
            <a:endParaRPr lang="it-IT" b="0" i="0" dirty="0">
              <a:solidFill>
                <a:srgbClr val="313131"/>
              </a:solidFill>
              <a:effectLst/>
              <a:latin typeface="-apple-system"/>
            </a:endParaRPr>
          </a:p>
          <a:p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Ecology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 and Evolution (Antica </a:t>
            </a:r>
            <a:r>
              <a:rPr lang="it-IT" b="0" i="0" dirty="0" err="1">
                <a:solidFill>
                  <a:srgbClr val="313131"/>
                </a:solidFill>
                <a:effectLst/>
                <a:latin typeface="-apple-system"/>
              </a:rPr>
              <a:t>Culina</a:t>
            </a:r>
            <a:r>
              <a:rPr lang="it-IT" b="0" i="0" dirty="0">
                <a:solidFill>
                  <a:srgbClr val="313131"/>
                </a:solidFill>
                <a:effectLst/>
                <a:latin typeface="-apple-system"/>
              </a:rPr>
              <a:t>)</a:t>
            </a:r>
            <a:endParaRPr lang="en-US" b="0" dirty="0">
              <a:solidFill>
                <a:srgbClr val="313131"/>
              </a:solidFill>
              <a:latin typeface="-apple-system"/>
            </a:endParaRPr>
          </a:p>
          <a:p>
            <a:pPr lvl="1"/>
            <a:r>
              <a:rPr lang="en-US" i="0" dirty="0">
                <a:solidFill>
                  <a:srgbClr val="313131"/>
                </a:solidFill>
                <a:effectLst/>
                <a:latin typeface="-apple-system"/>
              </a:rPr>
              <a:t>L</a:t>
            </a:r>
            <a:r>
              <a:rPr lang="en-US" b="0" i="0" dirty="0">
                <a:solidFill>
                  <a:srgbClr val="313131"/>
                </a:solidFill>
                <a:effectLst/>
                <a:latin typeface="-apple-system"/>
              </a:rPr>
              <a:t>ong tail of science scenario for datasets</a:t>
            </a:r>
          </a:p>
          <a:p>
            <a:r>
              <a:rPr lang="en-US" b="0" dirty="0">
                <a:solidFill>
                  <a:srgbClr val="313131"/>
                </a:solidFill>
                <a:latin typeface="-apple-system"/>
              </a:rPr>
              <a:t>SoBigData (Fosca Giannotti)</a:t>
            </a:r>
          </a:p>
          <a:p>
            <a:pPr lvl="1"/>
            <a:r>
              <a:rPr lang="en-US" b="0" dirty="0">
                <a:solidFill>
                  <a:srgbClr val="313131"/>
                </a:solidFill>
                <a:latin typeface="-apple-system"/>
              </a:rPr>
              <a:t>Methods, software, datasets</a:t>
            </a:r>
            <a:endParaRPr lang="it-IT" b="0" i="0" dirty="0">
              <a:solidFill>
                <a:srgbClr val="313131"/>
              </a:solidFill>
              <a:effectLst/>
              <a:latin typeface="-apple-syste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6EBD1B-6424-7840-9599-7F03B5C2B8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Current activities with RIs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F77CE-FB89-E44B-8BDE-D66B614471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5CEF-DF9A-A448-A744-0DF142B7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9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438232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1664</Words>
  <Application>Microsoft Office PowerPoint</Application>
  <PresentationFormat>Custom</PresentationFormat>
  <Paragraphs>511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Paolo Manghi</cp:lastModifiedBy>
  <cp:revision>44</cp:revision>
  <dcterms:created xsi:type="dcterms:W3CDTF">2017-08-30T16:00:21Z</dcterms:created>
  <dcterms:modified xsi:type="dcterms:W3CDTF">2017-09-13T11:33:15Z</dcterms:modified>
</cp:coreProperties>
</file>