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</p:sldMasterIdLst>
  <p:notesMasterIdLst>
    <p:notesMasterId r:id="rId18"/>
  </p:notesMasterIdLst>
  <p:sldIdLst>
    <p:sldId id="262" r:id="rId3"/>
    <p:sldId id="264" r:id="rId4"/>
    <p:sldId id="267" r:id="rId5"/>
    <p:sldId id="270" r:id="rId6"/>
    <p:sldId id="268" r:id="rId7"/>
    <p:sldId id="271" r:id="rId8"/>
    <p:sldId id="273" r:id="rId9"/>
    <p:sldId id="276" r:id="rId10"/>
    <p:sldId id="274" r:id="rId11"/>
    <p:sldId id="279" r:id="rId12"/>
    <p:sldId id="277" r:id="rId13"/>
    <p:sldId id="278" r:id="rId14"/>
    <p:sldId id="272" r:id="rId15"/>
    <p:sldId id="263" r:id="rId16"/>
    <p:sldId id="265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18"/>
  </p:normalViewPr>
  <p:slideViewPr>
    <p:cSldViewPr snapToGrid="0" snapToObjects="1">
      <p:cViewPr varScale="1">
        <p:scale>
          <a:sx n="100" d="100"/>
          <a:sy n="100" d="100"/>
        </p:scale>
        <p:origin x="-3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081FF-F69F-419C-A695-2D2842B6166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6F91-60CB-48B8-906B-B15C71CED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3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07915"/>
            <a:ext cx="41316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0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4066" y="1122363"/>
            <a:ext cx="62245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64066" y="3602038"/>
            <a:ext cx="62245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15577" y="6356349"/>
            <a:ext cx="3086100" cy="365125"/>
          </a:xfrm>
        </p:spPr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631204" y="6356349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564" y="1157832"/>
            <a:ext cx="6166786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8564" y="2720775"/>
            <a:ext cx="6166786" cy="2621247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8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6050" y="1106905"/>
            <a:ext cx="5824538" cy="166527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86050" y="2799164"/>
            <a:ext cx="5824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0930" y="962526"/>
            <a:ext cx="6670308" cy="72816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30930" y="1681163"/>
            <a:ext cx="66703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30930" y="2505075"/>
            <a:ext cx="6670308" cy="368458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643838" y="6331151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0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276" y="987425"/>
            <a:ext cx="2949575" cy="969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0265" y="987425"/>
            <a:ext cx="3625715" cy="4873625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 sz="3200"/>
            </a:lvl1pPr>
            <a:lvl2pPr marL="685800" indent="-228600">
              <a:buSzPct val="100000"/>
              <a:buFontTx/>
              <a:buBlip>
                <a:blip r:embed="rId2"/>
              </a:buBlip>
              <a:defRPr sz="2800"/>
            </a:lvl2pPr>
            <a:lvl3pPr marL="1143000" indent="-228600">
              <a:buSzPct val="100000"/>
              <a:buFontTx/>
              <a:buBlip>
                <a:blip r:embed="rId2"/>
              </a:buBlip>
              <a:defRPr sz="2400"/>
            </a:lvl3pPr>
            <a:lvl4pPr marL="1600200" indent="-228600">
              <a:buSzPct val="100000"/>
              <a:buFontTx/>
              <a:buBlip>
                <a:blip r:embed="rId2"/>
              </a:buBlip>
              <a:defRPr sz="2000"/>
            </a:lvl4pPr>
            <a:lvl5pPr marL="2057400" indent="-228600">
              <a:buSzPct val="100000"/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27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698581" y="6356350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1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2" y="2280553"/>
            <a:ext cx="487700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5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8" y="2790692"/>
            <a:ext cx="48770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7886700" cy="752476"/>
          </a:xfrm>
        </p:spPr>
        <p:txBody>
          <a:bodyPr>
            <a:normAutofit/>
          </a:bodyPr>
          <a:lstStyle>
            <a:lvl1pPr>
              <a:defRPr sz="30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3491"/>
            <a:ext cx="7886700" cy="3051209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93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5981" y="279132"/>
            <a:ext cx="6152398" cy="500565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2" y="31507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48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129873"/>
            <a:ext cx="7886700" cy="752476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3534"/>
            <a:ext cx="3886200" cy="286187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7" y="2063534"/>
            <a:ext cx="3886200" cy="286187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8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</a:t>
            </a:r>
            <a:r>
              <a:rPr lang="en-GB" dirty="0"/>
              <a:t>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8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2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6530"/>
            <a:ext cx="2949178" cy="9408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16530"/>
            <a:ext cx="4629150" cy="4873625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 sz="3200"/>
            </a:lvl1pPr>
            <a:lvl2pPr marL="685800" indent="-228600">
              <a:buSzPct val="100000"/>
              <a:buFontTx/>
              <a:buBlip>
                <a:blip r:embed="rId2"/>
              </a:buBlip>
              <a:defRPr sz="2800"/>
            </a:lvl2pPr>
            <a:lvl3pPr marL="1143000" indent="-228600">
              <a:buSzPct val="100000"/>
              <a:buFontTx/>
              <a:buBlip>
                <a:blip r:embed="rId2"/>
              </a:buBlip>
              <a:defRPr sz="2400"/>
            </a:lvl3pPr>
            <a:lvl4pPr marL="1600200" indent="-228600">
              <a:buSzPct val="100000"/>
              <a:buFontTx/>
              <a:buBlip>
                <a:blip r:embed="rId2"/>
              </a:buBlip>
              <a:defRPr sz="2000"/>
            </a:lvl4pPr>
            <a:lvl5pPr marL="2057400" indent="-228600">
              <a:buSzPct val="100000"/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17332" y="67377"/>
            <a:ext cx="6956057" cy="86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17044"/>
            <a:ext cx="7886700" cy="305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334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6808" y="6356351"/>
            <a:ext cx="523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</a:t>
            </a:r>
            <a:r>
              <a:rPr lang="en-GB" dirty="0"/>
              <a:t>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952" y="6356351"/>
            <a:ext cx="1142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48564" y="365125"/>
            <a:ext cx="616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48564" y="1825625"/>
            <a:ext cx="61667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06536" y="2932493"/>
            <a:ext cx="4131644" cy="165576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GB" sz="3600" b="1" dirty="0"/>
              <a:t>Data Interoperability </a:t>
            </a:r>
            <a:r>
              <a:rPr lang="en-GB" sz="3600" b="1" dirty="0" smtClean="0"/>
              <a:t>Demonstrators Introduction</a:t>
            </a:r>
          </a:p>
          <a:p>
            <a:pPr algn="r"/>
            <a:r>
              <a:rPr lang="en-GB" sz="3600" b="1" i="1" dirty="0" smtClean="0"/>
              <a:t>Research Schemas for Exposing Dataset Metadata</a:t>
            </a:r>
            <a:endParaRPr lang="en-GB" b="1" i="1" dirty="0" smtClean="0"/>
          </a:p>
          <a:p>
            <a:pPr algn="r"/>
            <a:r>
              <a:rPr lang="en-GB" i="1" dirty="0" smtClean="0"/>
              <a:t>Giorgos Papanikos </a:t>
            </a:r>
            <a:r>
              <a:rPr lang="en-GB" i="1" dirty="0"/>
              <a:t>ATHENA RC </a:t>
            </a:r>
            <a:r>
              <a:rPr lang="en-GB" i="1" dirty="0" smtClean="0"/>
              <a:t>gpapanikos@imis.athena-innovation.gr</a:t>
            </a:r>
            <a:endParaRPr lang="en-GB" i="1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125528" y="-495299"/>
            <a:ext cx="4906962" cy="3433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3100" b="1" dirty="0" smtClean="0"/>
              <a:t>European Open Science Cloud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All Hands Meeting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200" b="1" dirty="0" smtClean="0"/>
              <a:t>Pisa</a:t>
            </a:r>
            <a:br>
              <a:rPr lang="it-IT" sz="2200" b="1" dirty="0" smtClean="0"/>
            </a:br>
            <a:r>
              <a:rPr lang="it-IT" sz="2200" b="1" dirty="0" smtClean="0"/>
              <a:t>8-9 March 2018</a:t>
            </a:r>
            <a:r>
              <a:rPr lang="en-GB" sz="3100" b="1" dirty="0" smtClean="0"/>
              <a:t/>
            </a:r>
            <a:br>
              <a:rPr lang="en-GB" sz="3100" b="1" dirty="0" smtClean="0"/>
            </a:br>
            <a:endParaRPr lang="en-GB" sz="3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77" y="4011707"/>
            <a:ext cx="2159513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Demonstrator Expected </a:t>
            </a:r>
            <a:r>
              <a:rPr lang="en-US" dirty="0" smtClean="0"/>
              <a:t>Outcome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3500"/>
            <a:ext cx="7886700" cy="4476749"/>
          </a:xfrm>
        </p:spPr>
        <p:txBody>
          <a:bodyPr>
            <a:normAutofit/>
          </a:bodyPr>
          <a:lstStyle/>
          <a:p>
            <a:r>
              <a:rPr lang="en-US" dirty="0"/>
              <a:t>A schema.org dataset profile (specification) based on </a:t>
            </a:r>
            <a:r>
              <a:rPr lang="en-US" dirty="0" smtClean="0"/>
              <a:t>EDMI</a:t>
            </a:r>
          </a:p>
          <a:p>
            <a:r>
              <a:rPr lang="en-US" dirty="0"/>
              <a:t>Implement schema.org being compliant with </a:t>
            </a:r>
            <a:r>
              <a:rPr lang="en-US" dirty="0" smtClean="0"/>
              <a:t>EDMI in pilot site</a:t>
            </a:r>
          </a:p>
          <a:p>
            <a:r>
              <a:rPr lang="en-US" dirty="0"/>
              <a:t>Provide examples of how to expose EDMI metadata with </a:t>
            </a:r>
            <a:r>
              <a:rPr lang="en-US" dirty="0" smtClean="0"/>
              <a:t>schema.org</a:t>
            </a:r>
          </a:p>
          <a:p>
            <a:r>
              <a:rPr lang="en-US" dirty="0"/>
              <a:t>Short report including feedback about the results of exposing EDMI </a:t>
            </a:r>
            <a:r>
              <a:rPr lang="en-US" dirty="0" smtClean="0"/>
              <a:t>metadata</a:t>
            </a:r>
          </a:p>
          <a:p>
            <a:r>
              <a:rPr lang="en-US" dirty="0"/>
              <a:t>A test implementation demonstrating the ingestion of schema.org metadata and EDMI </a:t>
            </a:r>
            <a:r>
              <a:rPr lang="en-US" dirty="0" smtClean="0"/>
              <a:t>properties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48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9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285875"/>
            <a:ext cx="7886700" cy="4638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Schema.org</a:t>
            </a:r>
            <a:endParaRPr lang="en-US" dirty="0"/>
          </a:p>
          <a:p>
            <a:pPr lvl="1"/>
            <a:r>
              <a:rPr lang="en-US" dirty="0" smtClean="0"/>
              <a:t>Introduction, Concepts, Examples</a:t>
            </a:r>
          </a:p>
          <a:p>
            <a:r>
              <a:rPr lang="en-US" dirty="0" smtClean="0"/>
              <a:t>EDMI</a:t>
            </a:r>
          </a:p>
          <a:p>
            <a:pPr lvl="1"/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Crosswalks</a:t>
            </a:r>
          </a:p>
          <a:p>
            <a:r>
              <a:rPr lang="en-US" dirty="0" smtClean="0"/>
              <a:t>Tools &amp; References</a:t>
            </a:r>
          </a:p>
          <a:p>
            <a:r>
              <a:rPr lang="en-US" dirty="0" smtClean="0"/>
              <a:t>Workshop</a:t>
            </a:r>
          </a:p>
          <a:p>
            <a:pPr lvl="1"/>
            <a:r>
              <a:rPr lang="en-US" dirty="0" smtClean="0"/>
              <a:t>EDMI (wide) subset</a:t>
            </a:r>
            <a:endParaRPr lang="en-US" dirty="0" smtClean="0"/>
          </a:p>
          <a:p>
            <a:pPr lvl="1"/>
            <a:r>
              <a:rPr lang="en-US" dirty="0" smtClean="0"/>
              <a:t>Property by Property</a:t>
            </a:r>
          </a:p>
          <a:p>
            <a:pPr lvl="1"/>
            <a:r>
              <a:rPr lang="en-US" dirty="0" smtClean="0"/>
              <a:t>Hands on</a:t>
            </a:r>
          </a:p>
          <a:p>
            <a:pPr lvl="2"/>
            <a:r>
              <a:rPr lang="en-US" dirty="0" smtClean="0"/>
              <a:t>Your Metadata -&gt; EDMI -&gt; </a:t>
            </a:r>
            <a:r>
              <a:rPr lang="en-US" dirty="0" smtClean="0"/>
              <a:t>schema.org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798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day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3981449"/>
          </a:xfrm>
        </p:spPr>
        <p:txBody>
          <a:bodyPr>
            <a:normAutofit/>
          </a:bodyPr>
          <a:lstStyle/>
          <a:p>
            <a:r>
              <a:rPr lang="en-US" dirty="0" smtClean="0"/>
              <a:t>“Schema</a:t>
            </a:r>
            <a:r>
              <a:rPr lang="en-US" dirty="0"/>
              <a:t>” -&gt; EDMI -&gt; </a:t>
            </a:r>
            <a:r>
              <a:rPr lang="en-US" dirty="0" smtClean="0"/>
              <a:t>schema.org</a:t>
            </a:r>
          </a:p>
          <a:p>
            <a:pPr lvl="1"/>
            <a:r>
              <a:rPr lang="en-US" dirty="0" smtClean="0"/>
              <a:t>Identify gaps and opportunities</a:t>
            </a:r>
            <a:endParaRPr lang="en-US" dirty="0"/>
          </a:p>
          <a:p>
            <a:r>
              <a:rPr lang="en-US" dirty="0"/>
              <a:t>EDMI compliant Catalogues</a:t>
            </a:r>
          </a:p>
          <a:p>
            <a:pPr lvl="1"/>
            <a:r>
              <a:rPr lang="en-US" dirty="0"/>
              <a:t>Web Pages as API</a:t>
            </a:r>
          </a:p>
          <a:p>
            <a:pPr lvl="1"/>
            <a:r>
              <a:rPr lang="en-US" dirty="0"/>
              <a:t>Structured markup JSON-LD</a:t>
            </a:r>
          </a:p>
          <a:p>
            <a:r>
              <a:rPr lang="en-US" dirty="0" smtClean="0"/>
              <a:t>Build </a:t>
            </a:r>
            <a:r>
              <a:rPr lang="en-US" dirty="0"/>
              <a:t>a solid base </a:t>
            </a:r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34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03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15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Thank </a:t>
            </a:r>
            <a:r>
              <a:rPr lang="en-GB" dirty="0" smtClean="0"/>
              <a:t>you!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See you at the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66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6209533" cy="752476"/>
          </a:xfrm>
        </p:spPr>
        <p:txBody>
          <a:bodyPr>
            <a:normAutofit/>
          </a:bodyPr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Goals</a:t>
            </a:r>
          </a:p>
          <a:p>
            <a:r>
              <a:rPr lang="en-GB" dirty="0" smtClean="0"/>
              <a:t>Tasks</a:t>
            </a:r>
          </a:p>
          <a:p>
            <a:r>
              <a:rPr lang="en-GB" dirty="0"/>
              <a:t>Expected Outcome</a:t>
            </a:r>
          </a:p>
          <a:p>
            <a:r>
              <a:rPr lang="en-GB" dirty="0" smtClean="0"/>
              <a:t>Workshop</a:t>
            </a:r>
            <a:endParaRPr lang="en-GB" dirty="0" smtClean="0"/>
          </a:p>
          <a:p>
            <a:r>
              <a:rPr lang="en-GB" dirty="0" smtClean="0"/>
              <a:t>Q&amp;A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03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9251"/>
            <a:ext cx="7886700" cy="3715450"/>
          </a:xfrm>
        </p:spPr>
        <p:txBody>
          <a:bodyPr>
            <a:normAutofit/>
          </a:bodyPr>
          <a:lstStyle/>
          <a:p>
            <a:r>
              <a:rPr lang="en-GB" dirty="0" smtClean="0"/>
              <a:t>Overall </a:t>
            </a:r>
            <a:r>
              <a:rPr lang="en-GB" dirty="0" smtClean="0"/>
              <a:t>Goal</a:t>
            </a:r>
          </a:p>
          <a:p>
            <a:pPr lvl="1"/>
            <a:r>
              <a:rPr lang="en-GB" dirty="0" smtClean="0"/>
              <a:t>Defining a data interoperability strategy</a:t>
            </a:r>
            <a:endParaRPr lang="en-GB" dirty="0" smtClean="0"/>
          </a:p>
          <a:p>
            <a:pPr lvl="1"/>
            <a:r>
              <a:rPr lang="en-GB" dirty="0" smtClean="0"/>
              <a:t>Ease Findability &amp; Interoperability (D6.3)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Demonstrators</a:t>
            </a:r>
          </a:p>
          <a:p>
            <a:pPr lvl="1"/>
            <a:r>
              <a:rPr lang="en-GB" dirty="0" smtClean="0"/>
              <a:t>Validation</a:t>
            </a:r>
          </a:p>
          <a:p>
            <a:pPr lvl="1"/>
            <a:r>
              <a:rPr lang="en-GB" dirty="0" smtClean="0"/>
              <a:t>Feedback</a:t>
            </a:r>
          </a:p>
          <a:p>
            <a:pPr lvl="1"/>
            <a:r>
              <a:rPr lang="en-GB" dirty="0" smtClean="0"/>
              <a:t>Refinement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35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Problem at hand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401"/>
            <a:ext cx="7886700" cy="36583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Federated Ecosystem</a:t>
            </a:r>
          </a:p>
          <a:p>
            <a:pPr lvl="1"/>
            <a:r>
              <a:rPr lang="en-GB" dirty="0" smtClean="0"/>
              <a:t>Metadata Catalogues</a:t>
            </a:r>
          </a:p>
          <a:p>
            <a:pPr lvl="1"/>
            <a:r>
              <a:rPr lang="en-GB" dirty="0" smtClean="0"/>
              <a:t>API – Interoperate</a:t>
            </a:r>
          </a:p>
          <a:p>
            <a:pPr lvl="1"/>
            <a:r>
              <a:rPr lang="en-GB" dirty="0" smtClean="0"/>
              <a:t>Protocols – Communicate</a:t>
            </a:r>
          </a:p>
          <a:p>
            <a:pPr lvl="1"/>
            <a:r>
              <a:rPr lang="en-GB" dirty="0" smtClean="0"/>
              <a:t>Models – Propagate </a:t>
            </a:r>
            <a:r>
              <a:rPr lang="en-GB" dirty="0" smtClean="0"/>
              <a:t>Information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Observation (survey findings)</a:t>
            </a:r>
          </a:p>
          <a:p>
            <a:pPr lvl="1"/>
            <a:r>
              <a:rPr lang="en-GB" dirty="0" smtClean="0"/>
              <a:t>No API (30%)</a:t>
            </a:r>
          </a:p>
          <a:p>
            <a:pPr lvl="1"/>
            <a:r>
              <a:rPr lang="en-GB" dirty="0" smtClean="0"/>
              <a:t>Web pages (html)</a:t>
            </a:r>
          </a:p>
          <a:p>
            <a:pPr lvl="1"/>
            <a:r>
              <a:rPr lang="en-GB" dirty="0" smtClean="0"/>
              <a:t>Partial Modelling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20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Guiding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Reuse – Leverage existing RIs</a:t>
            </a:r>
            <a:endParaRPr lang="en-GB" dirty="0"/>
          </a:p>
          <a:p>
            <a:pPr lvl="1"/>
            <a:r>
              <a:rPr lang="en-GB" dirty="0" smtClean="0"/>
              <a:t>Ecosystem of Metadata Catalogues</a:t>
            </a:r>
          </a:p>
          <a:p>
            <a:r>
              <a:rPr lang="en-GB" dirty="0" smtClean="0"/>
              <a:t>Least – Minimal metadata, maximal benefit</a:t>
            </a:r>
          </a:p>
          <a:p>
            <a:pPr lvl="1"/>
            <a:r>
              <a:rPr lang="en-GB" dirty="0" smtClean="0"/>
              <a:t>Common &amp; Minimum metadata (EDMI)</a:t>
            </a:r>
          </a:p>
          <a:p>
            <a:r>
              <a:rPr lang="en-GB" dirty="0" smtClean="0"/>
              <a:t>Practical – Sustainable &amp; pragmatic delivery</a:t>
            </a:r>
          </a:p>
          <a:p>
            <a:pPr lvl="1"/>
            <a:r>
              <a:rPr lang="en-GB" dirty="0" smtClean="0"/>
              <a:t>Simple to implement, easy to sustain</a:t>
            </a:r>
            <a:endParaRPr lang="en-GB" i="1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19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Facing the problem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4975"/>
            <a:ext cx="7886700" cy="3629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Embrace it</a:t>
            </a:r>
          </a:p>
          <a:p>
            <a:pPr lvl="1"/>
            <a:r>
              <a:rPr lang="en-US" dirty="0" smtClean="0"/>
              <a:t>Expose EDMI properties using schema.org</a:t>
            </a:r>
          </a:p>
          <a:p>
            <a:r>
              <a:rPr lang="en-US" dirty="0" smtClean="0"/>
              <a:t>Web pages as API</a:t>
            </a:r>
          </a:p>
          <a:p>
            <a:pPr lvl="1"/>
            <a:r>
              <a:rPr lang="en-US" dirty="0" smtClean="0"/>
              <a:t>Structured markup</a:t>
            </a:r>
          </a:p>
          <a:p>
            <a:pPr lvl="1"/>
            <a:r>
              <a:rPr lang="en-US" dirty="0" smtClean="0"/>
              <a:t>Reuse/Introduce non intrusive tooling</a:t>
            </a:r>
          </a:p>
          <a:p>
            <a:r>
              <a:rPr lang="en-US" dirty="0" smtClean="0"/>
              <a:t>Forgiving modelling</a:t>
            </a:r>
          </a:p>
          <a:p>
            <a:pPr lvl="1"/>
            <a:r>
              <a:rPr lang="en-US" dirty="0" smtClean="0"/>
              <a:t>“Be </a:t>
            </a:r>
            <a:r>
              <a:rPr lang="en-US" dirty="0"/>
              <a:t>conservative in what you do, be liberal in what you accept from others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Robustness Principle </a:t>
            </a:r>
            <a:r>
              <a:rPr lang="en-US" dirty="0" smtClean="0"/>
              <a:t>(</a:t>
            </a:r>
            <a:r>
              <a:rPr lang="en-US" dirty="0" err="1" smtClean="0"/>
              <a:t>Postel’s</a:t>
            </a:r>
            <a:r>
              <a:rPr lang="en-US" dirty="0" smtClean="0"/>
              <a:t> law)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96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Schema.org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7351"/>
            <a:ext cx="7886700" cy="36773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it is</a:t>
            </a:r>
          </a:p>
          <a:p>
            <a:pPr lvl="1"/>
            <a:r>
              <a:rPr lang="en-US" dirty="0"/>
              <a:t>“Schema.org is a collaborative, community activity with a mission to create, maintain, and promote schemas for structured data on the Internet, on web pages, in email messages, and beyond”</a:t>
            </a:r>
          </a:p>
          <a:p>
            <a:r>
              <a:rPr lang="en-US" dirty="0"/>
              <a:t>Founders</a:t>
            </a:r>
          </a:p>
          <a:p>
            <a:pPr lvl="1"/>
            <a:r>
              <a:rPr lang="en-US" dirty="0"/>
              <a:t>Google, Microsoft, Yahoo, </a:t>
            </a:r>
            <a:r>
              <a:rPr lang="en-US" dirty="0" err="1"/>
              <a:t>Yandex</a:t>
            </a:r>
            <a:endParaRPr lang="en-US" dirty="0"/>
          </a:p>
          <a:p>
            <a:r>
              <a:rPr lang="en-US" dirty="0"/>
              <a:t>Vocabulary</a:t>
            </a:r>
          </a:p>
          <a:p>
            <a:pPr lvl="1"/>
            <a:r>
              <a:rPr lang="en-US" dirty="0"/>
              <a:t>Entities, Relationships, Actions, Extensible (hosted / external), Enumerations (controlled lists)</a:t>
            </a:r>
          </a:p>
          <a:p>
            <a:r>
              <a:rPr lang="en-US" dirty="0"/>
              <a:t>Existing Research Schema</a:t>
            </a:r>
          </a:p>
          <a:p>
            <a:pPr lvl="1"/>
            <a:r>
              <a:rPr lang="en-US" dirty="0"/>
              <a:t>bioschema.org</a:t>
            </a:r>
          </a:p>
          <a:p>
            <a:pPr lvl="1"/>
            <a:r>
              <a:rPr lang="en-US" dirty="0"/>
              <a:t>Do we need an edmischema.org?</a:t>
            </a:r>
          </a:p>
          <a:p>
            <a:pPr lvl="2"/>
            <a:r>
              <a:rPr lang="en-US" dirty="0"/>
              <a:t>To be answered with your contribution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80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6397792" cy="752476"/>
          </a:xfrm>
        </p:spPr>
        <p:txBody>
          <a:bodyPr/>
          <a:lstStyle/>
          <a:p>
            <a:r>
              <a:rPr lang="en-US" dirty="0" smtClean="0"/>
              <a:t>Task 1 – Exposing EDMI as schema.org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Expose </a:t>
            </a:r>
            <a:r>
              <a:rPr lang="en-US" dirty="0"/>
              <a:t>EDMI properties using schema.org</a:t>
            </a:r>
          </a:p>
          <a:p>
            <a:pPr lvl="1"/>
            <a:r>
              <a:rPr lang="en-US" dirty="0"/>
              <a:t>schema.org dataset profile based on EDMI</a:t>
            </a:r>
          </a:p>
          <a:p>
            <a:pPr lvl="1"/>
            <a:r>
              <a:rPr lang="en-US" dirty="0" smtClean="0"/>
              <a:t>Implementation on a pilot site</a:t>
            </a:r>
            <a:endParaRPr lang="en-US" dirty="0"/>
          </a:p>
          <a:p>
            <a:pPr lvl="1"/>
            <a:r>
              <a:rPr lang="en-US" dirty="0" smtClean="0"/>
              <a:t>Usage Examples</a:t>
            </a:r>
            <a:endParaRPr lang="en-US" dirty="0"/>
          </a:p>
          <a:p>
            <a:pPr lvl="1"/>
            <a:r>
              <a:rPr lang="en-US" dirty="0"/>
              <a:t>Report</a:t>
            </a:r>
          </a:p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March – April 2018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38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6397792" cy="752476"/>
          </a:xfrm>
        </p:spPr>
        <p:txBody>
          <a:bodyPr/>
          <a:lstStyle/>
          <a:p>
            <a:r>
              <a:rPr lang="en-US" dirty="0" smtClean="0"/>
              <a:t>Task 2 – Harvesting EDMI as schema.org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Harvest EDMI metadata exposed in schema.org</a:t>
            </a:r>
          </a:p>
          <a:p>
            <a:pPr lvl="1"/>
            <a:r>
              <a:rPr lang="en-US" dirty="0" smtClean="0"/>
              <a:t>Harvesting schema.org dataset metadata</a:t>
            </a:r>
            <a:endParaRPr lang="en-US" dirty="0" smtClean="0"/>
          </a:p>
          <a:p>
            <a:pPr lvl="1"/>
            <a:r>
              <a:rPr lang="en-US" dirty="0" smtClean="0"/>
              <a:t>Ingesting to </a:t>
            </a:r>
            <a:r>
              <a:rPr lang="en-US" dirty="0" smtClean="0"/>
              <a:t>Metadata Catalogue</a:t>
            </a:r>
            <a:endParaRPr lang="en-US" dirty="0" smtClean="0"/>
          </a:p>
          <a:p>
            <a:pPr lvl="1"/>
            <a:r>
              <a:rPr lang="en-US" dirty="0" smtClean="0"/>
              <a:t>Implementation on a pilot site</a:t>
            </a:r>
            <a:endParaRPr lang="en-US" dirty="0" smtClean="0"/>
          </a:p>
          <a:p>
            <a:pPr lvl="1"/>
            <a:r>
              <a:rPr lang="en-US" dirty="0" smtClean="0"/>
              <a:t>Report</a:t>
            </a:r>
          </a:p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September – October 2018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394448"/>
      </p:ext>
    </p:extLst>
  </p:cSld>
  <p:clrMapOvr>
    <a:masterClrMapping/>
  </p:clrMapOvr>
</p:sld>
</file>

<file path=ppt/theme/theme1.xml><?xml version="1.0" encoding="utf-8"?>
<a:theme xmlns:a="http://schemas.openxmlformats.org/drawingml/2006/main" name="AllHandsCover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OSCpilot Kick-off Meeting WP template" id="{E70945A2-94D4-3946-9A76-8E52FDC0920D}" vid="{033EFADF-921D-054A-A31C-D5932F7C238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OSCpilot Kick-off Meeting WP template" id="{E70945A2-94D4-3946-9A76-8E52FDC0920D}" vid="{8510554A-11F3-084F-84B0-339FBF7747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AllHandsCoverSlide</Template>
  <TotalTime>2032</TotalTime>
  <Words>808</Words>
  <Application>Microsoft Office PowerPoint</Application>
  <PresentationFormat>On-screen Show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AllHandsCoverSlide</vt:lpstr>
      <vt:lpstr>Personalizza struttura</vt:lpstr>
      <vt:lpstr>PowerPoint Presentation</vt:lpstr>
      <vt:lpstr>Overview</vt:lpstr>
      <vt:lpstr>Scope</vt:lpstr>
      <vt:lpstr>Problem at hand</vt:lpstr>
      <vt:lpstr>Guiding Principles</vt:lpstr>
      <vt:lpstr>Facing the problem</vt:lpstr>
      <vt:lpstr>Schema.org</vt:lpstr>
      <vt:lpstr>Task 1 – Exposing EDMI as schema.org</vt:lpstr>
      <vt:lpstr>Task 2 – Harvesting EDMI as schema.org</vt:lpstr>
      <vt:lpstr>Demonstrator Expected Outcome</vt:lpstr>
      <vt:lpstr>Workshop</vt:lpstr>
      <vt:lpstr>Workshop</vt:lpstr>
      <vt:lpstr>End of the day</vt:lpstr>
      <vt:lpstr>Questions?</vt:lpstr>
      <vt:lpstr>Thank you! See you at the Workshop</vt:lpstr>
    </vt:vector>
  </TitlesOfParts>
  <Company>CITE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Giorgos Papanikos</dc:creator>
  <cp:lastModifiedBy>Giorgos Papanikos</cp:lastModifiedBy>
  <cp:revision>63</cp:revision>
  <dcterms:created xsi:type="dcterms:W3CDTF">2018-03-05T07:49:59Z</dcterms:created>
  <dcterms:modified xsi:type="dcterms:W3CDTF">2018-03-07T08:54:56Z</dcterms:modified>
</cp:coreProperties>
</file>