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26"/>
  </p:notesMasterIdLst>
  <p:sldIdLst>
    <p:sldId id="262" r:id="rId3"/>
    <p:sldId id="299" r:id="rId4"/>
    <p:sldId id="288" r:id="rId5"/>
    <p:sldId id="287" r:id="rId6"/>
    <p:sldId id="297" r:id="rId7"/>
    <p:sldId id="292" r:id="rId8"/>
    <p:sldId id="301" r:id="rId9"/>
    <p:sldId id="279" r:id="rId10"/>
    <p:sldId id="265" r:id="rId11"/>
    <p:sldId id="286" r:id="rId12"/>
    <p:sldId id="278" r:id="rId13"/>
    <p:sldId id="284" r:id="rId14"/>
    <p:sldId id="293" r:id="rId15"/>
    <p:sldId id="267" r:id="rId16"/>
    <p:sldId id="289" r:id="rId17"/>
    <p:sldId id="295" r:id="rId18"/>
    <p:sldId id="290" r:id="rId19"/>
    <p:sldId id="296" r:id="rId20"/>
    <p:sldId id="300" r:id="rId21"/>
    <p:sldId id="302" r:id="rId22"/>
    <p:sldId id="298" r:id="rId23"/>
    <p:sldId id="280" r:id="rId24"/>
    <p:sldId id="283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DE8ACA-526C-5045-99BA-F876B08B8A43}">
          <p14:sldIdLst>
            <p14:sldId id="262"/>
            <p14:sldId id="299"/>
            <p14:sldId id="288"/>
            <p14:sldId id="287"/>
            <p14:sldId id="297"/>
            <p14:sldId id="292"/>
            <p14:sldId id="301"/>
            <p14:sldId id="279"/>
            <p14:sldId id="265"/>
            <p14:sldId id="286"/>
            <p14:sldId id="278"/>
            <p14:sldId id="284"/>
            <p14:sldId id="293"/>
            <p14:sldId id="267"/>
            <p14:sldId id="289"/>
            <p14:sldId id="295"/>
            <p14:sldId id="290"/>
            <p14:sldId id="296"/>
            <p14:sldId id="300"/>
            <p14:sldId id="302"/>
            <p14:sldId id="298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 autoAdjust="0"/>
    <p:restoredTop sz="86446"/>
  </p:normalViewPr>
  <p:slideViewPr>
    <p:cSldViewPr snapToGrid="0" snapToObjects="1">
      <p:cViewPr>
        <p:scale>
          <a:sx n="90" d="100"/>
          <a:sy n="90" d="100"/>
        </p:scale>
        <p:origin x="1752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B6D0B-106A-4E44-BA4B-9DF1352D96D0}" type="doc">
      <dgm:prSet loTypeId="urn:microsoft.com/office/officeart/2005/8/layout/cycle3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7585C3CF-0CE6-DA4F-9564-62E9C4B06B1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</a:rPr>
            <a:t>1. SAB Review</a:t>
          </a:r>
        </a:p>
        <a:p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proposed Node-funded services are included in the Node Application and reviewed by the ELIXIR SAB.</a:t>
          </a:r>
        </a:p>
        <a:p>
          <a:pPr rtl="0"/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ELIXIR Board approves the Node Application upon recommendation by the ELIXIR SAB.</a:t>
          </a:r>
          <a:endParaRPr lang="en-US" sz="11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A0DEB4E4-B4E2-F144-BDE9-C4C19472D6FC}" type="parTrans" cxnId="{E8732B9F-71DA-AC41-80BF-C7999766DA03}">
      <dgm:prSet/>
      <dgm:spPr/>
      <dgm:t>
        <a:bodyPr/>
        <a:lstStyle/>
        <a:p>
          <a:endParaRPr lang="en-US"/>
        </a:p>
      </dgm:t>
    </dgm:pt>
    <dgm:pt modelId="{3A6483C7-3D86-F44F-9537-BDC117DFF849}" type="sibTrans" cxnId="{E8732B9F-71DA-AC41-80BF-C7999766DA0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C8923B8-886D-2246-B705-78B0713B6E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rPr>
            <a:t>2. Submission</a:t>
          </a:r>
        </a:p>
        <a:p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Based on a template and the Node Application, the Hub prepares a draft Service Delivery Plan (SDP).</a:t>
          </a:r>
        </a:p>
        <a:p>
          <a:pPr rtl="0"/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Node &amp; Hub review the SDP and agree on it.</a:t>
          </a:r>
          <a:endParaRPr lang="en-US" sz="1100" dirty="0">
            <a:solidFill>
              <a:schemeClr val="tx1"/>
            </a:solidFill>
          </a:endParaRPr>
        </a:p>
      </dgm:t>
    </dgm:pt>
    <dgm:pt modelId="{02ED5F2E-F7FE-5C4A-8493-E7DA3B294A93}" type="parTrans" cxnId="{07EAEDAB-9373-0748-81C3-C2FE07A5BCB9}">
      <dgm:prSet/>
      <dgm:spPr/>
      <dgm:t>
        <a:bodyPr/>
        <a:lstStyle/>
        <a:p>
          <a:endParaRPr lang="en-US"/>
        </a:p>
      </dgm:t>
    </dgm:pt>
    <dgm:pt modelId="{040DAB1E-63E1-6C42-A96F-929DFBE21C56}" type="sibTrans" cxnId="{07EAEDAB-9373-0748-81C3-C2FE07A5BCB9}">
      <dgm:prSet/>
      <dgm:spPr/>
      <dgm:t>
        <a:bodyPr/>
        <a:lstStyle/>
        <a:p>
          <a:endParaRPr lang="en-US"/>
        </a:p>
      </dgm:t>
    </dgm:pt>
    <dgm:pt modelId="{3EFAFCAA-0E5B-254E-A66A-A4C6594570F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</a:rPr>
            <a:t>3. Approval</a:t>
          </a:r>
        </a:p>
        <a:p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SDP is approved by the ELIXIR Board, signed by the Node and attached as Annex 1 to the Node Collaboration Agreement .</a:t>
          </a:r>
          <a:endParaRPr lang="en-US" sz="11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0E68D77D-77FB-B64D-9268-28004997290E}" type="parTrans" cxnId="{CCA4BD30-8690-C04C-AD27-4FD807F0D595}">
      <dgm:prSet/>
      <dgm:spPr/>
      <dgm:t>
        <a:bodyPr/>
        <a:lstStyle/>
        <a:p>
          <a:endParaRPr lang="en-US"/>
        </a:p>
      </dgm:t>
    </dgm:pt>
    <dgm:pt modelId="{19D2D067-5200-9542-A12D-3E239C3A8C13}" type="sibTrans" cxnId="{CCA4BD30-8690-C04C-AD27-4FD807F0D595}">
      <dgm:prSet/>
      <dgm:spPr/>
      <dgm:t>
        <a:bodyPr/>
        <a:lstStyle/>
        <a:p>
          <a:endParaRPr lang="en-US"/>
        </a:p>
      </dgm:t>
    </dgm:pt>
    <dgm:pt modelId="{F6CE887C-C448-F744-81B1-5BB3BFE086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i="0" u="none" strike="noStrike" cap="none" dirty="0" smtClean="0">
              <a:solidFill>
                <a:srgbClr val="FFFFFF"/>
              </a:solidFill>
              <a:latin typeface="Calibri"/>
              <a:ea typeface="Calibri"/>
              <a:cs typeface="Calibri"/>
            </a:rPr>
            <a:t>4. Monitor &amp; Control</a:t>
          </a:r>
        </a:p>
        <a:p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Collaboration Oversight Group monitors the implementation of the SDP.</a:t>
          </a:r>
        </a:p>
        <a:p>
          <a:r>
            <a:rPr lang="en-US" sz="11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Also, the Node controls if changes in the SDP are required and requests them to the Hub.</a:t>
          </a:r>
          <a:endParaRPr lang="en-US" sz="11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99CD66A8-08D8-BA43-84A4-F63BC0679924}" type="parTrans" cxnId="{22A1E6F5-9B14-4946-BB10-E072D19560F0}">
      <dgm:prSet/>
      <dgm:spPr/>
      <dgm:t>
        <a:bodyPr/>
        <a:lstStyle/>
        <a:p>
          <a:endParaRPr lang="en-US"/>
        </a:p>
      </dgm:t>
    </dgm:pt>
    <dgm:pt modelId="{6BF7CC45-5944-184D-A29E-D37F32B18502}" type="sibTrans" cxnId="{22A1E6F5-9B14-4946-BB10-E072D19560F0}">
      <dgm:prSet/>
      <dgm:spPr/>
      <dgm:t>
        <a:bodyPr/>
        <a:lstStyle/>
        <a:p>
          <a:endParaRPr lang="en-US"/>
        </a:p>
      </dgm:t>
    </dgm:pt>
    <dgm:pt modelId="{CFFE193A-84B6-4F4D-909A-F9138EE6E616}" type="pres">
      <dgm:prSet presAssocID="{49EB6D0B-106A-4E44-BA4B-9DF1352D96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D65D9-75FF-9346-8576-2C77A28FE26D}" type="pres">
      <dgm:prSet presAssocID="{49EB6D0B-106A-4E44-BA4B-9DF1352D96D0}" presName="cycle" presStyleCnt="0"/>
      <dgm:spPr/>
    </dgm:pt>
    <dgm:pt modelId="{264DF7C1-00F0-2F40-ACD9-1F50A1B84796}" type="pres">
      <dgm:prSet presAssocID="{7585C3CF-0CE6-DA4F-9564-62E9C4B06B13}" presName="nodeFirstNode" presStyleLbl="node1" presStyleIdx="0" presStyleCnt="4" custScaleX="112820" custScaleY="116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FD83B-9337-8B4E-95F1-5DCA00C28BE4}" type="pres">
      <dgm:prSet presAssocID="{3A6483C7-3D86-F44F-9537-BDC117DFF84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9F32E63-B5D0-9346-9FA4-C71541C454EA}" type="pres">
      <dgm:prSet presAssocID="{9C8923B8-886D-2246-B705-78B0713B6E07}" presName="nodeFollowingNodes" presStyleLbl="node1" presStyleIdx="1" presStyleCnt="4" custScaleX="101145" custRadScaleRad="101104" custRadScaleInc="3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AA49F-6903-A440-94CA-6DEDB1C06416}" type="pres">
      <dgm:prSet presAssocID="{3EFAFCAA-0E5B-254E-A66A-A4C6594570F0}" presName="nodeFollowingNodes" presStyleLbl="node1" presStyleIdx="2" presStyleCnt="4" custScaleY="9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0AC4-68E5-734E-A9D3-F1C37676015C}" type="pres">
      <dgm:prSet presAssocID="{F6CE887C-C448-F744-81B1-5BB3BFE086E0}" presName="nodeFollowingNodes" presStyleLbl="node1" presStyleIdx="3" presStyleCnt="4" custScaleX="114041" custRadScaleRad="103591" custRadScaleInc="-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1E6F5-9B14-4946-BB10-E072D19560F0}" srcId="{49EB6D0B-106A-4E44-BA4B-9DF1352D96D0}" destId="{F6CE887C-C448-F744-81B1-5BB3BFE086E0}" srcOrd="3" destOrd="0" parTransId="{99CD66A8-08D8-BA43-84A4-F63BC0679924}" sibTransId="{6BF7CC45-5944-184D-A29E-D37F32B18502}"/>
    <dgm:cxn modelId="{CCA4BD30-8690-C04C-AD27-4FD807F0D595}" srcId="{49EB6D0B-106A-4E44-BA4B-9DF1352D96D0}" destId="{3EFAFCAA-0E5B-254E-A66A-A4C6594570F0}" srcOrd="2" destOrd="0" parTransId="{0E68D77D-77FB-B64D-9268-28004997290E}" sibTransId="{19D2D067-5200-9542-A12D-3E239C3A8C13}"/>
    <dgm:cxn modelId="{E8732B9F-71DA-AC41-80BF-C7999766DA03}" srcId="{49EB6D0B-106A-4E44-BA4B-9DF1352D96D0}" destId="{7585C3CF-0CE6-DA4F-9564-62E9C4B06B13}" srcOrd="0" destOrd="0" parTransId="{A0DEB4E4-B4E2-F144-BDE9-C4C19472D6FC}" sibTransId="{3A6483C7-3D86-F44F-9537-BDC117DFF849}"/>
    <dgm:cxn modelId="{7C583C06-D24C-A14A-B374-2944E80DFB03}" type="presOf" srcId="{9C8923B8-886D-2246-B705-78B0713B6E07}" destId="{39F32E63-B5D0-9346-9FA4-C71541C454EA}" srcOrd="0" destOrd="0" presId="urn:microsoft.com/office/officeart/2005/8/layout/cycle3"/>
    <dgm:cxn modelId="{1E6FBDBF-063C-0443-9AB4-BB920305C318}" type="presOf" srcId="{F6CE887C-C448-F744-81B1-5BB3BFE086E0}" destId="{6A0C0AC4-68E5-734E-A9D3-F1C37676015C}" srcOrd="0" destOrd="0" presId="urn:microsoft.com/office/officeart/2005/8/layout/cycle3"/>
    <dgm:cxn modelId="{864FDED2-81A5-F74E-93C0-9BCBC625EE0F}" type="presOf" srcId="{3EFAFCAA-0E5B-254E-A66A-A4C6594570F0}" destId="{899AA49F-6903-A440-94CA-6DEDB1C06416}" srcOrd="0" destOrd="0" presId="urn:microsoft.com/office/officeart/2005/8/layout/cycle3"/>
    <dgm:cxn modelId="{07EAEDAB-9373-0748-81C3-C2FE07A5BCB9}" srcId="{49EB6D0B-106A-4E44-BA4B-9DF1352D96D0}" destId="{9C8923B8-886D-2246-B705-78B0713B6E07}" srcOrd="1" destOrd="0" parTransId="{02ED5F2E-F7FE-5C4A-8493-E7DA3B294A93}" sibTransId="{040DAB1E-63E1-6C42-A96F-929DFBE21C56}"/>
    <dgm:cxn modelId="{42A7C439-2983-B64C-BEDF-C08BA3024D10}" type="presOf" srcId="{3A6483C7-3D86-F44F-9537-BDC117DFF849}" destId="{A94FD83B-9337-8B4E-95F1-5DCA00C28BE4}" srcOrd="0" destOrd="0" presId="urn:microsoft.com/office/officeart/2005/8/layout/cycle3"/>
    <dgm:cxn modelId="{85CA396A-9D6A-574A-91BB-B240B259EC46}" type="presOf" srcId="{7585C3CF-0CE6-DA4F-9564-62E9C4B06B13}" destId="{264DF7C1-00F0-2F40-ACD9-1F50A1B84796}" srcOrd="0" destOrd="0" presId="urn:microsoft.com/office/officeart/2005/8/layout/cycle3"/>
    <dgm:cxn modelId="{E59B8CBD-B887-144E-9A86-A743F12416DB}" type="presOf" srcId="{49EB6D0B-106A-4E44-BA4B-9DF1352D96D0}" destId="{CFFE193A-84B6-4F4D-909A-F9138EE6E616}" srcOrd="0" destOrd="0" presId="urn:microsoft.com/office/officeart/2005/8/layout/cycle3"/>
    <dgm:cxn modelId="{225F7C21-90E5-C341-9399-5DB44C179290}" type="presParOf" srcId="{CFFE193A-84B6-4F4D-909A-F9138EE6E616}" destId="{471D65D9-75FF-9346-8576-2C77A28FE26D}" srcOrd="0" destOrd="0" presId="urn:microsoft.com/office/officeart/2005/8/layout/cycle3"/>
    <dgm:cxn modelId="{6C7F05D8-2F0A-4443-AC85-4989B32F3D9B}" type="presParOf" srcId="{471D65D9-75FF-9346-8576-2C77A28FE26D}" destId="{264DF7C1-00F0-2F40-ACD9-1F50A1B84796}" srcOrd="0" destOrd="0" presId="urn:microsoft.com/office/officeart/2005/8/layout/cycle3"/>
    <dgm:cxn modelId="{5B81E29D-099B-4E42-AD0C-8A2854484A4D}" type="presParOf" srcId="{471D65D9-75FF-9346-8576-2C77A28FE26D}" destId="{A94FD83B-9337-8B4E-95F1-5DCA00C28BE4}" srcOrd="1" destOrd="0" presId="urn:microsoft.com/office/officeart/2005/8/layout/cycle3"/>
    <dgm:cxn modelId="{B0EC6276-521F-CC41-99C8-1491E94E1304}" type="presParOf" srcId="{471D65D9-75FF-9346-8576-2C77A28FE26D}" destId="{39F32E63-B5D0-9346-9FA4-C71541C454EA}" srcOrd="2" destOrd="0" presId="urn:microsoft.com/office/officeart/2005/8/layout/cycle3"/>
    <dgm:cxn modelId="{9D4F4C87-12A4-AE4D-B4C1-EE47C9E1FEB0}" type="presParOf" srcId="{471D65D9-75FF-9346-8576-2C77A28FE26D}" destId="{899AA49F-6903-A440-94CA-6DEDB1C06416}" srcOrd="3" destOrd="0" presId="urn:microsoft.com/office/officeart/2005/8/layout/cycle3"/>
    <dgm:cxn modelId="{D829A141-FE33-F745-BAFC-840DB51822DD}" type="presParOf" srcId="{471D65D9-75FF-9346-8576-2C77A28FE26D}" destId="{6A0C0AC4-68E5-734E-A9D3-F1C37676015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D83B-9337-8B4E-95F1-5DCA00C28BE4}">
      <dsp:nvSpPr>
        <dsp:cNvPr id="0" name=""/>
        <dsp:cNvSpPr/>
      </dsp:nvSpPr>
      <dsp:spPr>
        <a:xfrm>
          <a:off x="1045327" y="-162439"/>
          <a:ext cx="3539460" cy="3539460"/>
        </a:xfrm>
        <a:prstGeom prst="circularArrow">
          <a:avLst>
            <a:gd name="adj1" fmla="val 4668"/>
            <a:gd name="adj2" fmla="val 272909"/>
            <a:gd name="adj3" fmla="val 12553084"/>
            <a:gd name="adj4" fmla="val 18224428"/>
            <a:gd name="adj5" fmla="val 4847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4DF7C1-00F0-2F40-ACD9-1F50A1B84796}">
      <dsp:nvSpPr>
        <dsp:cNvPr id="0" name=""/>
        <dsp:cNvSpPr/>
      </dsp:nvSpPr>
      <dsp:spPr>
        <a:xfrm>
          <a:off x="1557763" y="-32679"/>
          <a:ext cx="2514588" cy="1296522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u="none" strike="noStrike" kern="1200" cap="none" dirty="0" smtClean="0">
              <a:solidFill>
                <a:schemeClr val="bg1"/>
              </a:solidFill>
              <a:latin typeface="Calibri"/>
              <a:ea typeface="Calibri"/>
              <a:cs typeface="Calibri"/>
            </a:rPr>
            <a:t>1. SAB Review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proposed Node-funded services are included in the Node Application and reviewed by the ELIXIR SAB.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ELIXIR Board approves the Node Application upon recommendation by the ELIXIR SAB.</a:t>
          </a:r>
          <a:endParaRPr lang="en-US" sz="11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1621054" y="30612"/>
        <a:ext cx="2388006" cy="1169940"/>
      </dsp:txXfrm>
    </dsp:sp>
    <dsp:sp modelId="{39F32E63-B5D0-9346-9FA4-C71541C454EA}">
      <dsp:nvSpPr>
        <dsp:cNvPr id="0" name=""/>
        <dsp:cNvSpPr/>
      </dsp:nvSpPr>
      <dsp:spPr>
        <a:xfrm>
          <a:off x="2971800" y="1380071"/>
          <a:ext cx="2254370" cy="1114424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u="none" strike="noStrike" kern="1200" cap="none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rPr>
            <a:t>2. Submission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Based on a template and the Node Application, the Hub prepares a draft Service Delivery Plan (SDP).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Node &amp; Hub review the SDP and agree on it.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026202" y="1434473"/>
        <a:ext cx="2145566" cy="1005620"/>
      </dsp:txXfrm>
    </dsp:sp>
    <dsp:sp modelId="{899AA49F-6903-A440-94CA-6DEDB1C06416}">
      <dsp:nvSpPr>
        <dsp:cNvPr id="0" name=""/>
        <dsp:cNvSpPr/>
      </dsp:nvSpPr>
      <dsp:spPr>
        <a:xfrm>
          <a:off x="1700633" y="2624488"/>
          <a:ext cx="2228850" cy="1065791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u="none" strike="noStrike" kern="1200" cap="none" dirty="0" smtClean="0">
              <a:solidFill>
                <a:srgbClr val="FFFFFF"/>
              </a:solidFill>
              <a:latin typeface="Calibri"/>
              <a:ea typeface="Calibri"/>
              <a:cs typeface="Calibri"/>
            </a:rPr>
            <a:t>3. Approval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SDP is approved by the ELIXIR Board, signed by the Node and attached as Annex 1 to the Node Collaboration Agreement .</a:t>
          </a:r>
          <a:endParaRPr lang="en-US" sz="11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1752661" y="2676516"/>
        <a:ext cx="2124794" cy="961735"/>
      </dsp:txXfrm>
    </dsp:sp>
    <dsp:sp modelId="{6A0C0AC4-68E5-734E-A9D3-F1C37676015C}">
      <dsp:nvSpPr>
        <dsp:cNvPr id="0" name=""/>
        <dsp:cNvSpPr/>
      </dsp:nvSpPr>
      <dsp:spPr>
        <a:xfrm>
          <a:off x="228597" y="1380064"/>
          <a:ext cx="2541802" cy="1114425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u="none" strike="noStrike" kern="1200" cap="none" dirty="0" smtClean="0">
              <a:solidFill>
                <a:srgbClr val="FFFFFF"/>
              </a:solidFill>
              <a:latin typeface="Calibri"/>
              <a:ea typeface="Calibri"/>
              <a:cs typeface="Calibri"/>
            </a:rPr>
            <a:t>4. Monitor &amp; Control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The Collaboration Oversight Group monitors the implementation of the SDP.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Also, the Node controls if changes in the SDP are required and requests them to the Hub.</a:t>
          </a:r>
          <a:endParaRPr lang="en-US" sz="11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282999" y="1434466"/>
        <a:ext cx="2432998" cy="100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6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7886700" cy="752476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0320"/>
            <a:ext cx="7886700" cy="471423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79132"/>
            <a:ext cx="6152398" cy="500565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129873"/>
            <a:ext cx="7886700" cy="752476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image" Target="../media/image6.jp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2" y="67377"/>
            <a:ext cx="6956057" cy="86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7044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334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6356351"/>
            <a:ext cx="523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</a:t>
            </a:r>
            <a:r>
              <a:rPr lang="en-GB" dirty="0"/>
              <a:t>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6356351"/>
            <a:ext cx="114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14.emf"/><Relationship Id="rId13" Type="http://schemas.openxmlformats.org/officeDocument/2006/relationships/image" Target="../media/image28.gif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dpp.ac.uk/" TargetMode="External"/><Relationship Id="rId4" Type="http://schemas.openxmlformats.org/officeDocument/2006/relationships/hyperlink" Target="http://www.nchc.org.tw/en/" TargetMode="External"/><Relationship Id="rId5" Type="http://schemas.openxmlformats.org/officeDocument/2006/relationships/hyperlink" Target="https://www.surf.nl/en" TargetMode="External"/><Relationship Id="rId6" Type="http://schemas.openxmlformats.org/officeDocument/2006/relationships/hyperlink" Target="http://www.lip.pt/" TargetMode="External"/><Relationship Id="rId7" Type="http://schemas.openxmlformats.org/officeDocument/2006/relationships/hyperlink" Target="https://www.nikhef.nl/en/" TargetMode="External"/><Relationship Id="rId8" Type="http://schemas.openxmlformats.org/officeDocument/2006/relationships/hyperlink" Target="https://www.cesnet.cz/?lang=en" TargetMode="External"/><Relationship Id="rId9" Type="http://schemas.openxmlformats.org/officeDocument/2006/relationships/image" Target="../media/image10.png"/><Relationship Id="rId10" Type="http://schemas.openxmlformats.org/officeDocument/2006/relationships/image" Target="../media/image11.gif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home.infn.it/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eril.eu/meril/static/static_about" TargetMode="External"/><Relationship Id="rId4" Type="http://schemas.openxmlformats.org/officeDocument/2006/relationships/hyperlink" Target="https://www.elixir-europe.org/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infracentral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86632" y="3924225"/>
            <a:ext cx="4090219" cy="1434356"/>
          </a:xfrm>
        </p:spPr>
        <p:txBody>
          <a:bodyPr>
            <a:normAutofit fontScale="85000" lnSpcReduction="20000"/>
          </a:bodyPr>
          <a:lstStyle/>
          <a:p>
            <a:r>
              <a:rPr lang="en-GB" smtClean="0"/>
              <a:t>Services:</a:t>
            </a:r>
            <a:r>
              <a:rPr lang="en-GB" dirty="0"/>
              <a:t> </a:t>
            </a:r>
            <a:r>
              <a:rPr lang="en-GB" smtClean="0"/>
              <a:t>Update </a:t>
            </a:r>
            <a:r>
              <a:rPr lang="en-GB" dirty="0" smtClean="0"/>
              <a:t>&amp; discussion</a:t>
            </a:r>
          </a:p>
          <a:p>
            <a:r>
              <a:rPr lang="en-GB" dirty="0" smtClean="0"/>
              <a:t>Jan </a:t>
            </a:r>
            <a:r>
              <a:rPr lang="en-GB" dirty="0" smtClean="0"/>
              <a:t>Bot</a:t>
            </a:r>
          </a:p>
          <a:p>
            <a:r>
              <a:rPr lang="en-GB" dirty="0" err="1" smtClean="0"/>
              <a:t>Jan.Bot@SURFsara.nl</a:t>
            </a:r>
            <a:endParaRPr lang="en-GB" dirty="0" smtClean="0"/>
          </a:p>
          <a:p>
            <a:r>
              <a:rPr lang="en-GB" dirty="0" smtClean="0"/>
              <a:t>03/10/2017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468329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Describing (existing) services: Service description template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166" y="1271377"/>
            <a:ext cx="3839695" cy="4238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2741" y="5510002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Service description template e-</a:t>
            </a:r>
            <a:r>
              <a:rPr lang="en-GB" sz="1200" dirty="0" err="1" smtClean="0"/>
              <a:t>InfraCentral</a:t>
            </a:r>
            <a:r>
              <a:rPr lang="en-GB" sz="1200" dirty="0" smtClean="0"/>
              <a:t> &amp; </a:t>
            </a:r>
            <a:r>
              <a:rPr lang="en-GB" sz="1200" dirty="0" err="1" smtClean="0"/>
              <a:t>EOSCpilot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4228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59247" cy="752476"/>
          </a:xfrm>
        </p:spPr>
        <p:txBody>
          <a:bodyPr/>
          <a:lstStyle/>
          <a:p>
            <a:r>
              <a:rPr lang="en-GB" dirty="0" smtClean="0"/>
              <a:t>Service description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890" y="1290320"/>
            <a:ext cx="3180486" cy="4714239"/>
          </a:xfrm>
        </p:spPr>
        <p:txBody>
          <a:bodyPr>
            <a:noAutofit/>
          </a:bodyPr>
          <a:lstStyle/>
          <a:p>
            <a:r>
              <a:rPr lang="en-GB" sz="1400" dirty="0" smtClean="0"/>
              <a:t>EGI, EUDAT, GÉANT, </a:t>
            </a:r>
            <a:r>
              <a:rPr lang="en-GB" sz="1400" dirty="0" err="1" smtClean="0"/>
              <a:t>OpenAIRE</a:t>
            </a:r>
            <a:r>
              <a:rPr lang="en-GB" sz="1400" dirty="0" smtClean="0"/>
              <a:t>, PRACE</a:t>
            </a:r>
          </a:p>
          <a:p>
            <a:pPr lvl="1"/>
            <a:r>
              <a:rPr lang="en-GB" sz="1200" dirty="0" smtClean="0"/>
              <a:t>Service descriptions should arrive soon</a:t>
            </a:r>
          </a:p>
          <a:p>
            <a:r>
              <a:rPr lang="en-GB" sz="1400" dirty="0" smtClean="0"/>
              <a:t>GÉANT cloud catalogue</a:t>
            </a:r>
          </a:p>
          <a:p>
            <a:pPr lvl="1"/>
            <a:r>
              <a:rPr lang="en-GB" sz="1200" dirty="0" smtClean="0"/>
              <a:t>Dimension Data</a:t>
            </a:r>
          </a:p>
          <a:p>
            <a:pPr lvl="1"/>
            <a:r>
              <a:rPr lang="en-GB" sz="1200" dirty="0" smtClean="0"/>
              <a:t>Cloud Sigma</a:t>
            </a:r>
          </a:p>
          <a:p>
            <a:r>
              <a:rPr lang="en-GB" sz="1600" dirty="0" smtClean="0"/>
              <a:t>ICOS</a:t>
            </a:r>
          </a:p>
          <a:p>
            <a:pPr lvl="1"/>
            <a:r>
              <a:rPr lang="en-GB" sz="1200" dirty="0" smtClean="0"/>
              <a:t>ICOS Carbon Portal</a:t>
            </a:r>
          </a:p>
          <a:p>
            <a:r>
              <a:rPr lang="en-GB" sz="1600" dirty="0" smtClean="0"/>
              <a:t>LTER</a:t>
            </a:r>
          </a:p>
          <a:p>
            <a:pPr lvl="1"/>
            <a:r>
              <a:rPr lang="en-GB" sz="1200" dirty="0" smtClean="0"/>
              <a:t>DEIMS</a:t>
            </a:r>
          </a:p>
          <a:p>
            <a:r>
              <a:rPr lang="en-GB" sz="1600" dirty="0" err="1" smtClean="0"/>
              <a:t>SeaDataNet</a:t>
            </a:r>
            <a:endParaRPr lang="en-GB" sz="1600" dirty="0" smtClean="0"/>
          </a:p>
          <a:p>
            <a:pPr lvl="1"/>
            <a:r>
              <a:rPr lang="en-GB" sz="1200" dirty="0" err="1" smtClean="0"/>
              <a:t>SeaDataNet</a:t>
            </a:r>
            <a:endParaRPr lang="en-GB" sz="1200" dirty="0" smtClean="0"/>
          </a:p>
          <a:p>
            <a:r>
              <a:rPr lang="en-GB" sz="1400" dirty="0"/>
              <a:t>SINE2020</a:t>
            </a:r>
          </a:p>
          <a:p>
            <a:pPr lvl="1"/>
            <a:r>
              <a:rPr lang="en-GB" sz="1200" dirty="0"/>
              <a:t>e-</a:t>
            </a:r>
            <a:r>
              <a:rPr lang="en-GB" sz="1200" dirty="0" err="1"/>
              <a:t>neutrons.org</a:t>
            </a:r>
            <a:endParaRPr lang="en-GB" sz="1200" dirty="0"/>
          </a:p>
          <a:p>
            <a:r>
              <a:rPr lang="en-GB" sz="1600" dirty="0"/>
              <a:t>ASTERICS</a:t>
            </a:r>
          </a:p>
          <a:p>
            <a:pPr lvl="1"/>
            <a:r>
              <a:rPr lang="is-IS" sz="1200" dirty="0"/>
              <a:t>12476 data resources &amp; services</a:t>
            </a:r>
            <a:endParaRPr lang="en-GB" sz="1200" dirty="0"/>
          </a:p>
          <a:p>
            <a:r>
              <a:rPr lang="en-GB" sz="1600" dirty="0"/>
              <a:t>PIN</a:t>
            </a:r>
          </a:p>
          <a:p>
            <a:pPr lvl="1"/>
            <a:r>
              <a:rPr lang="en-GB" sz="1200" dirty="0"/>
              <a:t>ARIADNE </a:t>
            </a:r>
            <a:r>
              <a:rPr lang="en-GB" sz="1200" dirty="0" smtClean="0"/>
              <a:t>Portal</a:t>
            </a:r>
            <a:endParaRPr lang="en-GB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58149" y="1290320"/>
            <a:ext cx="4109605" cy="471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90927" y="1264639"/>
            <a:ext cx="2771774" cy="4714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4TU</a:t>
            </a:r>
          </a:p>
          <a:p>
            <a:pPr lvl="1"/>
            <a:r>
              <a:rPr lang="en-GB" sz="1200" dirty="0" smtClean="0"/>
              <a:t>4TU.ResearchData</a:t>
            </a:r>
          </a:p>
          <a:p>
            <a:r>
              <a:rPr lang="en-GB" sz="1400" dirty="0" smtClean="0"/>
              <a:t>DANS</a:t>
            </a:r>
          </a:p>
          <a:p>
            <a:pPr lvl="1"/>
            <a:r>
              <a:rPr lang="en-GB" sz="1200" dirty="0" err="1" smtClean="0"/>
              <a:t>DataverseNL</a:t>
            </a:r>
            <a:endParaRPr lang="en-GB" sz="1200" dirty="0" smtClean="0"/>
          </a:p>
          <a:p>
            <a:pPr lvl="1"/>
            <a:r>
              <a:rPr lang="en-GB" sz="1200" dirty="0" smtClean="0"/>
              <a:t>EASY</a:t>
            </a:r>
          </a:p>
          <a:p>
            <a:pPr lvl="1"/>
            <a:r>
              <a:rPr lang="en-GB" sz="1200" dirty="0" err="1" smtClean="0"/>
              <a:t>Narcis</a:t>
            </a:r>
            <a:endParaRPr lang="en-GB" sz="1200" dirty="0" smtClean="0"/>
          </a:p>
          <a:p>
            <a:r>
              <a:rPr lang="en-GB" sz="1400" dirty="0" err="1" smtClean="0"/>
              <a:t>Nikhef</a:t>
            </a:r>
            <a:endParaRPr lang="en-GB" sz="1400" dirty="0" smtClean="0"/>
          </a:p>
          <a:p>
            <a:pPr lvl="1"/>
            <a:r>
              <a:rPr lang="en-GB" sz="1200" dirty="0" smtClean="0"/>
              <a:t>NDPF (compute, storage, </a:t>
            </a:r>
            <a:br>
              <a:rPr lang="en-GB" sz="1200" dirty="0" smtClean="0"/>
            </a:br>
            <a:r>
              <a:rPr lang="en-GB" sz="1200" dirty="0" smtClean="0"/>
              <a:t>co-location &amp; peering)</a:t>
            </a:r>
          </a:p>
          <a:p>
            <a:r>
              <a:rPr lang="en-GB" sz="1400" dirty="0" err="1" smtClean="0"/>
              <a:t>Bonvin</a:t>
            </a:r>
            <a:r>
              <a:rPr lang="en-GB" sz="1400" dirty="0" smtClean="0"/>
              <a:t> lab</a:t>
            </a:r>
          </a:p>
          <a:p>
            <a:pPr lvl="1"/>
            <a:r>
              <a:rPr lang="en-GB" sz="1200" dirty="0" smtClean="0"/>
              <a:t>HADDOCK</a:t>
            </a:r>
          </a:p>
          <a:p>
            <a:pPr lvl="1"/>
            <a:r>
              <a:rPr lang="en-GB" sz="1200" dirty="0" smtClean="0"/>
              <a:t>CPORT</a:t>
            </a:r>
          </a:p>
          <a:p>
            <a:pPr lvl="1"/>
            <a:r>
              <a:rPr lang="en-GB" sz="1200" dirty="0" err="1" smtClean="0"/>
              <a:t>DisVis</a:t>
            </a:r>
            <a:endParaRPr lang="en-GB" sz="1200" dirty="0" smtClean="0"/>
          </a:p>
          <a:p>
            <a:pPr lvl="1"/>
            <a:r>
              <a:rPr lang="en-GB" sz="1200" dirty="0" err="1" smtClean="0"/>
              <a:t>PowerFit</a:t>
            </a:r>
            <a:endParaRPr lang="en-GB" sz="1200" dirty="0" smtClean="0"/>
          </a:p>
          <a:p>
            <a:pPr lvl="1"/>
            <a:r>
              <a:rPr lang="en-GB" sz="1200" dirty="0" smtClean="0"/>
              <a:t>Prodigy</a:t>
            </a:r>
          </a:p>
          <a:p>
            <a:pPr lvl="1"/>
            <a:r>
              <a:rPr lang="en-GB" sz="1200" dirty="0" err="1" smtClean="0"/>
              <a:t>SpotOn</a:t>
            </a:r>
            <a:endParaRPr lang="en-GB" sz="1200" dirty="0" smtClean="0"/>
          </a:p>
          <a:p>
            <a:pPr lvl="1"/>
            <a:r>
              <a:rPr lang="en-GB" sz="1200" dirty="0" smtClean="0"/>
              <a:t>3D-DART</a:t>
            </a:r>
          </a:p>
          <a:p>
            <a:pPr lvl="1"/>
            <a:r>
              <a:rPr lang="en-GB" sz="1200" dirty="0" smtClean="0"/>
              <a:t>WHISKY</a:t>
            </a:r>
            <a:endParaRPr lang="en-GB" sz="12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97128" y="1316001"/>
            <a:ext cx="4165023" cy="4714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SURFsara</a:t>
            </a:r>
          </a:p>
          <a:p>
            <a:pPr lvl="1"/>
            <a:r>
              <a:rPr lang="en-GB" sz="1200" dirty="0" err="1" smtClean="0"/>
              <a:t>Cartesius</a:t>
            </a:r>
            <a:r>
              <a:rPr lang="en-GB" sz="1200" dirty="0" smtClean="0"/>
              <a:t> (HPC)</a:t>
            </a:r>
          </a:p>
          <a:p>
            <a:pPr lvl="1"/>
            <a:r>
              <a:rPr lang="en-GB" sz="1200" dirty="0" smtClean="0"/>
              <a:t>LISA (HTC)</a:t>
            </a:r>
            <a:endParaRPr lang="en-GB" sz="1200" dirty="0"/>
          </a:p>
          <a:p>
            <a:pPr lvl="1"/>
            <a:r>
              <a:rPr lang="en-GB" sz="1200" dirty="0" smtClean="0"/>
              <a:t>IaaS Cloud (HTC)</a:t>
            </a:r>
          </a:p>
          <a:p>
            <a:pPr lvl="1"/>
            <a:r>
              <a:rPr lang="en-GB" sz="1200" dirty="0" smtClean="0"/>
              <a:t>Grid (HTC)</a:t>
            </a:r>
          </a:p>
          <a:p>
            <a:pPr lvl="1"/>
            <a:r>
              <a:rPr lang="en-GB" sz="1200" dirty="0" smtClean="0"/>
              <a:t>Big data infra (Hadoop, Spark)</a:t>
            </a:r>
          </a:p>
          <a:p>
            <a:pPr lvl="1"/>
            <a:r>
              <a:rPr lang="en-GB" sz="1200" dirty="0" smtClean="0"/>
              <a:t>Visualisation</a:t>
            </a:r>
          </a:p>
          <a:p>
            <a:pPr lvl="1"/>
            <a:r>
              <a:rPr lang="en-GB" sz="1200" dirty="0" smtClean="0"/>
              <a:t>Swift</a:t>
            </a:r>
          </a:p>
          <a:p>
            <a:pPr lvl="1"/>
            <a:r>
              <a:rPr lang="en-GB" sz="1200" dirty="0" err="1" smtClean="0"/>
              <a:t>BeeHub</a:t>
            </a:r>
            <a:endParaRPr lang="en-GB" sz="1200" dirty="0" smtClean="0"/>
          </a:p>
          <a:p>
            <a:pPr lvl="1"/>
            <a:r>
              <a:rPr lang="en-GB" sz="1200" dirty="0" smtClean="0"/>
              <a:t>Data archive</a:t>
            </a:r>
          </a:p>
          <a:p>
            <a:pPr lvl="1"/>
            <a:r>
              <a:rPr lang="en-GB" sz="1200" dirty="0" smtClean="0"/>
              <a:t>Data ingest</a:t>
            </a:r>
          </a:p>
          <a:p>
            <a:pPr lvl="1"/>
            <a:r>
              <a:rPr lang="en-GB" sz="1200" dirty="0" smtClean="0"/>
              <a:t>PID service</a:t>
            </a:r>
          </a:p>
          <a:p>
            <a:pPr lvl="1"/>
            <a:r>
              <a:rPr lang="en-GB" sz="1200" dirty="0" err="1" smtClean="0"/>
              <a:t>Jupyter</a:t>
            </a:r>
            <a:endParaRPr lang="en-GB" sz="1200" dirty="0"/>
          </a:p>
          <a:p>
            <a:pPr lvl="1"/>
            <a:r>
              <a:rPr lang="en-GB" sz="1200" dirty="0" smtClean="0"/>
              <a:t>Consultancy</a:t>
            </a:r>
          </a:p>
          <a:p>
            <a:pPr lvl="1"/>
            <a:r>
              <a:rPr lang="en-GB" sz="1200" dirty="0" smtClean="0"/>
              <a:t>Training</a:t>
            </a:r>
          </a:p>
          <a:p>
            <a:r>
              <a:rPr lang="en-GB" sz="1600" dirty="0" smtClean="0"/>
              <a:t>RUG</a:t>
            </a:r>
          </a:p>
          <a:p>
            <a:pPr lvl="1"/>
            <a:r>
              <a:rPr lang="mr-IN" sz="1200" dirty="0" smtClean="0"/>
              <a:t>…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4242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providers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163652" y="4876800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87877" y="4876799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63651" y="3730624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487877" y="3730623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7200" y="507682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Institutional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028816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Regional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837932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European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2163651" y="2586032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487877" y="2586031"/>
            <a:ext cx="3027473" cy="8477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830652" y="1679844"/>
            <a:ext cx="11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Discipline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92338" y="2049176"/>
            <a:ext cx="11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Specific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16564" y="2049176"/>
            <a:ext cx="11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Aspecific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297003" y="3969819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DANS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686425" y="2695575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EGI, EUDAT, GÉANT, PRACE, </a:t>
            </a:r>
            <a:r>
              <a:rPr lang="en-GB" dirty="0" err="1" smtClean="0"/>
              <a:t>OpenAIRE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639538" y="3968594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NGIs, NRENs, 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315312" y="2695575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ICOS,  LTER, SINE2020, 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39538" y="5132236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 IT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318795" y="5115995"/>
            <a:ext cx="19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Research </a:t>
            </a:r>
            <a:r>
              <a:rPr lang="en-GB" dirty="0"/>
              <a:t>groups, </a:t>
            </a:r>
            <a:r>
              <a:rPr lang="mr-IN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Some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It’s all about data</a:t>
            </a:r>
          </a:p>
          <a:p>
            <a:r>
              <a:rPr lang="en-GB" sz="2400" dirty="0" smtClean="0"/>
              <a:t>Vertical integration is commonplace</a:t>
            </a:r>
          </a:p>
          <a:p>
            <a:r>
              <a:rPr lang="en-GB" sz="2400" dirty="0" smtClean="0"/>
              <a:t>Large role for local / regional institutes (first line of support)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86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054033" cy="752476"/>
          </a:xfrm>
        </p:spPr>
        <p:txBody>
          <a:bodyPr>
            <a:normAutofit/>
          </a:bodyPr>
          <a:lstStyle/>
          <a:p>
            <a:r>
              <a:rPr lang="en-GB" dirty="0" smtClean="0"/>
              <a:t>Other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Output of EUDAT H2020 T4.1: inventory of IT needs of European projects</a:t>
            </a:r>
          </a:p>
          <a:p>
            <a:pPr lvl="1"/>
            <a:r>
              <a:rPr lang="en-GB" sz="1600" dirty="0" smtClean="0"/>
              <a:t>Final report will be available end of October</a:t>
            </a:r>
          </a:p>
          <a:p>
            <a:r>
              <a:rPr lang="en-GB" sz="2000" dirty="0" err="1" smtClean="0"/>
              <a:t>eInfra</a:t>
            </a:r>
            <a:r>
              <a:rPr lang="en-GB" sz="2000" dirty="0" smtClean="0"/>
              <a:t> Central (template &amp; platform)</a:t>
            </a:r>
          </a:p>
          <a:p>
            <a:pPr lvl="1"/>
            <a:r>
              <a:rPr lang="en-GB" sz="1600" dirty="0" smtClean="0"/>
              <a:t>Template (small revision is coming up)</a:t>
            </a:r>
          </a:p>
          <a:p>
            <a:pPr lvl="1"/>
            <a:r>
              <a:rPr lang="en-GB" sz="1600" dirty="0" smtClean="0"/>
              <a:t>Service descriptions of major EU e-infrastructure providers</a:t>
            </a:r>
          </a:p>
          <a:p>
            <a:r>
              <a:rPr lang="en-GB" sz="2000" dirty="0" smtClean="0"/>
              <a:t>Request records of infrastructure providers</a:t>
            </a:r>
          </a:p>
          <a:p>
            <a:pPr lvl="1"/>
            <a:r>
              <a:rPr lang="en-GB" sz="1600" dirty="0" smtClean="0"/>
              <a:t>Aggregation of regional request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54917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communities &amp; researchers asking for?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users</a:t>
            </a:r>
          </a:p>
          <a:p>
            <a:pPr lvl="1"/>
            <a:r>
              <a:rPr lang="en-GB" dirty="0" smtClean="0"/>
              <a:t>Cloud (I/PaaS) resources </a:t>
            </a:r>
          </a:p>
          <a:p>
            <a:pPr lvl="1"/>
            <a:r>
              <a:rPr lang="en-GB" dirty="0" smtClean="0"/>
              <a:t>Data sharing facilities</a:t>
            </a:r>
          </a:p>
          <a:p>
            <a:r>
              <a:rPr lang="en-GB" dirty="0" smtClean="0"/>
              <a:t>Research Infrastructures</a:t>
            </a:r>
          </a:p>
          <a:p>
            <a:pPr lvl="1"/>
            <a:r>
              <a:rPr lang="en-GB" dirty="0" smtClean="0"/>
              <a:t>Support</a:t>
            </a:r>
          </a:p>
          <a:p>
            <a:pPr lvl="1"/>
            <a:r>
              <a:rPr lang="en-GB" dirty="0" smtClean="0"/>
              <a:t>Data sharing facilities</a:t>
            </a:r>
          </a:p>
          <a:p>
            <a:pPr lvl="1"/>
            <a:r>
              <a:rPr lang="en-GB" dirty="0" smtClean="0"/>
              <a:t>Analysis platform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smtClean="0"/>
              <a:t>Standardisation versus support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Rectangle 4"/>
          <p:cNvSpPr/>
          <p:nvPr/>
        </p:nvSpPr>
        <p:spPr>
          <a:xfrm>
            <a:off x="387517" y="2055530"/>
            <a:ext cx="6853736" cy="3103590"/>
          </a:xfrm>
          <a:custGeom>
            <a:avLst/>
            <a:gdLst>
              <a:gd name="connsiteX0" fmla="*/ 0 w 10680192"/>
              <a:gd name="connsiteY0" fmla="*/ 0 h 3944245"/>
              <a:gd name="connsiteX1" fmla="*/ 10680192 w 10680192"/>
              <a:gd name="connsiteY1" fmla="*/ 0 h 3944245"/>
              <a:gd name="connsiteX2" fmla="*/ 10680192 w 10680192"/>
              <a:gd name="connsiteY2" fmla="*/ 3944245 h 3944245"/>
              <a:gd name="connsiteX3" fmla="*/ 0 w 10680192"/>
              <a:gd name="connsiteY3" fmla="*/ 3944245 h 3944245"/>
              <a:gd name="connsiteX4" fmla="*/ 0 w 10680192"/>
              <a:gd name="connsiteY4" fmla="*/ 0 h 3944245"/>
              <a:gd name="connsiteX0" fmla="*/ 0 w 10680192"/>
              <a:gd name="connsiteY0" fmla="*/ 0 h 3954184"/>
              <a:gd name="connsiteX1" fmla="*/ 10680192 w 10680192"/>
              <a:gd name="connsiteY1" fmla="*/ 0 h 3954184"/>
              <a:gd name="connsiteX2" fmla="*/ 8732122 w 10680192"/>
              <a:gd name="connsiteY2" fmla="*/ 3954184 h 3954184"/>
              <a:gd name="connsiteX3" fmla="*/ 0 w 10680192"/>
              <a:gd name="connsiteY3" fmla="*/ 3944245 h 3954184"/>
              <a:gd name="connsiteX4" fmla="*/ 0 w 10680192"/>
              <a:gd name="connsiteY4" fmla="*/ 0 h 3954184"/>
              <a:gd name="connsiteX0" fmla="*/ 0 w 8732122"/>
              <a:gd name="connsiteY0" fmla="*/ 0 h 3954184"/>
              <a:gd name="connsiteX1" fmla="*/ 1884062 w 8732122"/>
              <a:gd name="connsiteY1" fmla="*/ 9939 h 3954184"/>
              <a:gd name="connsiteX2" fmla="*/ 8732122 w 8732122"/>
              <a:gd name="connsiteY2" fmla="*/ 3954184 h 3954184"/>
              <a:gd name="connsiteX3" fmla="*/ 0 w 8732122"/>
              <a:gd name="connsiteY3" fmla="*/ 3944245 h 3954184"/>
              <a:gd name="connsiteX4" fmla="*/ 0 w 8732122"/>
              <a:gd name="connsiteY4" fmla="*/ 0 h 395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2122" h="3954184">
                <a:moveTo>
                  <a:pt x="0" y="0"/>
                </a:moveTo>
                <a:lnTo>
                  <a:pt x="1884062" y="9939"/>
                </a:lnTo>
                <a:lnTo>
                  <a:pt x="8732122" y="3954184"/>
                </a:lnTo>
                <a:lnTo>
                  <a:pt x="0" y="394424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851940" y="2055530"/>
            <a:ext cx="5374958" cy="3089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175824"/>
            <a:ext cx="1314915" cy="27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International</a:t>
            </a:r>
            <a:endParaRPr lang="en-GB" sz="1400" b="1" dirty="0"/>
          </a:p>
        </p:txBody>
      </p:sp>
      <p:sp>
        <p:nvSpPr>
          <p:cNvPr id="10" name="Rectangle 13"/>
          <p:cNvSpPr/>
          <p:nvPr/>
        </p:nvSpPr>
        <p:spPr>
          <a:xfrm>
            <a:off x="1869726" y="2058806"/>
            <a:ext cx="6900542" cy="3103590"/>
          </a:xfrm>
          <a:custGeom>
            <a:avLst/>
            <a:gdLst>
              <a:gd name="connsiteX0" fmla="*/ 0 w 10680192"/>
              <a:gd name="connsiteY0" fmla="*/ 0 h 3944245"/>
              <a:gd name="connsiteX1" fmla="*/ 10680192 w 10680192"/>
              <a:gd name="connsiteY1" fmla="*/ 0 h 3944245"/>
              <a:gd name="connsiteX2" fmla="*/ 10680192 w 10680192"/>
              <a:gd name="connsiteY2" fmla="*/ 3944245 h 3944245"/>
              <a:gd name="connsiteX3" fmla="*/ 0 w 10680192"/>
              <a:gd name="connsiteY3" fmla="*/ 3944245 h 3944245"/>
              <a:gd name="connsiteX4" fmla="*/ 0 w 10680192"/>
              <a:gd name="connsiteY4" fmla="*/ 0 h 3944245"/>
              <a:gd name="connsiteX0" fmla="*/ 1888435 w 10680192"/>
              <a:gd name="connsiteY0" fmla="*/ 9939 h 3944245"/>
              <a:gd name="connsiteX1" fmla="*/ 10680192 w 10680192"/>
              <a:gd name="connsiteY1" fmla="*/ 0 h 3944245"/>
              <a:gd name="connsiteX2" fmla="*/ 10680192 w 10680192"/>
              <a:gd name="connsiteY2" fmla="*/ 3944245 h 3944245"/>
              <a:gd name="connsiteX3" fmla="*/ 0 w 10680192"/>
              <a:gd name="connsiteY3" fmla="*/ 3944245 h 3944245"/>
              <a:gd name="connsiteX4" fmla="*/ 1888435 w 10680192"/>
              <a:gd name="connsiteY4" fmla="*/ 9939 h 3944245"/>
              <a:gd name="connsiteX0" fmla="*/ 0 w 8791757"/>
              <a:gd name="connsiteY0" fmla="*/ 9939 h 3954184"/>
              <a:gd name="connsiteX1" fmla="*/ 8791757 w 8791757"/>
              <a:gd name="connsiteY1" fmla="*/ 0 h 3954184"/>
              <a:gd name="connsiteX2" fmla="*/ 8791757 w 8791757"/>
              <a:gd name="connsiteY2" fmla="*/ 3944245 h 3954184"/>
              <a:gd name="connsiteX3" fmla="*/ 6848060 w 8791757"/>
              <a:gd name="connsiteY3" fmla="*/ 3954184 h 3954184"/>
              <a:gd name="connsiteX4" fmla="*/ 0 w 8791757"/>
              <a:gd name="connsiteY4" fmla="*/ 9939 h 395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1757" h="3954184">
                <a:moveTo>
                  <a:pt x="0" y="9939"/>
                </a:moveTo>
                <a:lnTo>
                  <a:pt x="8791757" y="0"/>
                </a:lnTo>
                <a:lnTo>
                  <a:pt x="8791757" y="3944245"/>
                </a:lnTo>
                <a:lnTo>
                  <a:pt x="6848060" y="3954184"/>
                </a:lnTo>
                <a:lnTo>
                  <a:pt x="0" y="993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99000">
                <a:schemeClr val="bg1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49958" y="5178602"/>
            <a:ext cx="1267966" cy="27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National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99031" y="5175824"/>
            <a:ext cx="856218" cy="27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Local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9459" y="2149146"/>
            <a:ext cx="929753" cy="28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148" y="2149145"/>
            <a:ext cx="176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standardisation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stCxn id="19" idx="0"/>
          </p:cNvCxnSpPr>
          <p:nvPr/>
        </p:nvCxnSpPr>
        <p:spPr>
          <a:xfrm>
            <a:off x="1869726" y="2066607"/>
            <a:ext cx="5357172" cy="30781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fbeeldingsresultaat voor RDA 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93" y="4194786"/>
            <a:ext cx="1281610" cy="89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beeldingsresultaat voor netherlands escience center log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017" y="1910669"/>
            <a:ext cx="832718" cy="8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beeldingsresultaat voor european open science clou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884" y="3148967"/>
            <a:ext cx="1591685" cy="5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Logo_Erasmus_Universiteit_Rotterda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674" y="4023910"/>
            <a:ext cx="1223581" cy="36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5" descr="RUG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185" y="4223682"/>
            <a:ext cx="472257" cy="4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924" y="3386005"/>
            <a:ext cx="832718" cy="368543"/>
          </a:xfrm>
          <a:prstGeom prst="rect">
            <a:avLst/>
          </a:prstGeom>
        </p:spPr>
      </p:pic>
      <p:pic>
        <p:nvPicPr>
          <p:cNvPr id="22" name="Picture 21" descr="TU Delft 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808" y="3570277"/>
            <a:ext cx="850447" cy="52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816" y="4642076"/>
            <a:ext cx="878705" cy="3351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188" y="3189952"/>
            <a:ext cx="453302" cy="236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852" y="2662090"/>
            <a:ext cx="1397838" cy="299537"/>
          </a:xfrm>
          <a:prstGeom prst="rect">
            <a:avLst/>
          </a:prstGeom>
        </p:spPr>
      </p:pic>
      <p:pic>
        <p:nvPicPr>
          <p:cNvPr id="26" name="Picture 25" descr="SURF logo vector.ep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284" y="2876878"/>
            <a:ext cx="1027869" cy="424738"/>
          </a:xfrm>
          <a:prstGeom prst="rect">
            <a:avLst/>
          </a:prstGeom>
        </p:spPr>
      </p:pic>
      <p:pic>
        <p:nvPicPr>
          <p:cNvPr id="27" name="Picture 8" descr="fbeeldingsresultaat voor egi logo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849" y="2916041"/>
            <a:ext cx="538230" cy="4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fbeeldingsresultaat voor eudat 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915" y="2629370"/>
            <a:ext cx="594263" cy="3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fbeeldingsresultaat voor geant 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806" y="2633145"/>
            <a:ext cx="756794" cy="3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fbeeldingsresultaat voor openaire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67" y="2943583"/>
            <a:ext cx="548283" cy="3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fbeeldingsresultaat voor prace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24" y="3692008"/>
            <a:ext cx="668817" cy="4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fbeeldingsresultaat voor landelijk coordinatiepunt research data 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697" y="3997136"/>
            <a:ext cx="1164943" cy="5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8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481389" y="1447799"/>
            <a:ext cx="1990725" cy="80666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54917" cy="752476"/>
          </a:xfrm>
        </p:spPr>
        <p:txBody>
          <a:bodyPr/>
          <a:lstStyle/>
          <a:p>
            <a:r>
              <a:rPr lang="en-GB" smtClean="0"/>
              <a:t>Service delivery triangle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riangle 6"/>
          <p:cNvSpPr/>
          <p:nvPr/>
        </p:nvSpPr>
        <p:spPr>
          <a:xfrm>
            <a:off x="2409825" y="2235635"/>
            <a:ext cx="4133850" cy="36671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0"/>
            <a:endCxn id="7" idx="4"/>
          </p:cNvCxnSpPr>
          <p:nvPr/>
        </p:nvCxnSpPr>
        <p:spPr>
          <a:xfrm>
            <a:off x="4476750" y="2235635"/>
            <a:ext cx="2066925" cy="366712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4"/>
          </p:cNvCxnSpPr>
          <p:nvPr/>
        </p:nvCxnSpPr>
        <p:spPr>
          <a:xfrm flipH="1">
            <a:off x="2409825" y="5902760"/>
            <a:ext cx="4133850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2"/>
          </p:cNvCxnSpPr>
          <p:nvPr/>
        </p:nvCxnSpPr>
        <p:spPr>
          <a:xfrm flipH="1">
            <a:off x="2409825" y="2235634"/>
            <a:ext cx="2066926" cy="3667126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49" y="158930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</a:t>
            </a:r>
            <a:r>
              <a:rPr lang="en-GB" b="1" dirty="0" smtClean="0"/>
              <a:t>-infrastructure provider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43675" y="555192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Research</a:t>
            </a:r>
          </a:p>
          <a:p>
            <a:pPr algn="ctr"/>
            <a:r>
              <a:rPr lang="en-GB" b="1" dirty="0" smtClean="0"/>
              <a:t>Infrastructure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4037" y="56904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End-user</a:t>
            </a:r>
            <a:endParaRPr lang="en-GB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476749" y="2237594"/>
            <a:ext cx="238124" cy="952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356828" y="1435519"/>
            <a:ext cx="178426" cy="952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8015899">
            <a:off x="2437774" y="3681113"/>
            <a:ext cx="203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Long tail of science</a:t>
            </a:r>
          </a:p>
          <a:p>
            <a:pPr algn="ctr"/>
            <a:r>
              <a:rPr lang="en-GB" dirty="0" smtClean="0"/>
              <a:t>Standardisation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 rot="3681640">
            <a:off x="4178899" y="3776982"/>
            <a:ext cx="272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Service level agreements</a:t>
            </a:r>
          </a:p>
          <a:p>
            <a:pPr algn="ctr"/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144601" y="5542631"/>
            <a:ext cx="295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specific services</a:t>
            </a:r>
          </a:p>
          <a:p>
            <a:pPr algn="ctr"/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055670" y="992419"/>
            <a:ext cx="295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Infrastructure diversification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MERIL: rules for entering the portfolio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208" y="1654033"/>
            <a:ext cx="3717560" cy="313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9558" y="5312012"/>
            <a:ext cx="3171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MERIL self-assessment </a:t>
            </a:r>
            <a:r>
              <a:rPr lang="en-GB" sz="1200" dirty="0" smtClean="0"/>
              <a:t>form</a:t>
            </a:r>
            <a:endParaRPr lang="en-GB" sz="1200" dirty="0"/>
          </a:p>
        </p:txBody>
      </p:sp>
      <p:pic>
        <p:nvPicPr>
          <p:cNvPr id="4098" name="Picture 2" descr="http://portal.meril.eu/meril/img/meril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9" y="5312012"/>
            <a:ext cx="1571625" cy="8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Elixir: Portfolio processes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7927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31730405"/>
              </p:ext>
            </p:extLst>
          </p:nvPr>
        </p:nvGraphicFramePr>
        <p:xfrm>
          <a:off x="1485900" y="1735572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943100" y="54503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200" dirty="0">
                <a:latin typeface="Arial" charset="0"/>
                <a:ea typeface="Arial" charset="0"/>
              </a:rPr>
              <a:t>The full process for submitting and accepting ELIXIR Services consists in four steps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7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EOSC examples (?)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074" name="Picture 2" descr="fbeeldingsresultaat voor wlc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47" y="2159155"/>
            <a:ext cx="1888904" cy="18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674" y="4258749"/>
            <a:ext cx="8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WLCG</a:t>
            </a:r>
            <a:endParaRPr lang="en-GB"/>
          </a:p>
        </p:txBody>
      </p:sp>
      <p:pic>
        <p:nvPicPr>
          <p:cNvPr id="3076" name="Picture 4" descr="fbeeldingsresultaat voor lof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841" y="2545509"/>
            <a:ext cx="2208547" cy="14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75289" y="4258749"/>
            <a:ext cx="8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WLCG</a:t>
            </a:r>
            <a:endParaRPr lang="en-GB"/>
          </a:p>
        </p:txBody>
      </p:sp>
      <p:pic>
        <p:nvPicPr>
          <p:cNvPr id="3078" name="Picture 6" descr="ttp://blog.donders.ru.nl/wp-content/uploads/2014/11/HB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832" y="2545509"/>
            <a:ext cx="2613002" cy="14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832" y="4207312"/>
            <a:ext cx="26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Human Brain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73654" cy="752476"/>
          </a:xfrm>
        </p:spPr>
        <p:txBody>
          <a:bodyPr>
            <a:normAutofit fontScale="90000"/>
          </a:bodyPr>
          <a:lstStyle/>
          <a:p>
            <a:r>
              <a:rPr lang="en-GB" dirty="0"/>
              <a:t>EOSC Model </a:t>
            </a:r>
            <a:r>
              <a:rPr lang="mr-IN" dirty="0" smtClean="0"/>
              <a:t>–</a:t>
            </a:r>
            <a:r>
              <a:rPr lang="en-GB" dirty="0" smtClean="0"/>
              <a:t> Overview</a:t>
            </a:r>
            <a:br>
              <a:rPr lang="en-GB" dirty="0" smtClean="0"/>
            </a:br>
            <a:r>
              <a:rPr lang="en-GB" dirty="0" smtClean="0"/>
              <a:t>How to translate into portfolio?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41271" y="3501965"/>
            <a:ext cx="2383278" cy="13326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“EOSC Managed Resources”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0638" y="3501964"/>
            <a:ext cx="2120633" cy="13326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/>
              <a:t>“EOSC Compliant Resources”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332321" y="3501965"/>
            <a:ext cx="2208179" cy="13326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“EOSC Compatible Resources”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-19452" y="3501963"/>
            <a:ext cx="2276272" cy="13326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“Other Resources”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6820" y="4954778"/>
            <a:ext cx="6867729" cy="10408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“Advisory” = Governance Ecosystem = Community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41271" y="2769105"/>
            <a:ext cx="2383278" cy="6112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Executive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41271" y="2029005"/>
            <a:ext cx="2383278" cy="6185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Institutional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157591"/>
            <a:ext cx="9124549" cy="6809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Member States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636211" y="4221804"/>
            <a:ext cx="1383651" cy="5252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“Core Resources”</a:t>
            </a:r>
          </a:p>
        </p:txBody>
      </p:sp>
    </p:spTree>
    <p:extLst>
      <p:ext uri="{BB962C8B-B14F-4D97-AF65-F5344CB8AC3E}">
        <p14:creationId xmlns:p14="http://schemas.microsoft.com/office/powerpoint/2010/main" val="1373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Task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Gather community input</a:t>
            </a:r>
          </a:p>
          <a:p>
            <a:pPr lvl="1"/>
            <a:r>
              <a:rPr lang="en-GB" dirty="0" smtClean="0"/>
              <a:t>Needs &amp; wants </a:t>
            </a:r>
            <a:r>
              <a:rPr lang="en-GB" dirty="0" err="1" smtClean="0"/>
              <a:t>wrt</a:t>
            </a:r>
            <a:r>
              <a:rPr lang="en-GB" dirty="0" smtClean="0"/>
              <a:t> ‘underlying’ services in EOSC</a:t>
            </a:r>
          </a:p>
          <a:p>
            <a:pPr lvl="1"/>
            <a:r>
              <a:rPr lang="en-GB" dirty="0" smtClean="0"/>
              <a:t>Terms &amp; conditions (expectations) for including their services</a:t>
            </a:r>
          </a:p>
          <a:p>
            <a:r>
              <a:rPr lang="en-GB" dirty="0" smtClean="0"/>
              <a:t>Portfolio management</a:t>
            </a:r>
          </a:p>
          <a:p>
            <a:pPr lvl="1"/>
            <a:r>
              <a:rPr lang="en-GB" dirty="0" smtClean="0"/>
              <a:t>Describe basic requirements &amp; procedure to enter the portfolio</a:t>
            </a:r>
          </a:p>
          <a:p>
            <a:pPr lvl="1"/>
            <a:r>
              <a:rPr lang="en-GB" dirty="0" smtClean="0"/>
              <a:t>Define update &amp; removal policies</a:t>
            </a:r>
          </a:p>
          <a:p>
            <a:pPr lvl="1"/>
            <a:r>
              <a:rPr lang="en-GB" dirty="0" smtClean="0"/>
              <a:t>Set intervals for portfolio reviews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4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03828" cy="752476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deal with ‘non-infrastructure’ services such as consultancy, training &amp; support? </a:t>
            </a:r>
          </a:p>
          <a:p>
            <a:r>
              <a:rPr lang="en-GB" dirty="0" smtClean="0"/>
              <a:t>Should we include services in the EOSC portfolio that are ubiquitous throughout the member states?</a:t>
            </a:r>
          </a:p>
          <a:p>
            <a:r>
              <a:rPr lang="en-GB" dirty="0" smtClean="0"/>
              <a:t>How do we ensure MS funding without burdening users with lengthy request procedures?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9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6638" y="2790693"/>
            <a:ext cx="3962450" cy="12955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Jan Bot</a:t>
            </a:r>
            <a:br>
              <a:rPr lang="en-GB" sz="2800" dirty="0" smtClean="0"/>
            </a:br>
            <a:r>
              <a:rPr lang="en-GB" sz="2800" dirty="0" err="1" smtClean="0"/>
              <a:t>Jan.Bot@SURFsara.nl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75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We-NMR &amp; </a:t>
            </a:r>
            <a:r>
              <a:rPr lang="en-GB" dirty="0" err="1" smtClean="0"/>
              <a:t>MoBrain</a:t>
            </a:r>
            <a:r>
              <a:rPr lang="en-GB" dirty="0" smtClean="0"/>
              <a:t>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International community supported by a variety of resource</a:t>
            </a:r>
            <a:br>
              <a:rPr lang="en-GB" sz="2000" dirty="0" smtClean="0"/>
            </a:br>
            <a:r>
              <a:rPr lang="en-GB" sz="2000" dirty="0" smtClean="0"/>
              <a:t>providers</a:t>
            </a:r>
          </a:p>
          <a:p>
            <a:pPr lvl="1"/>
            <a:r>
              <a:rPr lang="en-GB" sz="1600" u="sng" dirty="0">
                <a:hlinkClick r:id="rId2"/>
              </a:rPr>
              <a:t>INFN-PADOVA</a:t>
            </a:r>
            <a:r>
              <a:rPr lang="en-GB" sz="1600" dirty="0"/>
              <a:t> (</a:t>
            </a:r>
            <a:r>
              <a:rPr lang="en-GB" sz="1600" dirty="0" smtClean="0"/>
              <a:t>Italy)</a:t>
            </a:r>
          </a:p>
          <a:p>
            <a:pPr lvl="1"/>
            <a:r>
              <a:rPr lang="en-GB" sz="1600" u="sng" dirty="0" smtClean="0">
                <a:hlinkClick r:id="rId3"/>
              </a:rPr>
              <a:t>RAL-LCG2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smtClean="0"/>
              <a:t>UK)</a:t>
            </a:r>
          </a:p>
          <a:p>
            <a:pPr lvl="1"/>
            <a:r>
              <a:rPr lang="en-GB" sz="1600" u="sng" dirty="0" smtClean="0">
                <a:hlinkClick r:id="rId4"/>
              </a:rPr>
              <a:t>TW-NCHC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smtClean="0"/>
              <a:t>Taiwan)</a:t>
            </a:r>
          </a:p>
          <a:p>
            <a:pPr lvl="1"/>
            <a:r>
              <a:rPr lang="en-GB" sz="1600" u="sng" dirty="0" smtClean="0">
                <a:hlinkClick r:id="rId5"/>
              </a:rPr>
              <a:t>SURFsara</a:t>
            </a:r>
            <a:r>
              <a:rPr lang="en-GB" sz="1600" dirty="0" smtClean="0"/>
              <a:t> </a:t>
            </a:r>
            <a:r>
              <a:rPr lang="en-GB" sz="1600" dirty="0"/>
              <a:t>(The </a:t>
            </a:r>
            <a:r>
              <a:rPr lang="en-GB" sz="1600" dirty="0" smtClean="0"/>
              <a:t>Netherlands)</a:t>
            </a:r>
          </a:p>
          <a:p>
            <a:pPr lvl="1"/>
            <a:r>
              <a:rPr lang="en-GB" sz="1600" u="sng" dirty="0" smtClean="0">
                <a:hlinkClick r:id="rId6"/>
              </a:rPr>
              <a:t>NCG-INGRID-PT</a:t>
            </a:r>
            <a:r>
              <a:rPr lang="en-GB" sz="1600" dirty="0" smtClean="0"/>
              <a:t> </a:t>
            </a:r>
            <a:r>
              <a:rPr lang="en-GB" sz="1600" dirty="0"/>
              <a:t>(</a:t>
            </a:r>
            <a:r>
              <a:rPr lang="en-GB" sz="1600" dirty="0" smtClean="0"/>
              <a:t>Portugal)</a:t>
            </a:r>
          </a:p>
          <a:p>
            <a:pPr lvl="1"/>
            <a:r>
              <a:rPr lang="en-GB" sz="1600" u="sng" dirty="0" smtClean="0">
                <a:hlinkClick r:id="rId7"/>
              </a:rPr>
              <a:t>NIKHEF</a:t>
            </a:r>
            <a:r>
              <a:rPr lang="en-GB" sz="1600" dirty="0" smtClean="0"/>
              <a:t> </a:t>
            </a:r>
            <a:r>
              <a:rPr lang="en-GB" sz="1600" dirty="0"/>
              <a:t>(The </a:t>
            </a:r>
            <a:r>
              <a:rPr lang="en-GB" sz="1600" dirty="0" smtClean="0"/>
              <a:t>Netherlands)</a:t>
            </a:r>
          </a:p>
          <a:p>
            <a:pPr lvl="1"/>
            <a:r>
              <a:rPr lang="en-GB" sz="1600" u="sng" dirty="0" smtClean="0">
                <a:hlinkClick r:id="rId8"/>
              </a:rPr>
              <a:t>CESNET-MetaCloud</a:t>
            </a:r>
            <a:r>
              <a:rPr lang="en-GB" sz="1600" dirty="0" smtClean="0"/>
              <a:t> </a:t>
            </a:r>
            <a:r>
              <a:rPr lang="en-GB" sz="1600" dirty="0"/>
              <a:t>(Czech Republic</a:t>
            </a:r>
            <a:r>
              <a:rPr lang="en-GB" sz="1600" dirty="0" smtClean="0"/>
              <a:t>)</a:t>
            </a:r>
          </a:p>
          <a:p>
            <a:r>
              <a:rPr lang="en-GB" sz="2000" dirty="0" smtClean="0"/>
              <a:t>Yearly 75M core hours &amp; 50 TB storage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https://www.wenmr.eu/wenmr/files/images/egi-stam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175" y="4685030"/>
            <a:ext cx="14954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beeldingsresultaat voor haddocknm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1062590"/>
            <a:ext cx="1857375" cy="13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m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50" y="3116103"/>
            <a:ext cx="1962150" cy="7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US" dirty="0" smtClean="0"/>
              <a:t>National infrastructure access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005470"/>
              </p:ext>
            </p:extLst>
          </p:nvPr>
        </p:nvGraphicFramePr>
        <p:xfrm>
          <a:off x="605341" y="1492744"/>
          <a:ext cx="8132662" cy="330583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61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5709"/>
                <a:gridCol w="1027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Service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Max </a:t>
                      </a:r>
                      <a:r>
                        <a:rPr lang="en-US" sz="1200" b="1" i="0" u="none" strike="noStrike" dirty="0" err="1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cpu</a:t>
                      </a:r>
                      <a:r>
                        <a:rPr lang="en-US" sz="12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request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Max storage request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User 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Delivery Model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Request through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Cartesius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30M </a:t>
                      </a:r>
                      <a:r>
                        <a:rPr lang="en-US" sz="1200" u="none" strike="noStrike" dirty="0">
                          <a:effectLst/>
                        </a:rPr>
                        <a:t>SBU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100s of TBs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LISA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3M </a:t>
                      </a:r>
                      <a:r>
                        <a:rPr lang="en-US" sz="1200" u="none" strike="noStrike" dirty="0">
                          <a:effectLst/>
                        </a:rPr>
                        <a:t>SBU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GB per user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HPC Cloud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70K </a:t>
                      </a:r>
                      <a:r>
                        <a:rPr lang="en-US" sz="1200" u="none" strike="noStrike" dirty="0">
                          <a:effectLst/>
                        </a:rPr>
                        <a:t>core</a:t>
                      </a:r>
                      <a:r>
                        <a:rPr lang="en-US" sz="1200" u="none" strike="noStrike" baseline="0" dirty="0">
                          <a:effectLst/>
                        </a:rPr>
                        <a:t> hours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 TB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core hours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200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TB disk, 250 TB tape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hours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Big data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25 TB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186" y="4999488"/>
            <a:ext cx="5113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50"/>
              <a:t>* Separate funding opportunities available for code optimisation </a:t>
            </a:r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60">
                        <a14:foregroundMark x1="75245" y1="59480" x2="75245" y2="59480"/>
                        <a14:foregroundMark x1="73984" y1="10409" x2="73984" y2="10409"/>
                        <a14:foregroundMark x1="18356" y1="14405" x2="18356" y2="14405"/>
                        <a14:foregroundMark x1="21625" y1="43030" x2="21625" y2="4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41" y="2080270"/>
            <a:ext cx="560164" cy="281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60">
                        <a14:foregroundMark x1="75245" y1="59480" x2="75245" y2="59480"/>
                        <a14:foregroundMark x1="73984" y1="10409" x2="73984" y2="10409"/>
                        <a14:foregroundMark x1="18356" y1="14405" x2="18356" y2="14405"/>
                        <a14:foregroundMark x1="21625" y1="43030" x2="21625" y2="4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41" y="2590837"/>
            <a:ext cx="560164" cy="281521"/>
          </a:xfrm>
          <a:prstGeom prst="rect">
            <a:avLst/>
          </a:prstGeom>
        </p:spPr>
      </p:pic>
      <p:pic>
        <p:nvPicPr>
          <p:cNvPr id="11" name="Picture 10" descr="SURF logo vector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96" y="3192247"/>
            <a:ext cx="555055" cy="229361"/>
          </a:xfrm>
          <a:prstGeom prst="rect">
            <a:avLst/>
          </a:prstGeom>
        </p:spPr>
      </p:pic>
      <p:pic>
        <p:nvPicPr>
          <p:cNvPr id="12" name="Picture 11" descr="SURF logo vector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96" y="3766049"/>
            <a:ext cx="555055" cy="229361"/>
          </a:xfrm>
          <a:prstGeom prst="rect">
            <a:avLst/>
          </a:prstGeom>
        </p:spPr>
      </p:pic>
      <p:pic>
        <p:nvPicPr>
          <p:cNvPr id="13" name="Picture 12" descr="SURF logo vector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96" y="4392200"/>
            <a:ext cx="555055" cy="229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8" t="6980" r="76924" b="68162"/>
          <a:stretch/>
        </p:blipFill>
        <p:spPr>
          <a:xfrm>
            <a:off x="4972853" y="5774861"/>
            <a:ext cx="305583" cy="295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2" t="68441" r="76579" b="5524"/>
          <a:stretch/>
        </p:blipFill>
        <p:spPr>
          <a:xfrm>
            <a:off x="572543" y="5775912"/>
            <a:ext cx="360264" cy="308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2807" y="5772113"/>
            <a:ext cx="1921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B2C, Apply as individual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1" t="36770" r="76029" b="36739"/>
          <a:stretch/>
        </p:blipFill>
        <p:spPr>
          <a:xfrm>
            <a:off x="2852037" y="5772113"/>
            <a:ext cx="355234" cy="308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0835" y="5768590"/>
            <a:ext cx="1726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B2C, Apply as project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78436" y="5762286"/>
            <a:ext cx="2375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B2B, Institutional subscription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699745" y="2080270"/>
            <a:ext cx="1080120" cy="302402"/>
            <a:chOff x="3563888" y="2274236"/>
            <a:chExt cx="1080120" cy="3024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" t="7775" r="76924" b="68162"/>
            <a:stretch/>
          </p:blipFill>
          <p:spPr>
            <a:xfrm>
              <a:off x="4315972" y="2286000"/>
              <a:ext cx="328036" cy="2857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2" t="69662" r="76579" b="5524"/>
            <a:stretch/>
          </p:blipFill>
          <p:spPr>
            <a:xfrm>
              <a:off x="3563888" y="2282400"/>
              <a:ext cx="360264" cy="29423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1" t="37614" r="76029" b="36739"/>
            <a:stretch/>
          </p:blipFill>
          <p:spPr>
            <a:xfrm>
              <a:off x="3934271" y="2274236"/>
              <a:ext cx="355234" cy="29888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707685" y="2529311"/>
            <a:ext cx="1080120" cy="302402"/>
            <a:chOff x="3563888" y="2274236"/>
            <a:chExt cx="1080120" cy="3024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" t="7775" r="76924" b="68162"/>
            <a:stretch/>
          </p:blipFill>
          <p:spPr>
            <a:xfrm>
              <a:off x="4315972" y="2286000"/>
              <a:ext cx="328036" cy="28578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2" t="69662" r="76579" b="5524"/>
            <a:stretch/>
          </p:blipFill>
          <p:spPr>
            <a:xfrm>
              <a:off x="3563888" y="2282400"/>
              <a:ext cx="360264" cy="2942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1" t="37614" r="76029" b="36739"/>
            <a:stretch/>
          </p:blipFill>
          <p:spPr>
            <a:xfrm>
              <a:off x="3934271" y="2274236"/>
              <a:ext cx="355234" cy="29888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699745" y="3081572"/>
            <a:ext cx="1080120" cy="302402"/>
            <a:chOff x="3563888" y="2274236"/>
            <a:chExt cx="1080120" cy="30240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" t="7775" r="76924" b="68162"/>
            <a:stretch/>
          </p:blipFill>
          <p:spPr>
            <a:xfrm>
              <a:off x="4315972" y="2286000"/>
              <a:ext cx="328036" cy="28578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2" t="69662" r="76579" b="5524"/>
            <a:stretch/>
          </p:blipFill>
          <p:spPr>
            <a:xfrm>
              <a:off x="3563888" y="2282400"/>
              <a:ext cx="360264" cy="2942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1" t="37614" r="76029" b="36739"/>
            <a:stretch/>
          </p:blipFill>
          <p:spPr>
            <a:xfrm>
              <a:off x="3934271" y="2274236"/>
              <a:ext cx="355234" cy="29888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07685" y="3690633"/>
            <a:ext cx="1080120" cy="302402"/>
            <a:chOff x="3563888" y="2274236"/>
            <a:chExt cx="1080120" cy="3024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" t="7775" r="76924" b="68162"/>
            <a:stretch/>
          </p:blipFill>
          <p:spPr>
            <a:xfrm>
              <a:off x="4315972" y="2286000"/>
              <a:ext cx="328036" cy="2857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2" t="69662" r="76579" b="5524"/>
            <a:stretch/>
          </p:blipFill>
          <p:spPr>
            <a:xfrm>
              <a:off x="3563888" y="2282400"/>
              <a:ext cx="360264" cy="29423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1" t="37614" r="76029" b="36739"/>
            <a:stretch/>
          </p:blipFill>
          <p:spPr>
            <a:xfrm>
              <a:off x="3934271" y="2274236"/>
              <a:ext cx="355234" cy="29888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99745" y="4299694"/>
            <a:ext cx="1080120" cy="302402"/>
            <a:chOff x="3563888" y="2274236"/>
            <a:chExt cx="1080120" cy="3024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8" t="7775" r="76924" b="68162"/>
            <a:stretch/>
          </p:blipFill>
          <p:spPr>
            <a:xfrm>
              <a:off x="4315972" y="2286000"/>
              <a:ext cx="328036" cy="28578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2" t="69662" r="76579" b="5524"/>
            <a:stretch/>
          </p:blipFill>
          <p:spPr>
            <a:xfrm>
              <a:off x="3563888" y="2282400"/>
              <a:ext cx="360264" cy="29423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1" t="37614" r="76029" b="36739"/>
            <a:stretch/>
          </p:blipFill>
          <p:spPr>
            <a:xfrm>
              <a:off x="3934271" y="2274236"/>
              <a:ext cx="355234" cy="29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1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Reasons for reluctant adoption of e-infra services by RIs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Lack of confidence in provided service</a:t>
            </a:r>
          </a:p>
          <a:p>
            <a:pPr lvl="1"/>
            <a:r>
              <a:rPr lang="en-GB" dirty="0" smtClean="0"/>
              <a:t>Service longevity</a:t>
            </a:r>
          </a:p>
          <a:p>
            <a:pPr lvl="1"/>
            <a:r>
              <a:rPr lang="en-GB" dirty="0" smtClean="0"/>
              <a:t>Service stability</a:t>
            </a:r>
          </a:p>
          <a:p>
            <a:pPr lvl="1"/>
            <a:r>
              <a:rPr lang="en-GB" dirty="0" smtClean="0"/>
              <a:t>Lack of clear SLA</a:t>
            </a:r>
          </a:p>
          <a:p>
            <a:r>
              <a:rPr lang="en-GB" dirty="0" smtClean="0"/>
              <a:t>Mismatch in requirements</a:t>
            </a:r>
          </a:p>
          <a:p>
            <a:pPr lvl="1"/>
            <a:r>
              <a:rPr lang="en-GB" dirty="0" smtClean="0"/>
              <a:t>Service scalability</a:t>
            </a:r>
          </a:p>
          <a:p>
            <a:r>
              <a:rPr lang="en-US" dirty="0" smtClean="0"/>
              <a:t>Lengthy acquisition process</a:t>
            </a:r>
          </a:p>
          <a:p>
            <a:r>
              <a:rPr lang="mr-IN" dirty="0" smtClean="0"/>
              <a:t>…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>
                <a:sym typeface="Wingdings"/>
              </a:rPr>
              <a:t>      translate into requirements for EOSC 	portfolio inclusion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71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smtClean="0"/>
              <a:t>Service Portfolio Management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accent5"/>
                </a:solidFill>
              </a:rPr>
              <a:t>The purpose of a Service Portfolio is to understand, both internally and externally, what services </a:t>
            </a:r>
            <a:r>
              <a:rPr lang="en-US" sz="1800" b="1" dirty="0">
                <a:solidFill>
                  <a:schemeClr val="accent5"/>
                </a:solidFill>
              </a:rPr>
              <a:t>an </a:t>
            </a:r>
            <a:r>
              <a:rPr lang="en-US" sz="1800" b="1" dirty="0" err="1" smtClean="0">
                <a:solidFill>
                  <a:schemeClr val="accent5"/>
                </a:solidFill>
              </a:rPr>
              <a:t>organisation</a:t>
            </a:r>
            <a:r>
              <a:rPr lang="en-US" sz="1800" dirty="0" smtClean="0">
                <a:solidFill>
                  <a:schemeClr val="accent5"/>
                </a:solidFill>
              </a:rPr>
              <a:t> </a:t>
            </a:r>
            <a:r>
              <a:rPr lang="en-US" sz="1800" dirty="0">
                <a:solidFill>
                  <a:schemeClr val="accent5"/>
                </a:solidFill>
              </a:rPr>
              <a:t>provides. </a:t>
            </a:r>
            <a:r>
              <a:rPr lang="en-US" sz="1800" dirty="0"/>
              <a:t>This is necessary for effective service management as much of it is </a:t>
            </a:r>
            <a:r>
              <a:rPr lang="en-US" sz="1800" dirty="0" smtClean="0"/>
              <a:t>arranged and </a:t>
            </a:r>
            <a:r>
              <a:rPr lang="en-US" sz="1800" dirty="0"/>
              <a:t>managed by service. A Service Portfolio also </a:t>
            </a:r>
            <a:r>
              <a:rPr lang="en-US" sz="1800" dirty="0" smtClean="0"/>
              <a:t>help create </a:t>
            </a:r>
            <a:r>
              <a:rPr lang="en-US" sz="1800" dirty="0"/>
              <a:t>an internal awareness within </a:t>
            </a:r>
            <a:r>
              <a:rPr lang="en-US" sz="1800" dirty="0" smtClean="0"/>
              <a:t>the </a:t>
            </a:r>
            <a:r>
              <a:rPr lang="en-US" sz="1800" dirty="0" err="1" smtClean="0"/>
              <a:t>organisation</a:t>
            </a:r>
            <a:r>
              <a:rPr lang="en-US" sz="1800" dirty="0" smtClean="0"/>
              <a:t> </a:t>
            </a:r>
            <a:r>
              <a:rPr lang="en-US" sz="1800" dirty="0"/>
              <a:t>of </a:t>
            </a:r>
            <a:r>
              <a:rPr lang="en-US" sz="1800" dirty="0" smtClean="0"/>
              <a:t>the </a:t>
            </a:r>
            <a:r>
              <a:rPr lang="en-US" sz="1800" dirty="0"/>
              <a:t>concept of a ‘Service’ from an ITSM point of view, rather than a more </a:t>
            </a:r>
            <a:r>
              <a:rPr lang="en-US" sz="1800" dirty="0" smtClean="0"/>
              <a:t>technology orientated </a:t>
            </a:r>
            <a:r>
              <a:rPr lang="en-US" sz="1800" dirty="0"/>
              <a:t>point of view (which tends to refer to Service Components as Services</a:t>
            </a:r>
            <a:r>
              <a:rPr lang="en-US" sz="1800" dirty="0" smtClean="0"/>
              <a:t>).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dirty="0">
                <a:solidFill>
                  <a:schemeClr val="accent5"/>
                </a:solidFill>
              </a:rPr>
              <a:t>The Service Catalogue is a </a:t>
            </a:r>
            <a:r>
              <a:rPr lang="en-US" sz="1800" dirty="0" smtClean="0">
                <a:solidFill>
                  <a:schemeClr val="accent5"/>
                </a:solidFill>
              </a:rPr>
              <a:t>customer view </a:t>
            </a:r>
            <a:r>
              <a:rPr lang="en-US" sz="1800" dirty="0">
                <a:solidFill>
                  <a:schemeClr val="accent5"/>
                </a:solidFill>
              </a:rPr>
              <a:t>of the same set of information, showing potential </a:t>
            </a:r>
            <a:r>
              <a:rPr lang="en-US" sz="1800" dirty="0" smtClean="0">
                <a:solidFill>
                  <a:schemeClr val="accent5"/>
                </a:solidFill>
              </a:rPr>
              <a:t>customers </a:t>
            </a:r>
            <a:r>
              <a:rPr lang="en-US" sz="1800" dirty="0">
                <a:solidFill>
                  <a:schemeClr val="accent5"/>
                </a:solidFill>
              </a:rPr>
              <a:t>what services are available. </a:t>
            </a:r>
            <a:r>
              <a:rPr lang="en-US" sz="1800" dirty="0"/>
              <a:t>This aligns the internal and external view on what customers </a:t>
            </a:r>
            <a:r>
              <a:rPr lang="en-US" sz="1800" dirty="0" smtClean="0"/>
              <a:t>are </a:t>
            </a:r>
            <a:r>
              <a:rPr lang="en-US" sz="1800" dirty="0"/>
              <a:t>offered, </a:t>
            </a:r>
            <a:r>
              <a:rPr lang="en-US" sz="1800" dirty="0" smtClean="0"/>
              <a:t>which </a:t>
            </a:r>
            <a:r>
              <a:rPr lang="en-US" sz="1800" dirty="0"/>
              <a:t>eases customer relationship management.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7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5769142" cy="752476"/>
          </a:xfrm>
        </p:spPr>
        <p:txBody>
          <a:bodyPr/>
          <a:lstStyle/>
          <a:p>
            <a:r>
              <a:rPr lang="en-GB" dirty="0" smtClean="0"/>
              <a:t>Some EOSC portfolio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Be as inclusive as possible</a:t>
            </a:r>
          </a:p>
          <a:p>
            <a:pPr lvl="1"/>
            <a:r>
              <a:rPr lang="en-GB" sz="2000" dirty="0" smtClean="0"/>
              <a:t>No service left behind</a:t>
            </a:r>
          </a:p>
          <a:p>
            <a:r>
              <a:rPr lang="en-GB" sz="2400" dirty="0" smtClean="0"/>
              <a:t>Describe rather then threshold service levels </a:t>
            </a:r>
          </a:p>
          <a:p>
            <a:pPr lvl="1"/>
            <a:r>
              <a:rPr lang="en-GB" sz="2000" dirty="0" smtClean="0"/>
              <a:t>Service consumers can determine what service level is acceptable</a:t>
            </a:r>
          </a:p>
          <a:p>
            <a:r>
              <a:rPr lang="en-GB" sz="2400" dirty="0" smtClean="0"/>
              <a:t>Implement light-weight portfolio management processes</a:t>
            </a:r>
          </a:p>
          <a:p>
            <a:pPr lvl="1"/>
            <a:r>
              <a:rPr lang="en-GB" sz="2000" dirty="0" smtClean="0"/>
              <a:t>In line with expected impact of the service</a:t>
            </a:r>
          </a:p>
          <a:p>
            <a:r>
              <a:rPr lang="en-GB" sz="2400" dirty="0" smtClean="0"/>
              <a:t>Flexible delivery model</a:t>
            </a:r>
          </a:p>
          <a:p>
            <a:pPr lvl="1"/>
            <a:r>
              <a:rPr lang="en-GB" sz="2000" dirty="0" smtClean="0"/>
              <a:t>Sponsored services, pay-as-you-go, </a:t>
            </a:r>
            <a:r>
              <a:rPr lang="mr-IN" sz="2000" dirty="0" smtClean="0"/>
              <a:t>…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273101" cy="752476"/>
          </a:xfrm>
        </p:spPr>
        <p:txBody>
          <a:bodyPr/>
          <a:lstStyle/>
          <a:p>
            <a:r>
              <a:rPr lang="en-GB" dirty="0" smtClean="0"/>
              <a:t>System-of-systems &amp; service stacking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56757" y="5031499"/>
            <a:ext cx="5910309" cy="632351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56756" y="3423317"/>
            <a:ext cx="5910309" cy="632351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56757" y="4227408"/>
            <a:ext cx="5910309" cy="632351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56756" y="2619226"/>
            <a:ext cx="5910309" cy="632351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 rot="5400000">
            <a:off x="-533911" y="3761878"/>
            <a:ext cx="3515070" cy="6323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 rot="5400000">
            <a:off x="781748" y="3321969"/>
            <a:ext cx="2635255" cy="6323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 rot="5400000">
            <a:off x="2062312" y="2917156"/>
            <a:ext cx="1825631" cy="6323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 rot="5400000">
            <a:off x="3342877" y="2512344"/>
            <a:ext cx="1016005" cy="6323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05234" y="5172533"/>
            <a:ext cx="6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IaaS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05234" y="4368497"/>
            <a:ext cx="70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</a:t>
            </a:r>
            <a:r>
              <a:rPr lang="en-GB" smtClean="0"/>
              <a:t>aaS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405234" y="3564351"/>
            <a:ext cx="70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  <a:r>
              <a:rPr lang="en-GB" dirty="0" err="1" smtClean="0"/>
              <a:t>aaS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05234" y="2760260"/>
            <a:ext cx="116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[S|D]</a:t>
            </a:r>
            <a:r>
              <a:rPr lang="en-GB" dirty="0" err="1" smtClean="0"/>
              <a:t>aaS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 rot="5400000">
            <a:off x="2988251" y="3761877"/>
            <a:ext cx="3515072" cy="63235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 rot="5400000">
            <a:off x="2642748" y="4311284"/>
            <a:ext cx="2416263" cy="63235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 rot="5400000">
            <a:off x="2165879" y="4703965"/>
            <a:ext cx="1630897" cy="63235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 rot="5400000">
            <a:off x="1679742" y="5105983"/>
            <a:ext cx="826861" cy="63235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10800000">
            <a:off x="7192955" y="1167404"/>
            <a:ext cx="1785891" cy="63235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289371" y="1298917"/>
            <a:ext cx="129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 provider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 rot="10800000">
            <a:off x="7192956" y="1866371"/>
            <a:ext cx="1785891" cy="63235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14149" y="1964490"/>
            <a:ext cx="170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E-infra provider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687132" y="1911244"/>
            <a:ext cx="2595148" cy="40100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776997" y="1483580"/>
            <a:ext cx="2505283" cy="38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 </a:t>
            </a:r>
            <a:r>
              <a:rPr lang="mr-IN" dirty="0" smtClean="0"/>
              <a:t>–</a:t>
            </a:r>
            <a:r>
              <a:rPr lang="en-GB" dirty="0" smtClean="0"/>
              <a:t> e-Infra collaboration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745787" y="1851898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Long tail</a:t>
            </a: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753992" y="4836065"/>
            <a:ext cx="678359" cy="1941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650533" y="4094078"/>
            <a:ext cx="678359" cy="1941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544383" y="3262776"/>
            <a:ext cx="678359" cy="1941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34218"/>
            <a:ext cx="6321592" cy="752476"/>
          </a:xfrm>
        </p:spPr>
        <p:txBody>
          <a:bodyPr/>
          <a:lstStyle/>
          <a:p>
            <a:r>
              <a:rPr lang="en-GB" dirty="0" err="1" smtClean="0"/>
              <a:t>EOSCpilot</a:t>
            </a:r>
            <a:r>
              <a:rPr lang="en-GB" dirty="0" smtClean="0"/>
              <a:t> portfolio &amp; similar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e-</a:t>
            </a:r>
            <a:r>
              <a:rPr lang="en-GB" sz="2000" dirty="0" err="1" smtClean="0">
                <a:hlinkClick r:id="rId2"/>
              </a:rPr>
              <a:t>InfraCentral</a:t>
            </a:r>
            <a:endParaRPr lang="en-GB" sz="2000" dirty="0" smtClean="0"/>
          </a:p>
          <a:p>
            <a:pPr lvl="1"/>
            <a:r>
              <a:rPr lang="en-GB" sz="1800" dirty="0" smtClean="0"/>
              <a:t>Service template &amp; service descriptions</a:t>
            </a:r>
          </a:p>
          <a:p>
            <a:pPr lvl="1"/>
            <a:r>
              <a:rPr lang="en-GB" sz="1800" dirty="0" smtClean="0"/>
              <a:t>Publication platform (being developed by </a:t>
            </a:r>
            <a:r>
              <a:rPr lang="en-GB" sz="1800" dirty="0" err="1" smtClean="0"/>
              <a:t>eIC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Service update methodology (shared activity</a:t>
            </a:r>
            <a:r>
              <a:rPr lang="en-GB" sz="1800" dirty="0" smtClean="0"/>
              <a:t>)</a:t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200" dirty="0" smtClean="0">
                <a:hlinkClick r:id="rId3"/>
              </a:rPr>
              <a:t>MERIL </a:t>
            </a:r>
            <a:endParaRPr lang="en-GB" sz="2200" dirty="0" smtClean="0"/>
          </a:p>
          <a:p>
            <a:pPr lvl="1"/>
            <a:r>
              <a:rPr lang="en-GB" sz="1800" dirty="0" smtClean="0"/>
              <a:t>Mapping the European RI landscape</a:t>
            </a:r>
          </a:p>
          <a:p>
            <a:pPr lvl="1"/>
            <a:r>
              <a:rPr lang="en-GB" sz="1800" dirty="0" smtClean="0"/>
              <a:t>Currently over 900 infrastructures and 2000 services added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200" dirty="0" smtClean="0">
                <a:hlinkClick r:id="rId4"/>
              </a:rPr>
              <a:t>Elixir</a:t>
            </a:r>
            <a:endParaRPr lang="en-GB" sz="2200" dirty="0" smtClean="0"/>
          </a:p>
          <a:p>
            <a:pPr lvl="1"/>
            <a:r>
              <a:rPr lang="en-GB" sz="1800" dirty="0" smtClean="0"/>
              <a:t>Defined portfolio and rules of engagement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 descr="ime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010" y="1372577"/>
            <a:ext cx="3406990" cy="11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033EFADF-921D-054A-A31C-D5932F7C238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pilot Kick-off Meeting WP template" id="{E70945A2-94D4-3946-9A76-8E52FDC0920D}" vid="{8510554A-11F3-084F-84B0-339FBF774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EOSCpilot_PPT_template_Feb2017</Template>
  <TotalTime>4715</TotalTime>
  <Words>1550</Words>
  <Application>Microsoft Macintosh PowerPoint</Application>
  <PresentationFormat>On-screen Show (4:3)</PresentationFormat>
  <Paragraphs>302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Mangal</vt:lpstr>
      <vt:lpstr>Wingdings</vt:lpstr>
      <vt:lpstr>Arial</vt:lpstr>
      <vt:lpstr>EOSCpilot Kick-off Meeting WP template</vt:lpstr>
      <vt:lpstr>Personalizza struttura</vt:lpstr>
      <vt:lpstr>PowerPoint Presentation</vt:lpstr>
      <vt:lpstr>EOSC examples (?)</vt:lpstr>
      <vt:lpstr>We-NMR &amp; MoBrain collaboration</vt:lpstr>
      <vt:lpstr>National infrastructure access</vt:lpstr>
      <vt:lpstr>Reasons for reluctant adoption of e-infra services by RIs</vt:lpstr>
      <vt:lpstr>Service Portfolio Management</vt:lpstr>
      <vt:lpstr>Some EOSC portfolio principles</vt:lpstr>
      <vt:lpstr>System-of-systems &amp; service stacking</vt:lpstr>
      <vt:lpstr>EOSCpilot portfolio &amp; similar initiatives</vt:lpstr>
      <vt:lpstr>Describing (existing) services: Service description template</vt:lpstr>
      <vt:lpstr>Service description status</vt:lpstr>
      <vt:lpstr>Service providers</vt:lpstr>
      <vt:lpstr>Some observations</vt:lpstr>
      <vt:lpstr>Other inputs</vt:lpstr>
      <vt:lpstr>What are communities &amp; researchers asking for? </vt:lpstr>
      <vt:lpstr>Standardisation versus support</vt:lpstr>
      <vt:lpstr>Service delivery triangle</vt:lpstr>
      <vt:lpstr>MERIL: rules for entering the portfolio</vt:lpstr>
      <vt:lpstr>Elixir: Portfolio processes</vt:lpstr>
      <vt:lpstr>EOSC Model – Overview How to translate into portfolio?</vt:lpstr>
      <vt:lpstr>Task goals</vt:lpstr>
      <vt:lpstr>Discussion</vt:lpstr>
      <vt:lpstr>Jan Bot Jan.Bot@SURFsara.nl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Bot</dc:creator>
  <cp:lastModifiedBy>Jan Bot</cp:lastModifiedBy>
  <cp:revision>98</cp:revision>
  <dcterms:created xsi:type="dcterms:W3CDTF">2017-06-15T15:36:35Z</dcterms:created>
  <dcterms:modified xsi:type="dcterms:W3CDTF">2017-10-03T07:44:07Z</dcterms:modified>
</cp:coreProperties>
</file>