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74" r:id="rId1"/>
    <p:sldMasterId id="2147483683" r:id="rId2"/>
    <p:sldMasterId id="2147483693" r:id="rId3"/>
  </p:sldMasterIdLst>
  <p:notesMasterIdLst>
    <p:notesMasterId r:id="rId20"/>
  </p:notesMasterIdLst>
  <p:sldIdLst>
    <p:sldId id="339" r:id="rId4"/>
    <p:sldId id="337" r:id="rId5"/>
    <p:sldId id="341" r:id="rId6"/>
    <p:sldId id="342" r:id="rId7"/>
    <p:sldId id="353" r:id="rId8"/>
    <p:sldId id="343" r:id="rId9"/>
    <p:sldId id="344" r:id="rId10"/>
    <p:sldId id="345" r:id="rId11"/>
    <p:sldId id="346" r:id="rId12"/>
    <p:sldId id="349" r:id="rId13"/>
    <p:sldId id="348" r:id="rId14"/>
    <p:sldId id="350" r:id="rId15"/>
    <p:sldId id="351" r:id="rId16"/>
    <p:sldId id="352" r:id="rId17"/>
    <p:sldId id="347" r:id="rId18"/>
    <p:sldId id="354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FFFD78"/>
    <a:srgbClr val="FFFFF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9" autoAdjust="0"/>
    <p:restoredTop sz="94904"/>
  </p:normalViewPr>
  <p:slideViewPr>
    <p:cSldViewPr snapToGrid="0" snapToObjects="1">
      <p:cViewPr>
        <p:scale>
          <a:sx n="113" d="100"/>
          <a:sy n="113" d="100"/>
        </p:scale>
        <p:origin x="1976" y="672"/>
      </p:cViewPr>
      <p:guideLst/>
    </p:cSldViewPr>
  </p:slideViewPr>
  <p:outlineViewPr>
    <p:cViewPr>
      <p:scale>
        <a:sx n="33" d="100"/>
        <a:sy n="33" d="100"/>
      </p:scale>
      <p:origin x="0" y="-64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081FF-F69F-419C-A695-2D2842B6166D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E6F91-60CB-48B8-906B-B15C71CED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3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Collaboration with </a:t>
            </a:r>
            <a:r>
              <a:rPr lang="en-GB" dirty="0" err="1" smtClean="0"/>
              <a:t>eInfraCentral</a:t>
            </a:r>
            <a:r>
              <a:rPr lang="en-GB" baseline="0" dirty="0" smtClean="0"/>
              <a:t> meant a shift in the task’s objectives.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7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Structure of slide is</a:t>
            </a:r>
            <a:r>
              <a:rPr lang="en-GB" baseline="0" dirty="0" smtClean="0"/>
              <a:t> </a:t>
            </a:r>
            <a:r>
              <a:rPr lang="en-GB" b="1" baseline="0" dirty="0" smtClean="0"/>
              <a:t>Challenge</a:t>
            </a:r>
            <a:r>
              <a:rPr lang="en-GB" baseline="0" dirty="0" smtClean="0"/>
              <a:t>: proposed solution.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25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Important to realise that services can be part</a:t>
            </a:r>
            <a:r>
              <a:rPr lang="en-GB" baseline="0" dirty="0" smtClean="0"/>
              <a:t> of multiple categories, as shown in the Venn diagram.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Service status: how well does a service ‘fit in’ to EOSC?</a:t>
            </a:r>
          </a:p>
          <a:p>
            <a:r>
              <a:rPr lang="en-GB" baseline="0" dirty="0" smtClean="0"/>
              <a:t>Service sponsoring: how is a service being financed?</a:t>
            </a:r>
          </a:p>
          <a:p>
            <a:r>
              <a:rPr lang="en-GB" baseline="0" dirty="0" smtClean="0"/>
              <a:t>Service types &amp; audience: who / what is the intended user of a service?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9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64066" y="1122363"/>
            <a:ext cx="62245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64066" y="3602038"/>
            <a:ext cx="62245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15577" y="6356349"/>
            <a:ext cx="3086100" cy="365125"/>
          </a:xfrm>
        </p:spPr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631204" y="6356349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8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7886700" cy="752476"/>
          </a:xfrm>
        </p:spPr>
        <p:txBody>
          <a:bodyPr>
            <a:normAutofit/>
          </a:bodyPr>
          <a:lstStyle>
            <a:lvl1pPr>
              <a:defRPr sz="3000" b="1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3491"/>
            <a:ext cx="7886700" cy="3051209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35981" y="279132"/>
            <a:ext cx="6152398" cy="500565"/>
          </a:xfrm>
        </p:spPr>
        <p:txBody>
          <a:bodyPr anchor="b"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2" y="31507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129873"/>
            <a:ext cx="7886700" cy="752476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3534"/>
            <a:ext cx="3886200" cy="2861878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517" y="2063534"/>
            <a:ext cx="3886200" cy="2861878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333" y="67377"/>
            <a:ext cx="6284428" cy="857183"/>
          </a:xfrm>
        </p:spPr>
        <p:txBody>
          <a:bodyPr>
            <a:normAutofit/>
          </a:bodyPr>
          <a:lstStyle>
            <a:lvl1pPr algn="r">
              <a:defRPr sz="3000" b="1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16530"/>
            <a:ext cx="2949178" cy="9408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116530"/>
            <a:ext cx="4629150" cy="4873625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 sz="3200"/>
            </a:lvl1pPr>
            <a:lvl2pPr marL="685800" indent="-228600">
              <a:buSzPct val="100000"/>
              <a:buFontTx/>
              <a:buBlip>
                <a:blip r:embed="rId2"/>
              </a:buBlip>
              <a:defRPr sz="2800"/>
            </a:lvl2pPr>
            <a:lvl3pPr marL="1143000" indent="-228600">
              <a:buSzPct val="100000"/>
              <a:buFontTx/>
              <a:buBlip>
                <a:blip r:embed="rId2"/>
              </a:buBlip>
              <a:defRPr sz="2400"/>
            </a:lvl3pPr>
            <a:lvl4pPr marL="1600200" indent="-228600">
              <a:buSzPct val="100000"/>
              <a:buFontTx/>
              <a:buBlip>
                <a:blip r:embed="rId2"/>
              </a:buBlip>
              <a:defRPr sz="2000"/>
            </a:lvl4pPr>
            <a:lvl5pPr marL="2057400" indent="-228600">
              <a:buSzPct val="100000"/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07915"/>
            <a:ext cx="41316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04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012" y="2280553"/>
            <a:ext cx="48770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851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9417" y="6356351"/>
            <a:ext cx="5458691" cy="365125"/>
          </a:xfrm>
        </p:spPr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</a:t>
            </a:r>
            <a:r>
              <a:rPr lang="en-GB" dirty="0"/>
              <a:t>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638" y="2790692"/>
            <a:ext cx="48770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64066" y="1122363"/>
            <a:ext cx="62245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64066" y="3602038"/>
            <a:ext cx="62245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15577" y="6356349"/>
            <a:ext cx="3086100" cy="365125"/>
          </a:xfrm>
        </p:spPr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631204" y="6356349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8564" y="1157832"/>
            <a:ext cx="6166786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48564" y="2720775"/>
            <a:ext cx="6166786" cy="262124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83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8564" y="1157832"/>
            <a:ext cx="6166786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48564" y="2720775"/>
            <a:ext cx="6166786" cy="2621247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86050" y="1106905"/>
            <a:ext cx="5824538" cy="166527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86050" y="2799164"/>
            <a:ext cx="5824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0930" y="962526"/>
            <a:ext cx="6670308" cy="728162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30930" y="1681163"/>
            <a:ext cx="667030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030930" y="2505075"/>
            <a:ext cx="6670308" cy="3684588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643838" y="6331151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6276" y="987425"/>
            <a:ext cx="2949575" cy="9697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30265" y="987425"/>
            <a:ext cx="3625715" cy="4873625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 sz="3200"/>
            </a:lvl1pPr>
            <a:lvl2pPr marL="685800" indent="-228600">
              <a:buSzPct val="100000"/>
              <a:buFontTx/>
              <a:buBlip>
                <a:blip r:embed="rId2"/>
              </a:buBlip>
              <a:defRPr sz="2800"/>
            </a:lvl2pPr>
            <a:lvl3pPr marL="1143000" indent="-228600">
              <a:buSzPct val="100000"/>
              <a:buFontTx/>
              <a:buBlip>
                <a:blip r:embed="rId2"/>
              </a:buBlip>
              <a:defRPr sz="2400"/>
            </a:lvl3pPr>
            <a:lvl4pPr marL="1600200" indent="-228600">
              <a:buSzPct val="100000"/>
              <a:buFontTx/>
              <a:buBlip>
                <a:blip r:embed="rId2"/>
              </a:buBlip>
              <a:defRPr sz="2000"/>
            </a:lvl4pPr>
            <a:lvl5pPr marL="2057400" indent="-228600">
              <a:buSzPct val="100000"/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1627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698581" y="6356350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86050" y="1106905"/>
            <a:ext cx="5824538" cy="166527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86050" y="2799164"/>
            <a:ext cx="5824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0930" y="962526"/>
            <a:ext cx="6670308" cy="728162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30930" y="1681163"/>
            <a:ext cx="667030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030930" y="2505075"/>
            <a:ext cx="667030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643838" y="6331151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0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6276" y="987425"/>
            <a:ext cx="2949575" cy="9697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30265" y="987425"/>
            <a:ext cx="36257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1627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698581" y="6356350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01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07915"/>
            <a:ext cx="41316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012" y="2280553"/>
            <a:ext cx="4877001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638" y="2790692"/>
            <a:ext cx="48770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4" Type="http://schemas.openxmlformats.org/officeDocument/2006/relationships/image" Target="../media/image3.jp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8" Type="http://schemas.openxmlformats.org/officeDocument/2006/relationships/image" Target="../media/image1.jp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348564" y="365125"/>
            <a:ext cx="6166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48564" y="1825625"/>
            <a:ext cx="61667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3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250000"/>
        <a:buFontTx/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17332" y="67377"/>
            <a:ext cx="6956057" cy="868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17044"/>
            <a:ext cx="7886700" cy="3051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3349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6808" y="6356351"/>
            <a:ext cx="523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952" y="6356351"/>
            <a:ext cx="1142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61" r:id="rId10"/>
    <p:sldLayoutId id="2147483672" r:id="rId11"/>
    <p:sldLayoutId id="2147483673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348564" y="365125"/>
            <a:ext cx="6166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48564" y="1825625"/>
            <a:ext cx="61667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5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WP5.2 Report &amp; outlook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Jan </a:t>
            </a:r>
            <a:r>
              <a:rPr lang="en-GB" sz="3600" dirty="0" smtClean="0"/>
              <a:t>Bot, SURF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445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dirty="0" smtClean="0"/>
              <a:t>Service abstraction 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0375"/>
            <a:ext cx="7886700" cy="4184326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Type</a:t>
            </a:r>
            <a:r>
              <a:rPr lang="en-GB" dirty="0" smtClean="0"/>
              <a:t>: </a:t>
            </a:r>
            <a:r>
              <a:rPr lang="en-US" dirty="0"/>
              <a:t>indicating what functionality is to be expected. This can e.g. be an AAI service, for which you would expect it to provide a method to authenticate users from various sources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b="1" dirty="0" smtClean="0"/>
              <a:t>Implementation</a:t>
            </a:r>
            <a:r>
              <a:rPr lang="en-GB" dirty="0" smtClean="0"/>
              <a:t>: </a:t>
            </a:r>
            <a:r>
              <a:rPr lang="en-US" dirty="0"/>
              <a:t>a software system that implements the required functionality as specified by the service type. This can e.g. be the GÉANT AAI system.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b="1" dirty="0" smtClean="0"/>
              <a:t>Instance</a:t>
            </a:r>
            <a:r>
              <a:rPr lang="en-GB" dirty="0" smtClean="0"/>
              <a:t>: </a:t>
            </a:r>
            <a:r>
              <a:rPr lang="en-US" dirty="0"/>
              <a:t>a service implementation offered by a service provider at a particular moment in time. This could be an instance of the GÉANT AAI system currently running at </a:t>
            </a:r>
            <a:r>
              <a:rPr lang="en-US" dirty="0" err="1"/>
              <a:t>SURFnet</a:t>
            </a:r>
            <a:r>
              <a:rPr lang="en-US" dirty="0"/>
              <a:t>.</a:t>
            </a:r>
            <a:r>
              <a:rPr lang="en-GB" dirty="0"/>
              <a:t> 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dirty="0" smtClean="0"/>
              <a:t>Remodelling the layers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5" y="1055305"/>
            <a:ext cx="8938077" cy="5119353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Inner core</a:t>
            </a:r>
          </a:p>
          <a:p>
            <a:pPr lvl="1"/>
            <a:r>
              <a:rPr lang="en-GB" sz="1600" dirty="0" smtClean="0"/>
              <a:t>All services to make EOSC work as a system</a:t>
            </a:r>
          </a:p>
          <a:p>
            <a:pPr lvl="1"/>
            <a:r>
              <a:rPr lang="en-GB" sz="1600" dirty="0" smtClean="0"/>
              <a:t>Service types are </a:t>
            </a:r>
            <a:r>
              <a:rPr lang="en-GB" sz="1600" i="1" dirty="0" smtClean="0"/>
              <a:t>dictated</a:t>
            </a:r>
            <a:r>
              <a:rPr lang="en-GB" sz="1600" dirty="0" smtClean="0"/>
              <a:t> by EOSC</a:t>
            </a:r>
          </a:p>
          <a:p>
            <a:pPr lvl="1"/>
            <a:r>
              <a:rPr lang="en-GB" sz="1600" dirty="0" smtClean="0"/>
              <a:t>Validity of service implementations is </a:t>
            </a:r>
            <a:r>
              <a:rPr lang="en-GB" sz="1600" i="1" dirty="0" smtClean="0"/>
              <a:t>checked</a:t>
            </a:r>
            <a:r>
              <a:rPr lang="en-GB" sz="1600" dirty="0" smtClean="0"/>
              <a:t> by EOSC</a:t>
            </a:r>
          </a:p>
          <a:p>
            <a:pPr lvl="1"/>
            <a:r>
              <a:rPr lang="en-GB" sz="1600" dirty="0" smtClean="0"/>
              <a:t>Development of services is </a:t>
            </a:r>
            <a:r>
              <a:rPr lang="en-GB" sz="1600" i="1" dirty="0" smtClean="0"/>
              <a:t>coordinated</a:t>
            </a:r>
            <a:r>
              <a:rPr lang="en-GB" sz="1600" dirty="0" smtClean="0"/>
              <a:t> and </a:t>
            </a:r>
            <a:r>
              <a:rPr lang="en-GB" sz="1600" i="1" dirty="0" smtClean="0"/>
              <a:t>funded</a:t>
            </a:r>
            <a:r>
              <a:rPr lang="en-GB" sz="1600" dirty="0" smtClean="0"/>
              <a:t> through EOSC</a:t>
            </a:r>
          </a:p>
          <a:p>
            <a:pPr lvl="1"/>
            <a:r>
              <a:rPr lang="en-US" sz="1600" dirty="0"/>
              <a:t>EOSC aims to limit the amount of service </a:t>
            </a:r>
            <a:r>
              <a:rPr lang="en-US" sz="1600" i="1" dirty="0"/>
              <a:t>implementations</a:t>
            </a:r>
            <a:r>
              <a:rPr lang="en-US" sz="1600" dirty="0"/>
              <a:t> &amp; </a:t>
            </a:r>
            <a:r>
              <a:rPr lang="en-US" sz="1600" i="1" dirty="0"/>
              <a:t>instances</a:t>
            </a:r>
            <a:r>
              <a:rPr lang="en-US" sz="1600" dirty="0"/>
              <a:t> to make operation of these services more efficient and cost effective</a:t>
            </a:r>
            <a:r>
              <a:rPr lang="en-US" sz="1600" dirty="0" smtClean="0"/>
              <a:t>.</a:t>
            </a:r>
            <a:endParaRPr lang="en-GB" sz="1600" dirty="0" smtClean="0"/>
          </a:p>
          <a:p>
            <a:pPr lvl="1"/>
            <a:r>
              <a:rPr lang="en-US" sz="1600" dirty="0"/>
              <a:t>The </a:t>
            </a:r>
            <a:r>
              <a:rPr lang="en-US" sz="1600" i="1" dirty="0"/>
              <a:t>providers</a:t>
            </a:r>
            <a:r>
              <a:rPr lang="en-US" sz="1600" dirty="0"/>
              <a:t> of service </a:t>
            </a:r>
            <a:r>
              <a:rPr lang="en-US" sz="1600" i="1" dirty="0"/>
              <a:t>instances</a:t>
            </a:r>
            <a:r>
              <a:rPr lang="en-US" sz="1600" dirty="0"/>
              <a:t> are required to be certified against international </a:t>
            </a:r>
            <a:r>
              <a:rPr lang="en-US" sz="1600" dirty="0" smtClean="0"/>
              <a:t>standards and make themselves available for auditing</a:t>
            </a:r>
            <a:endParaRPr lang="en-GB" sz="1600" dirty="0" smtClean="0"/>
          </a:p>
          <a:p>
            <a:pPr lvl="1"/>
            <a:r>
              <a:rPr lang="en-US" sz="1600" dirty="0"/>
              <a:t>Service </a:t>
            </a:r>
            <a:r>
              <a:rPr lang="en-US" sz="1600" i="1" dirty="0"/>
              <a:t>providers</a:t>
            </a:r>
            <a:r>
              <a:rPr lang="en-US" sz="1600" dirty="0"/>
              <a:t> </a:t>
            </a:r>
            <a:r>
              <a:rPr lang="en-US" sz="1600" dirty="0" smtClean="0"/>
              <a:t>receive </a:t>
            </a:r>
            <a:r>
              <a:rPr lang="en-US" sz="1600" dirty="0"/>
              <a:t>base level compensation for offering these </a:t>
            </a:r>
            <a:r>
              <a:rPr lang="en-US" sz="1600" dirty="0" smtClean="0"/>
              <a:t>services</a:t>
            </a:r>
          </a:p>
          <a:p>
            <a:pPr lvl="1"/>
            <a:r>
              <a:rPr lang="en-US" sz="1600" dirty="0"/>
              <a:t>Services in other layers that aim to be EOSC compliant are </a:t>
            </a:r>
            <a:r>
              <a:rPr lang="en-US" sz="1600" i="1" dirty="0"/>
              <a:t>required</a:t>
            </a:r>
            <a:r>
              <a:rPr lang="en-US" sz="1600" dirty="0"/>
              <a:t> to use one of the EOSC approved </a:t>
            </a:r>
            <a:r>
              <a:rPr lang="en-US" sz="1600" i="1" dirty="0"/>
              <a:t>instances</a:t>
            </a:r>
            <a:r>
              <a:rPr lang="en-US" sz="1600" dirty="0"/>
              <a:t> of a service that provides the required functionality</a:t>
            </a:r>
            <a:r>
              <a:rPr lang="en-US" sz="1600" dirty="0" smtClean="0"/>
              <a:t>.</a:t>
            </a:r>
            <a:endParaRPr lang="en-GB" sz="1600" dirty="0" smtClean="0"/>
          </a:p>
          <a:p>
            <a:r>
              <a:rPr lang="en-GB" sz="2000" b="1" dirty="0" smtClean="0"/>
              <a:t>Outer core</a:t>
            </a:r>
            <a:endParaRPr lang="en-GB" sz="1600" dirty="0" smtClean="0"/>
          </a:p>
          <a:p>
            <a:r>
              <a:rPr lang="en-GB" sz="2000" b="1" dirty="0" smtClean="0"/>
              <a:t>Mantle</a:t>
            </a:r>
          </a:p>
          <a:p>
            <a:r>
              <a:rPr lang="en-GB" sz="2000" b="1" dirty="0" smtClean="0"/>
              <a:t>Crust</a:t>
            </a:r>
            <a:endParaRPr lang="en-GB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8" y="4496194"/>
            <a:ext cx="2753032" cy="1678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2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dirty="0" smtClean="0"/>
              <a:t>Remodelling the layers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5" y="1055305"/>
            <a:ext cx="8721767" cy="5119353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Inner core</a:t>
            </a:r>
          </a:p>
          <a:p>
            <a:r>
              <a:rPr lang="en-GB" sz="2000" b="1" dirty="0" smtClean="0"/>
              <a:t>Outer core</a:t>
            </a:r>
          </a:p>
          <a:p>
            <a:pPr lvl="1"/>
            <a:r>
              <a:rPr lang="en-US" sz="1600" dirty="0"/>
              <a:t>Services that e.g. RIs can use to build their own platform on. Consists mainly of e-infrastructure services.</a:t>
            </a:r>
            <a:endParaRPr lang="en-GB" sz="1600" dirty="0"/>
          </a:p>
          <a:p>
            <a:pPr lvl="1"/>
            <a:r>
              <a:rPr lang="en-US" sz="1600" dirty="0"/>
              <a:t>Offer a uniform interface to service providers to be able to easily scale-up or move operations</a:t>
            </a:r>
            <a:endParaRPr lang="en-GB" sz="1600" dirty="0"/>
          </a:p>
          <a:p>
            <a:pPr lvl="1"/>
            <a:r>
              <a:rPr lang="en-US" sz="1600" dirty="0"/>
              <a:t>Create synergy between service providers by</a:t>
            </a:r>
            <a:endParaRPr lang="en-GB" sz="1600" dirty="0"/>
          </a:p>
          <a:p>
            <a:pPr lvl="2"/>
            <a:r>
              <a:rPr lang="en-US" sz="1400" dirty="0"/>
              <a:t>Providing </a:t>
            </a:r>
            <a:r>
              <a:rPr lang="en-US" sz="1400" dirty="0" err="1"/>
              <a:t>specialised</a:t>
            </a:r>
            <a:r>
              <a:rPr lang="en-US" sz="1400" dirty="0"/>
              <a:t> services to a wider demographic that would otherwise not be economically viable</a:t>
            </a:r>
            <a:endParaRPr lang="en-GB" sz="1400" dirty="0"/>
          </a:p>
          <a:p>
            <a:pPr lvl="2"/>
            <a:r>
              <a:rPr lang="en-US" sz="1400" dirty="0"/>
              <a:t>Provide services that require cross provider collaboration (e.g. a cross- data-center data replication services)</a:t>
            </a:r>
            <a:endParaRPr lang="en-GB" sz="1400" dirty="0"/>
          </a:p>
          <a:p>
            <a:pPr lvl="2"/>
            <a:r>
              <a:rPr lang="en-US" sz="1400" dirty="0"/>
              <a:t>Facilitate knowledge sharing between service providers by focusing on a limited set of technologies that are used across the EOSC</a:t>
            </a:r>
            <a:endParaRPr lang="en-GB" sz="1400" dirty="0"/>
          </a:p>
          <a:p>
            <a:pPr lvl="1"/>
            <a:r>
              <a:rPr lang="en-US" sz="1600" dirty="0"/>
              <a:t>Service </a:t>
            </a:r>
            <a:r>
              <a:rPr lang="en-US" sz="1600" i="1" dirty="0"/>
              <a:t>types</a:t>
            </a:r>
            <a:r>
              <a:rPr lang="en-US" sz="1600" dirty="0"/>
              <a:t> include (but are not limited to): Cloud compute, object storage, networking, PID systems, etc.</a:t>
            </a:r>
            <a:endParaRPr lang="en-GB" sz="1600" dirty="0"/>
          </a:p>
          <a:p>
            <a:pPr lvl="1"/>
            <a:r>
              <a:rPr lang="en-US" sz="1600" dirty="0"/>
              <a:t>EOSC aims to </a:t>
            </a:r>
            <a:r>
              <a:rPr lang="en-US" sz="1600" i="1" dirty="0" err="1"/>
              <a:t>standardise</a:t>
            </a:r>
            <a:r>
              <a:rPr lang="en-US" sz="1600" dirty="0"/>
              <a:t> the interfaces that these service </a:t>
            </a:r>
            <a:r>
              <a:rPr lang="en-US" sz="1600" i="1" dirty="0"/>
              <a:t>implementations</a:t>
            </a:r>
            <a:r>
              <a:rPr lang="en-US" sz="1600" dirty="0"/>
              <a:t> expose (e.g. S3 object protocol, OAI-PMH</a:t>
            </a:r>
            <a:r>
              <a:rPr lang="en-US" sz="1600" dirty="0" smtClean="0"/>
              <a:t>).</a:t>
            </a:r>
            <a:endParaRPr lang="en-GB" sz="1600" dirty="0" smtClean="0"/>
          </a:p>
          <a:p>
            <a:r>
              <a:rPr lang="en-GB" sz="2000" b="1" dirty="0" smtClean="0"/>
              <a:t>Mantle</a:t>
            </a:r>
          </a:p>
          <a:p>
            <a:r>
              <a:rPr lang="en-GB" sz="2000" b="1" dirty="0" smtClean="0"/>
              <a:t>Crust</a:t>
            </a:r>
            <a:endParaRPr lang="en-GB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7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dirty="0" smtClean="0"/>
              <a:t>Remodelling the layers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5" y="1055305"/>
            <a:ext cx="8957741" cy="5119353"/>
          </a:xfrm>
        </p:spPr>
        <p:txBody>
          <a:bodyPr>
            <a:normAutofit fontScale="92500" lnSpcReduction="20000"/>
          </a:bodyPr>
          <a:lstStyle/>
          <a:p>
            <a:r>
              <a:rPr lang="en-GB" sz="2000" b="1" dirty="0" smtClean="0"/>
              <a:t>Inner core</a:t>
            </a:r>
          </a:p>
          <a:p>
            <a:r>
              <a:rPr lang="en-GB" sz="2000" b="1" dirty="0" smtClean="0"/>
              <a:t>Outer core</a:t>
            </a:r>
            <a:endParaRPr lang="en-GB" sz="1600" dirty="0" smtClean="0"/>
          </a:p>
          <a:p>
            <a:r>
              <a:rPr lang="en-GB" sz="2000" b="1" dirty="0" smtClean="0"/>
              <a:t>Mantle</a:t>
            </a:r>
          </a:p>
          <a:p>
            <a:pPr lvl="1"/>
            <a:r>
              <a:rPr lang="en-US" sz="2100" dirty="0"/>
              <a:t>Non-scientific discipline specific higher-level services.</a:t>
            </a:r>
            <a:endParaRPr lang="en-GB" sz="2100" dirty="0"/>
          </a:p>
          <a:p>
            <a:pPr lvl="1"/>
            <a:r>
              <a:rPr lang="en-US" sz="2100" dirty="0"/>
              <a:t>Aim of this layer is to:</a:t>
            </a:r>
            <a:endParaRPr lang="en-GB" sz="2100" dirty="0"/>
          </a:p>
          <a:p>
            <a:pPr lvl="2"/>
            <a:r>
              <a:rPr lang="en-US" sz="1500" dirty="0"/>
              <a:t>Guide the development of software platforms (</a:t>
            </a:r>
            <a:r>
              <a:rPr lang="en-US" sz="1500" i="1" dirty="0"/>
              <a:t>implementations</a:t>
            </a:r>
            <a:r>
              <a:rPr lang="en-US" sz="1500" dirty="0"/>
              <a:t>) that can be instantiated by various service providers.</a:t>
            </a:r>
            <a:endParaRPr lang="en-GB" sz="1500" dirty="0"/>
          </a:p>
          <a:p>
            <a:pPr lvl="2"/>
            <a:r>
              <a:rPr lang="en-US" sz="1500" dirty="0"/>
              <a:t>To </a:t>
            </a:r>
            <a:r>
              <a:rPr lang="en-US" sz="1500" dirty="0" err="1"/>
              <a:t>standardise</a:t>
            </a:r>
            <a:r>
              <a:rPr lang="en-US" sz="1500" dirty="0"/>
              <a:t> on a limited number of platforms and protocols to facilitate data and tool re-use across disciplines.</a:t>
            </a:r>
            <a:endParaRPr lang="en-GB" sz="1500" dirty="0"/>
          </a:p>
          <a:p>
            <a:pPr lvl="2"/>
            <a:r>
              <a:rPr lang="en-US" sz="1500" dirty="0"/>
              <a:t>To build on top of the interfaces as exposed by the outer core services.</a:t>
            </a:r>
            <a:endParaRPr lang="en-GB" sz="1500" dirty="0"/>
          </a:p>
          <a:p>
            <a:pPr lvl="1"/>
            <a:r>
              <a:rPr lang="en-US" sz="2100" dirty="0"/>
              <a:t>Service </a:t>
            </a:r>
            <a:r>
              <a:rPr lang="en-US" sz="2100" i="1" dirty="0"/>
              <a:t>types</a:t>
            </a:r>
            <a:r>
              <a:rPr lang="en-US" sz="2100" dirty="0"/>
              <a:t> include (but are not limited to): scientific gateways, VREs, web-platforms, analysis engines, etc.</a:t>
            </a:r>
            <a:endParaRPr lang="en-GB" sz="2100" dirty="0"/>
          </a:p>
          <a:p>
            <a:pPr lvl="1"/>
            <a:r>
              <a:rPr lang="en-US" sz="2100" dirty="0"/>
              <a:t>Examples of service </a:t>
            </a:r>
            <a:r>
              <a:rPr lang="en-US" sz="2100" i="1" dirty="0"/>
              <a:t>implementations</a:t>
            </a:r>
            <a:r>
              <a:rPr lang="en-US" sz="2100" dirty="0"/>
              <a:t>: D4Science, Catania Science Gateway, Galaxy.</a:t>
            </a:r>
            <a:endParaRPr lang="en-GB" sz="2100" dirty="0"/>
          </a:p>
          <a:p>
            <a:pPr lvl="1"/>
            <a:r>
              <a:rPr lang="en-US" sz="2100" dirty="0"/>
              <a:t>To be EOSC compliant, these service </a:t>
            </a:r>
            <a:r>
              <a:rPr lang="en-US" sz="2100" i="1" dirty="0"/>
              <a:t>implementations</a:t>
            </a:r>
            <a:r>
              <a:rPr lang="en-US" sz="2100" dirty="0"/>
              <a:t> are </a:t>
            </a:r>
            <a:r>
              <a:rPr lang="en-US" sz="2100" i="1" dirty="0"/>
              <a:t>required</a:t>
            </a:r>
            <a:r>
              <a:rPr lang="en-US" sz="2100" dirty="0"/>
              <a:t> to interface with inner core services where applicable.</a:t>
            </a:r>
            <a:endParaRPr lang="en-GB" sz="2100" dirty="0"/>
          </a:p>
          <a:p>
            <a:pPr lvl="1"/>
            <a:r>
              <a:rPr lang="en-US" sz="2100" dirty="0"/>
              <a:t>These service </a:t>
            </a:r>
            <a:r>
              <a:rPr lang="en-US" sz="2100" i="1" dirty="0"/>
              <a:t>implementations</a:t>
            </a:r>
            <a:r>
              <a:rPr lang="en-US" sz="2100" dirty="0"/>
              <a:t> are </a:t>
            </a:r>
            <a:r>
              <a:rPr lang="en-US" sz="2100" i="1" dirty="0"/>
              <a:t>encouraged</a:t>
            </a:r>
            <a:r>
              <a:rPr lang="en-US" sz="2100" dirty="0"/>
              <a:t> to build on top of outer core service interfaces, which will </a:t>
            </a:r>
            <a:r>
              <a:rPr lang="en-US" sz="2100" i="1" dirty="0"/>
              <a:t>contribute</a:t>
            </a:r>
            <a:r>
              <a:rPr lang="en-US" sz="2100" dirty="0"/>
              <a:t> to their EOSC </a:t>
            </a:r>
            <a:r>
              <a:rPr lang="en-US" sz="2100" i="1" dirty="0"/>
              <a:t>compatibility</a:t>
            </a:r>
            <a:r>
              <a:rPr lang="en-US" sz="2100" dirty="0"/>
              <a:t>.</a:t>
            </a:r>
            <a:endParaRPr lang="en-GB" sz="2100" dirty="0"/>
          </a:p>
          <a:p>
            <a:pPr lvl="1"/>
            <a:r>
              <a:rPr lang="en-US" sz="2100" dirty="0"/>
              <a:t>These services can be part of the EOSC Supported Services (for which funding is available to develop or run the service) but don’t have to be</a:t>
            </a:r>
            <a:r>
              <a:rPr lang="en-US" sz="2100" dirty="0" smtClean="0"/>
              <a:t>.</a:t>
            </a:r>
            <a:endParaRPr lang="en-GB" sz="900" b="1" dirty="0" smtClean="0"/>
          </a:p>
          <a:p>
            <a:r>
              <a:rPr lang="en-GB" sz="2000" b="1" dirty="0" smtClean="0"/>
              <a:t>Crust</a:t>
            </a:r>
            <a:endParaRPr lang="en-GB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6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dirty="0" smtClean="0"/>
              <a:t>Remodelling the layers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4" y="1055305"/>
            <a:ext cx="8981047" cy="5119353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Inner core</a:t>
            </a:r>
          </a:p>
          <a:p>
            <a:r>
              <a:rPr lang="en-GB" sz="2000" b="1" dirty="0" smtClean="0"/>
              <a:t>Outer core</a:t>
            </a:r>
            <a:endParaRPr lang="en-GB" sz="1600" dirty="0" smtClean="0"/>
          </a:p>
          <a:p>
            <a:r>
              <a:rPr lang="en-GB" sz="2000" b="1" dirty="0" smtClean="0"/>
              <a:t>Mantle</a:t>
            </a:r>
          </a:p>
          <a:p>
            <a:r>
              <a:rPr lang="en-GB" sz="2000" b="1" dirty="0" smtClean="0"/>
              <a:t>Crust</a:t>
            </a:r>
          </a:p>
          <a:p>
            <a:pPr lvl="1"/>
            <a:r>
              <a:rPr lang="en-US" sz="1600" dirty="0"/>
              <a:t>All end-user facing services.</a:t>
            </a:r>
            <a:endParaRPr lang="en-GB" sz="1600" dirty="0"/>
          </a:p>
          <a:p>
            <a:pPr lvl="1"/>
            <a:r>
              <a:rPr lang="en-US" sz="1600" dirty="0"/>
              <a:t>Aim of this layer is to:</a:t>
            </a:r>
            <a:endParaRPr lang="en-GB" sz="1600" dirty="0"/>
          </a:p>
          <a:p>
            <a:pPr lvl="2"/>
            <a:r>
              <a:rPr lang="en-US" sz="1400" dirty="0"/>
              <a:t>Provide scientists with fit-for-purpose services</a:t>
            </a:r>
            <a:endParaRPr lang="en-GB" sz="1400" dirty="0"/>
          </a:p>
          <a:p>
            <a:pPr lvl="1"/>
            <a:r>
              <a:rPr lang="en-US" sz="1600" dirty="0"/>
              <a:t>Service types: can roughly be anything IT infrastructure related.</a:t>
            </a:r>
            <a:endParaRPr lang="en-GB" sz="1600" dirty="0"/>
          </a:p>
          <a:p>
            <a:pPr lvl="1"/>
            <a:r>
              <a:rPr lang="en-US" sz="1600" dirty="0"/>
              <a:t>Can be instantiated outer core or mantle services, but don’t have to be.</a:t>
            </a:r>
            <a:endParaRPr lang="en-GB" sz="1600" dirty="0"/>
          </a:p>
          <a:p>
            <a:pPr lvl="1"/>
            <a:r>
              <a:rPr lang="en-US" sz="1600" dirty="0"/>
              <a:t>To be EOSC compliant, they are </a:t>
            </a:r>
            <a:r>
              <a:rPr lang="en-US" sz="1600" i="1" dirty="0"/>
              <a:t>required</a:t>
            </a:r>
            <a:r>
              <a:rPr lang="en-US" sz="1600" dirty="0"/>
              <a:t> to use inner core services where applicable.</a:t>
            </a:r>
            <a:endParaRPr lang="en-GB" sz="1600" dirty="0"/>
          </a:p>
          <a:p>
            <a:pPr lvl="1"/>
            <a:r>
              <a:rPr lang="en-US" sz="1600" dirty="0"/>
              <a:t>Services in this layer will, in the most part, be provided by RIs and will be geared towards specific scientific communities. </a:t>
            </a:r>
            <a:endParaRPr lang="en-GB" sz="1600" dirty="0"/>
          </a:p>
          <a:p>
            <a:pPr lvl="1"/>
            <a:r>
              <a:rPr lang="en-US" sz="1600" dirty="0"/>
              <a:t>These services could be made available to the ‘long tail of science’ as well, but that can probably better be done on a national, regional or local level (which is also where the funding for these types of services is</a:t>
            </a:r>
            <a:r>
              <a:rPr lang="en-US" sz="1600" dirty="0" smtClean="0"/>
              <a:t>).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8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smtClean="0"/>
              <a:t>Questions &amp;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9535"/>
            <a:ext cx="7886700" cy="4857136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Input on layer model?</a:t>
            </a:r>
          </a:p>
          <a:p>
            <a:r>
              <a:rPr lang="en-GB" sz="2400" dirty="0" smtClean="0"/>
              <a:t>One approach for all service types doesn’t seem to work: focus on ’core services’ and work out from there? </a:t>
            </a:r>
          </a:p>
          <a:p>
            <a:pPr lvl="1"/>
            <a:r>
              <a:rPr lang="en-GB" sz="2000" dirty="0" smtClean="0"/>
              <a:t>This does imply less (no?) work on higher level services</a:t>
            </a:r>
          </a:p>
          <a:p>
            <a:r>
              <a:rPr lang="en-GB" sz="2400" dirty="0" smtClean="0"/>
              <a:t>Core services discussion, which services to include:</a:t>
            </a:r>
          </a:p>
          <a:p>
            <a:pPr lvl="1"/>
            <a:r>
              <a:rPr lang="en-GB" sz="2000" dirty="0" smtClean="0"/>
              <a:t> In: Accounting, Monitoring, </a:t>
            </a:r>
            <a:r>
              <a:rPr lang="mr-IN" sz="2000" dirty="0" smtClean="0"/>
              <a:t>…</a:t>
            </a:r>
            <a:endParaRPr lang="en-GB" sz="2000" dirty="0" smtClean="0"/>
          </a:p>
          <a:p>
            <a:pPr lvl="1"/>
            <a:r>
              <a:rPr lang="en-GB" sz="2000" dirty="0" smtClean="0"/>
              <a:t> Out: AAI, </a:t>
            </a:r>
            <a:r>
              <a:rPr lang="mr-IN" sz="2000" dirty="0" smtClean="0"/>
              <a:t>…</a:t>
            </a:r>
            <a:endParaRPr lang="en-GB" sz="2000" dirty="0" smtClean="0"/>
          </a:p>
          <a:p>
            <a:r>
              <a:rPr lang="en-GB" sz="2400" dirty="0" smtClean="0"/>
              <a:t>How should quality and inclusiveness be balanced? Should / can we rely on the RIs to define their own inclusion criteria?</a:t>
            </a:r>
          </a:p>
          <a:p>
            <a:pPr lvl="1"/>
            <a:r>
              <a:rPr lang="en-GB" sz="2000" dirty="0" smtClean="0"/>
              <a:t>Now mainly focussing on inclusiveness</a:t>
            </a:r>
          </a:p>
          <a:p>
            <a:r>
              <a:rPr lang="en-GB" sz="2400" dirty="0" smtClean="0"/>
              <a:t>Relationship between RIs and e-infrastructures: are e-</a:t>
            </a:r>
            <a:r>
              <a:rPr lang="en-GB" sz="2400" dirty="0" err="1" smtClean="0"/>
              <a:t>infras</a:t>
            </a:r>
            <a:r>
              <a:rPr lang="en-GB" sz="2400" dirty="0" smtClean="0"/>
              <a:t> ’just’ service providers or collaboration partners?</a:t>
            </a:r>
          </a:p>
          <a:p>
            <a:pPr lvl="1"/>
            <a:r>
              <a:rPr lang="en-GB" sz="2000" dirty="0" smtClean="0"/>
              <a:t>This influences how services are offered and presented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8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smtClean="0"/>
              <a:t>Timeboxing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0179"/>
            <a:ext cx="7886700" cy="498968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Inner core service </a:t>
            </a:r>
            <a:r>
              <a:rPr lang="en-US" i="1" dirty="0"/>
              <a:t>types</a:t>
            </a:r>
            <a:r>
              <a:rPr lang="en-US" dirty="0"/>
              <a:t> and </a:t>
            </a:r>
            <a:r>
              <a:rPr lang="en-US" i="1" dirty="0"/>
              <a:t>implementations</a:t>
            </a:r>
            <a:r>
              <a:rPr lang="en-US" dirty="0"/>
              <a:t> need to be </a:t>
            </a:r>
            <a:r>
              <a:rPr lang="en-US" i="1" dirty="0"/>
              <a:t>identified </a:t>
            </a:r>
            <a:r>
              <a:rPr lang="en-US" dirty="0"/>
              <a:t>and</a:t>
            </a:r>
            <a:r>
              <a:rPr lang="en-US" i="1" dirty="0"/>
              <a:t> agreed on</a:t>
            </a:r>
            <a:r>
              <a:rPr lang="en-US" dirty="0"/>
              <a:t> before the end of this year.</a:t>
            </a:r>
            <a:endParaRPr lang="en-GB" dirty="0"/>
          </a:p>
          <a:p>
            <a:pPr lvl="0"/>
            <a:r>
              <a:rPr lang="en-US" dirty="0"/>
              <a:t>Inner core service provider </a:t>
            </a:r>
            <a:r>
              <a:rPr lang="en-US" i="1" dirty="0"/>
              <a:t>requirements</a:t>
            </a:r>
            <a:r>
              <a:rPr lang="en-US" dirty="0"/>
              <a:t> (including required certification) need to be </a:t>
            </a:r>
            <a:r>
              <a:rPr lang="en-US" i="1" dirty="0"/>
              <a:t>identified</a:t>
            </a:r>
            <a:r>
              <a:rPr lang="en-US" dirty="0"/>
              <a:t> and </a:t>
            </a:r>
            <a:r>
              <a:rPr lang="en-US" i="1" dirty="0"/>
              <a:t>agreed on</a:t>
            </a:r>
            <a:r>
              <a:rPr lang="en-US" dirty="0"/>
              <a:t> before the end of this year.</a:t>
            </a:r>
            <a:endParaRPr lang="en-GB" dirty="0"/>
          </a:p>
          <a:p>
            <a:pPr lvl="0"/>
            <a:r>
              <a:rPr lang="en-US" dirty="0"/>
              <a:t>Funding methodology for inner core services must be </a:t>
            </a:r>
            <a:r>
              <a:rPr lang="en-US" i="1" dirty="0"/>
              <a:t>established</a:t>
            </a:r>
            <a:r>
              <a:rPr lang="en-US" dirty="0"/>
              <a:t> before the end of this year.</a:t>
            </a:r>
            <a:endParaRPr lang="en-GB" dirty="0"/>
          </a:p>
          <a:p>
            <a:pPr lvl="0"/>
            <a:r>
              <a:rPr lang="en-US" dirty="0"/>
              <a:t>Outer core service </a:t>
            </a:r>
            <a:r>
              <a:rPr lang="en-US" i="1" dirty="0"/>
              <a:t>types</a:t>
            </a:r>
            <a:r>
              <a:rPr lang="en-US" dirty="0"/>
              <a:t> and </a:t>
            </a:r>
            <a:r>
              <a:rPr lang="en-US" i="1" dirty="0"/>
              <a:t>implementations</a:t>
            </a:r>
            <a:r>
              <a:rPr lang="en-US" dirty="0"/>
              <a:t> need to be </a:t>
            </a:r>
            <a:r>
              <a:rPr lang="en-US" i="1" dirty="0"/>
              <a:t>identified</a:t>
            </a:r>
            <a:r>
              <a:rPr lang="en-US" dirty="0"/>
              <a:t> (inventoried) before the end of this year.</a:t>
            </a:r>
            <a:endParaRPr lang="en-GB" dirty="0"/>
          </a:p>
          <a:p>
            <a:pPr lvl="0"/>
            <a:r>
              <a:rPr lang="en-US" dirty="0"/>
              <a:t>Make a start with interface analysis of outer core and mantle services.</a:t>
            </a:r>
            <a:endParaRPr lang="en-GB" dirty="0"/>
          </a:p>
          <a:p>
            <a:pPr lvl="0"/>
            <a:r>
              <a:rPr lang="en-US" dirty="0"/>
              <a:t>Everything else is considered to be out of scope for the remaining period of </a:t>
            </a:r>
            <a:r>
              <a:rPr lang="en-US" dirty="0" err="1"/>
              <a:t>EOSCpilot</a:t>
            </a:r>
            <a:r>
              <a:rPr lang="en-US" dirty="0"/>
              <a:t>.</a:t>
            </a:r>
            <a:endParaRPr lang="en-GB" dirty="0"/>
          </a:p>
          <a:p>
            <a:pPr lvl="0"/>
            <a:r>
              <a:rPr lang="en-US" dirty="0"/>
              <a:t>As for the broader EOSC setting: priority should be given to get </a:t>
            </a:r>
            <a:r>
              <a:rPr lang="en-US" i="1" dirty="0"/>
              <a:t>instances</a:t>
            </a:r>
            <a:r>
              <a:rPr lang="en-US" dirty="0"/>
              <a:t> running for every </a:t>
            </a:r>
            <a:r>
              <a:rPr lang="en-US" i="1" dirty="0"/>
              <a:t>inner core service</a:t>
            </a:r>
            <a:r>
              <a:rPr lang="en-US" dirty="0"/>
              <a:t> </a:t>
            </a:r>
            <a:r>
              <a:rPr lang="en-US" i="1" dirty="0"/>
              <a:t>type. </a:t>
            </a:r>
            <a:r>
              <a:rPr lang="en-US" dirty="0"/>
              <a:t>That will give EOSC partners something to work with and show concrete results.</a:t>
            </a:r>
            <a:endParaRPr lang="en-GB" dirty="0"/>
          </a:p>
          <a:p>
            <a:pPr lvl="0"/>
            <a:r>
              <a:rPr lang="en-US" dirty="0"/>
              <a:t>Once the inner core services are established, outer core services can be added to the mix.  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7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18389" y="144050"/>
            <a:ext cx="6372119" cy="752476"/>
          </a:xfrm>
        </p:spPr>
        <p:txBody>
          <a:bodyPr>
            <a:normAutofit/>
          </a:bodyPr>
          <a:lstStyle/>
          <a:p>
            <a:r>
              <a:rPr lang="it-IT" dirty="0" smtClean="0"/>
              <a:t>Task 5.2 </a:t>
            </a:r>
            <a:r>
              <a:rPr lang="it-IT" dirty="0"/>
              <a:t>EOSC </a:t>
            </a:r>
            <a:r>
              <a:rPr lang="it-IT" dirty="0" smtClean="0"/>
              <a:t>Service Portfolio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2" name="Figura a mano libera 11"/>
          <p:cNvSpPr/>
          <p:nvPr/>
        </p:nvSpPr>
        <p:spPr>
          <a:xfrm>
            <a:off x="1459751" y="1047719"/>
            <a:ext cx="4867646" cy="879969"/>
          </a:xfrm>
          <a:custGeom>
            <a:avLst/>
            <a:gdLst>
              <a:gd name="connsiteX0" fmla="*/ 0 w 2504797"/>
              <a:gd name="connsiteY0" fmla="*/ 0 h 764945"/>
              <a:gd name="connsiteX1" fmla="*/ 2504797 w 2504797"/>
              <a:gd name="connsiteY1" fmla="*/ 0 h 764945"/>
              <a:gd name="connsiteX2" fmla="*/ 2504797 w 2504797"/>
              <a:gd name="connsiteY2" fmla="*/ 764945 h 764945"/>
              <a:gd name="connsiteX3" fmla="*/ 0 w 2504797"/>
              <a:gd name="connsiteY3" fmla="*/ 764945 h 764945"/>
              <a:gd name="connsiteX4" fmla="*/ 0 w 2504797"/>
              <a:gd name="connsiteY4" fmla="*/ 0 h 76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797" h="764945">
                <a:moveTo>
                  <a:pt x="0" y="0"/>
                </a:moveTo>
                <a:lnTo>
                  <a:pt x="2504797" y="0"/>
                </a:lnTo>
                <a:lnTo>
                  <a:pt x="2504797" y="764945"/>
                </a:lnTo>
                <a:lnTo>
                  <a:pt x="0" y="7649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0" tIns="284480" rIns="284480" bIns="0" numCol="1" spcCol="1270" anchor="t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</a:pPr>
            <a:r>
              <a:rPr lang="it-IT" sz="2400" kern="1200" dirty="0" smtClean="0"/>
              <a:t>Service Portfolio Management</a:t>
            </a:r>
            <a:endParaRPr lang="it-IT" sz="2400" kern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052052" y="1720646"/>
            <a:ext cx="6390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The purpose of a Service Portfolio is to understand, both internally and externally, what services an </a:t>
            </a:r>
            <a:r>
              <a:rPr lang="en-US" sz="1600" dirty="0" err="1">
                <a:solidFill>
                  <a:schemeClr val="accent5"/>
                </a:solidFill>
              </a:rPr>
              <a:t>organisation</a:t>
            </a:r>
            <a:r>
              <a:rPr lang="en-US" sz="1600" dirty="0">
                <a:solidFill>
                  <a:schemeClr val="accent5"/>
                </a:solidFill>
              </a:rPr>
              <a:t> provides. </a:t>
            </a:r>
            <a:r>
              <a:rPr lang="en-US" sz="1600" dirty="0"/>
              <a:t>This is necessary for effective service management as much of it is arranged and managed by service. A Service Portfolio also help create an internal awareness within the </a:t>
            </a:r>
            <a:r>
              <a:rPr lang="en-US" sz="1600" dirty="0" err="1"/>
              <a:t>organisation</a:t>
            </a:r>
            <a:r>
              <a:rPr lang="en-US" sz="1600" dirty="0"/>
              <a:t> of the concept of a ‘Service’ from an ITSM point of view, rather than a more technology orientated point of view (which tends to refer to Service Components as Services).</a:t>
            </a:r>
          </a:p>
          <a:p>
            <a:endParaRPr lang="en-GB" sz="1600" dirty="0"/>
          </a:p>
        </p:txBody>
      </p:sp>
      <p:pic>
        <p:nvPicPr>
          <p:cNvPr id="23" name="Picture 2" descr="fbeeldingsresultaat voor portfo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70" y="4455676"/>
            <a:ext cx="912269" cy="91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fbeeldingsresultaat voor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05" y="4642967"/>
            <a:ext cx="1384467" cy="5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905047" y="3949183"/>
            <a:ext cx="1244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Inclusion criteria</a:t>
            </a:r>
            <a:endParaRPr lang="en-GB" sz="1200" dirty="0"/>
          </a:p>
        </p:txBody>
      </p:sp>
      <p:pic>
        <p:nvPicPr>
          <p:cNvPr id="27" name="Picture 10" descr="fbeeldingsresultaat voor b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868" y="4468690"/>
            <a:ext cx="891077" cy="89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825754" y="3950224"/>
            <a:ext cx="19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Removal criteria</a:t>
            </a:r>
            <a:endParaRPr lang="en-GB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930323" y="5491502"/>
            <a:ext cx="1201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Update criteria</a:t>
            </a:r>
            <a:endParaRPr lang="en-GB" sz="1200" dirty="0"/>
          </a:p>
        </p:txBody>
      </p:sp>
      <p:cxnSp>
        <p:nvCxnSpPr>
          <p:cNvPr id="33" name="Curved Connector 32"/>
          <p:cNvCxnSpPr>
            <a:stCxn id="24" idx="0"/>
            <a:endCxn id="23" idx="0"/>
          </p:cNvCxnSpPr>
          <p:nvPr/>
        </p:nvCxnSpPr>
        <p:spPr>
          <a:xfrm rot="5400000" flipH="1" flipV="1">
            <a:off x="3337727" y="3449689"/>
            <a:ext cx="187291" cy="2199266"/>
          </a:xfrm>
          <a:prstGeom prst="curvedConnector3">
            <a:avLst>
              <a:gd name="adj1" fmla="val 222056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23" idx="0"/>
            <a:endCxn id="27" idx="0"/>
          </p:cNvCxnSpPr>
          <p:nvPr/>
        </p:nvCxnSpPr>
        <p:spPr>
          <a:xfrm rot="16200000" flipH="1">
            <a:off x="5356699" y="3629982"/>
            <a:ext cx="13014" cy="1664402"/>
          </a:xfrm>
          <a:prstGeom prst="curvedConnector3">
            <a:avLst>
              <a:gd name="adj1" fmla="val -175657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23" idx="3"/>
            <a:endCxn id="23" idx="1"/>
          </p:cNvCxnSpPr>
          <p:nvPr/>
        </p:nvCxnSpPr>
        <p:spPr>
          <a:xfrm flipH="1">
            <a:off x="4074870" y="4911811"/>
            <a:ext cx="912269" cy="12700"/>
          </a:xfrm>
          <a:prstGeom prst="curvedConnector5">
            <a:avLst>
              <a:gd name="adj1" fmla="val -23980"/>
              <a:gd name="adj2" fmla="val 7869031"/>
              <a:gd name="adj3" fmla="val 131525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15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dirty="0" smtClean="0"/>
              <a:t>WP5.2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7355"/>
            <a:ext cx="5821311" cy="4611329"/>
          </a:xfrm>
        </p:spPr>
        <p:txBody>
          <a:bodyPr>
            <a:normAutofit/>
          </a:bodyPr>
          <a:lstStyle/>
          <a:p>
            <a:r>
              <a:rPr lang="en-GB" sz="1800" dirty="0" smtClean="0"/>
              <a:t>Collaboration with </a:t>
            </a:r>
            <a:r>
              <a:rPr lang="en-GB" sz="1800" dirty="0" err="1" smtClean="0"/>
              <a:t>eInfraCentral</a:t>
            </a:r>
            <a:endParaRPr lang="en-GB" sz="1800" dirty="0" smtClean="0"/>
          </a:p>
          <a:p>
            <a:pPr lvl="1"/>
            <a:r>
              <a:rPr lang="en-GB" sz="1400" dirty="0" smtClean="0"/>
              <a:t>Sharing of service descriptions</a:t>
            </a:r>
          </a:p>
          <a:p>
            <a:pPr lvl="1"/>
            <a:r>
              <a:rPr lang="en-GB" sz="1400" dirty="0" smtClean="0"/>
              <a:t>Adoption of </a:t>
            </a:r>
            <a:r>
              <a:rPr lang="en-GB" sz="1400" dirty="0" err="1" smtClean="0"/>
              <a:t>eInfraCentral</a:t>
            </a:r>
            <a:r>
              <a:rPr lang="en-GB" sz="1400" dirty="0" smtClean="0"/>
              <a:t> Service Description Template</a:t>
            </a:r>
          </a:p>
          <a:p>
            <a:r>
              <a:rPr lang="en-GB" sz="1800" dirty="0" smtClean="0"/>
              <a:t>Gather input on service requirements from science demonstrators</a:t>
            </a:r>
          </a:p>
          <a:p>
            <a:pPr lvl="1"/>
            <a:r>
              <a:rPr lang="en-GB" sz="1400" dirty="0" smtClean="0"/>
              <a:t>In collaboration with T5.1, T5.4 and WP6</a:t>
            </a:r>
          </a:p>
          <a:p>
            <a:r>
              <a:rPr lang="en-GB" sz="1800" dirty="0" smtClean="0"/>
              <a:t>Description of services of project partners</a:t>
            </a:r>
          </a:p>
          <a:p>
            <a:r>
              <a:rPr lang="en-GB" sz="1800" dirty="0" smtClean="0"/>
              <a:t>Description of Service Portfolio Management (SPM) methodologies of project partners</a:t>
            </a:r>
          </a:p>
          <a:p>
            <a:r>
              <a:rPr lang="en-GB" sz="1800" dirty="0" smtClean="0"/>
              <a:t>First design of EOSC SPM process</a:t>
            </a:r>
          </a:p>
          <a:p>
            <a:r>
              <a:rPr lang="en-GB" sz="1800" dirty="0" smtClean="0"/>
              <a:t>More detailed description of output available in D5.2 “EOSC Service Portfolio”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258" y="1327355"/>
            <a:ext cx="2216903" cy="2447231"/>
          </a:xfrm>
          <a:prstGeom prst="rect">
            <a:avLst/>
          </a:prstGeom>
        </p:spPr>
      </p:pic>
      <p:pic>
        <p:nvPicPr>
          <p:cNvPr id="8" name="Picture 7" descr="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366" y="3968982"/>
            <a:ext cx="1506113" cy="32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6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Service Portfolio Management: Challenges and first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7355"/>
            <a:ext cx="7886700" cy="4709651"/>
          </a:xfrm>
        </p:spPr>
        <p:txBody>
          <a:bodyPr>
            <a:normAutofit/>
          </a:bodyPr>
          <a:lstStyle/>
          <a:p>
            <a:r>
              <a:rPr lang="en-GB" sz="1600" b="1" dirty="0" smtClean="0"/>
              <a:t>Federated setting</a:t>
            </a:r>
            <a:r>
              <a:rPr lang="en-GB" sz="1600" dirty="0" smtClean="0"/>
              <a:t>: augment existing ITSM frameworks with EOSC specific processes when needed.</a:t>
            </a:r>
          </a:p>
          <a:p>
            <a:r>
              <a:rPr lang="en-GB" sz="1600" b="1" dirty="0" smtClean="0"/>
              <a:t>Provider heterogeneity</a:t>
            </a:r>
            <a:r>
              <a:rPr lang="en-GB" sz="1600" dirty="0" smtClean="0"/>
              <a:t>: provide multiple levels of EOSC ‘compliance’ and ‘compatibility’ to be able to include providers with various maturity levels.</a:t>
            </a:r>
          </a:p>
          <a:p>
            <a:r>
              <a:rPr lang="en-GB" sz="1600" b="1" dirty="0" smtClean="0"/>
              <a:t>Consumer heterogeneity</a:t>
            </a:r>
            <a:r>
              <a:rPr lang="en-GB" sz="1600" dirty="0" smtClean="0"/>
              <a:t>: enable communities / scientific disciplines to define their own set of requirements and provide the ability to label services according to their needs.</a:t>
            </a:r>
          </a:p>
          <a:p>
            <a:r>
              <a:rPr lang="en-GB" sz="1600" b="1" dirty="0" smtClean="0"/>
              <a:t>Service quality vs. inclusiveness</a:t>
            </a:r>
            <a:r>
              <a:rPr lang="en-GB" sz="1600" dirty="0" smtClean="0"/>
              <a:t>: allow various levels of service quality but make sure services are properly described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6" descr="https://lh5.googleusercontent.com/wCpLrxVG-dOj7LUfAgNRifN3WBPVBdjFBDk4hihdzTwECN36fwPbNi4MzSnJ4mK2VJkBRVDVqEzZrVNZeyh9upgYu62PCr_dPgRZTCVfSKD3NfDRqCLOTBi94gQ60vFGpTh9RGN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08" y="3837710"/>
            <a:ext cx="3473655" cy="2199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dirty="0" smtClean="0"/>
              <a:t>EOSC </a:t>
            </a:r>
            <a:r>
              <a:rPr lang="en-GB" smtClean="0"/>
              <a:t>Portfolio Process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 descr="https://lh5.googleusercontent.com/wCpLrxVG-dOj7LUfAgNRifN3WBPVBdjFBDk4hihdzTwECN36fwPbNi4MzSnJ4mK2VJkBRVDVqEzZrVNZeyh9upgYu62PCr_dPgRZTCVfSKD3NfDRqCLOTBi94gQ60vFGpTh9RGN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16" y="1512711"/>
            <a:ext cx="6949719" cy="4400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0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dirty="0" smtClean="0"/>
              <a:t>EOSC Service Categories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7523"/>
            <a:ext cx="7886700" cy="4788309"/>
          </a:xfrm>
        </p:spPr>
        <p:txBody>
          <a:bodyPr>
            <a:normAutofit/>
          </a:bodyPr>
          <a:lstStyle/>
          <a:p>
            <a:r>
              <a:rPr lang="en-GB" sz="1800" b="1" dirty="0" smtClean="0"/>
              <a:t>Service status</a:t>
            </a:r>
            <a:r>
              <a:rPr lang="en-GB" sz="1800" dirty="0" smtClean="0"/>
              <a:t>:</a:t>
            </a:r>
            <a:endParaRPr lang="en-GB" sz="1800" b="1" dirty="0" smtClean="0"/>
          </a:p>
          <a:p>
            <a:pPr lvl="1"/>
            <a:r>
              <a:rPr lang="en-GB" sz="1600" b="1" dirty="0" smtClean="0"/>
              <a:t>EOSC Compatible</a:t>
            </a:r>
            <a:r>
              <a:rPr lang="en-GB" sz="1600" dirty="0" smtClean="0"/>
              <a:t>: minimal requirements set by principles of engagement</a:t>
            </a:r>
          </a:p>
          <a:p>
            <a:pPr lvl="1"/>
            <a:r>
              <a:rPr lang="en-GB" sz="1600" b="1" dirty="0" smtClean="0"/>
              <a:t>EOSC Compliant</a:t>
            </a:r>
            <a:r>
              <a:rPr lang="en-GB" sz="1600" dirty="0" smtClean="0"/>
              <a:t>: adherence to a more strict set of requirements posed by EOSC</a:t>
            </a:r>
          </a:p>
          <a:p>
            <a:r>
              <a:rPr lang="en-GB" sz="1800" b="1" dirty="0" smtClean="0"/>
              <a:t>Service sponsoring</a:t>
            </a:r>
          </a:p>
          <a:p>
            <a:pPr lvl="1"/>
            <a:r>
              <a:rPr lang="en-GB" sz="1600" b="1" dirty="0" smtClean="0"/>
              <a:t>EOSC Supported Services</a:t>
            </a:r>
            <a:r>
              <a:rPr lang="en-GB" sz="1600" dirty="0" smtClean="0"/>
              <a:t>: Services that are commissioned and therefore financially supported by EOSC.</a:t>
            </a:r>
          </a:p>
          <a:p>
            <a:r>
              <a:rPr lang="en-GB" sz="1800" b="1" dirty="0" smtClean="0"/>
              <a:t>Service types &amp; audience</a:t>
            </a:r>
          </a:p>
          <a:p>
            <a:pPr lvl="1"/>
            <a:r>
              <a:rPr lang="en-GB" sz="1600" b="1" dirty="0" smtClean="0"/>
              <a:t>Core Services</a:t>
            </a:r>
            <a:r>
              <a:rPr lang="en-GB" sz="1600" dirty="0" smtClean="0"/>
              <a:t>: the fabric on which the EOSC is built, includes e.g. AAI, monitoring and accounting services.</a:t>
            </a:r>
          </a:p>
          <a:p>
            <a:pPr lvl="1"/>
            <a:r>
              <a:rPr lang="en-GB" sz="1600" b="1" dirty="0" smtClean="0"/>
              <a:t>Service components</a:t>
            </a:r>
            <a:r>
              <a:rPr lang="en-GB" sz="1600" dirty="0" smtClean="0"/>
              <a:t>: e-infrastructure and software components that can be combined to create end-user services.</a:t>
            </a:r>
          </a:p>
          <a:p>
            <a:pPr lvl="1"/>
            <a:r>
              <a:rPr lang="en-GB" sz="1600" b="1" dirty="0" smtClean="0"/>
              <a:t>End-user services</a:t>
            </a:r>
            <a:r>
              <a:rPr lang="en-GB" sz="1600" dirty="0" smtClean="0"/>
              <a:t>: services that are directly accessed by scientists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6" descr="https://lh4.googleusercontent.com/TF4bhrtJS3WHlXUOEaDilBJ316RN-RbECRNGEXuNBYCqa4FXpE1uXbI-IDM_ngzXrQvOWUkQQJMYLfJ0Xar5IvEKMY79-DXikTH32N8HhXrZq_p7BddDXWdZX0Fw4TxWUsc5jhV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65290"/>
            <a:ext cx="2743200" cy="1140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5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Service Portfolio: Minimal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Provide service &amp; service provider descriptions</a:t>
            </a:r>
          </a:p>
          <a:p>
            <a:r>
              <a:rPr lang="en-GB" dirty="0" smtClean="0"/>
              <a:t>Only include actively supported services</a:t>
            </a:r>
          </a:p>
          <a:p>
            <a:r>
              <a:rPr lang="en-GB" dirty="0" smtClean="0"/>
              <a:t>Provide access route for international users</a:t>
            </a:r>
          </a:p>
          <a:p>
            <a:r>
              <a:rPr lang="en-GB" dirty="0" smtClean="0"/>
              <a:t>Be compliant with EU rules and regulations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0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dirty="0" smtClean="0"/>
              <a:t>WP5.2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6853"/>
            <a:ext cx="7886700" cy="3977848"/>
          </a:xfrm>
        </p:spPr>
        <p:txBody>
          <a:bodyPr>
            <a:normAutofit/>
          </a:bodyPr>
          <a:lstStyle/>
          <a:p>
            <a:r>
              <a:rPr lang="en-GB" sz="1800" b="1" dirty="0" smtClean="0"/>
              <a:t>Diversity of stakeholders and services</a:t>
            </a:r>
            <a:r>
              <a:rPr lang="en-GB" sz="1800" dirty="0" smtClean="0"/>
              <a:t>: limit initial work to ‘core services’ and work outwards from there</a:t>
            </a:r>
          </a:p>
          <a:p>
            <a:r>
              <a:rPr lang="en-GB" sz="1800" b="1" dirty="0" smtClean="0"/>
              <a:t>Circular project dependencies</a:t>
            </a:r>
            <a:r>
              <a:rPr lang="en-GB" sz="1800" dirty="0" smtClean="0"/>
              <a:t>: bootstrap initial EOSC model and iteratively refine original setup</a:t>
            </a:r>
          </a:p>
          <a:p>
            <a:r>
              <a:rPr lang="en-GB" sz="1800" b="1" dirty="0" smtClean="0"/>
              <a:t>Community involvement</a:t>
            </a:r>
            <a:r>
              <a:rPr lang="en-GB" sz="1800" dirty="0" smtClean="0"/>
              <a:t>: organise discussion sessions and face-to-face meetings</a:t>
            </a:r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9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smtClean="0"/>
              <a:t>WP5.2 Future work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5007"/>
            <a:ext cx="7886700" cy="386969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Determine what the ‘core services’ are and specify their functionality</a:t>
            </a:r>
          </a:p>
          <a:p>
            <a:r>
              <a:rPr lang="en-GB" sz="2000" dirty="0" smtClean="0"/>
              <a:t>Specify (in collaboration with other tasks) what the rules of engagement are for the various service categories are</a:t>
            </a:r>
          </a:p>
          <a:p>
            <a:r>
              <a:rPr lang="en-GB" sz="2000" dirty="0" smtClean="0"/>
              <a:t>Identify what service components are</a:t>
            </a:r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A123D3F-AE99-714B-8407-86BBF432B6AF}" vid="{75419A5B-DED1-8E4C-B77E-947CF7AFECFD}"/>
    </a:ext>
  </a:extLst>
</a:theme>
</file>

<file path=ppt/theme/theme2.xml><?xml version="1.0" encoding="utf-8"?>
<a:theme xmlns:a="http://schemas.openxmlformats.org/drawingml/2006/main" name="EOSCpilot Kick-off Meeting WP templat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SCpilot Kick-off Meeting WP template" id="{E70945A2-94D4-3946-9A76-8E52FDC0920D}" vid="{033EFADF-921D-054A-A31C-D5932F7C238A}"/>
    </a:ext>
  </a:extLst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SCpilot Kick-off Meeting WP template" id="{E70945A2-94D4-3946-9A76-8E52FDC0920D}" vid="{8510554A-11F3-084F-84B0-339FBF77472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EOSC-presentation_eng_3.0</Template>
  <TotalTime>15257</TotalTime>
  <Words>1931</Words>
  <Application>Microsoft Macintosh PowerPoint</Application>
  <PresentationFormat>On-screen Show (4:3)</PresentationFormat>
  <Paragraphs>179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Calibri Light</vt:lpstr>
      <vt:lpstr>Mangal</vt:lpstr>
      <vt:lpstr>Arial</vt:lpstr>
      <vt:lpstr>Personalizza struttura</vt:lpstr>
      <vt:lpstr>EOSCpilot Kick-off Meeting WP template</vt:lpstr>
      <vt:lpstr>1_Personalizza struttura</vt:lpstr>
      <vt:lpstr>WP5.2 Report &amp; outlook Jan Bot, SURF</vt:lpstr>
      <vt:lpstr>Task 5.2 EOSC Service Portfolio</vt:lpstr>
      <vt:lpstr>WP5.2 Results</vt:lpstr>
      <vt:lpstr>Service Portfolio Management: Challenges and first design</vt:lpstr>
      <vt:lpstr>EOSC Portfolio Process</vt:lpstr>
      <vt:lpstr>EOSC Service Categories</vt:lpstr>
      <vt:lpstr>Service Portfolio: Minimal requirements</vt:lpstr>
      <vt:lpstr>WP5.2 Issues</vt:lpstr>
      <vt:lpstr>WP5.2 Future work</vt:lpstr>
      <vt:lpstr>Service abstraction levels</vt:lpstr>
      <vt:lpstr>Remodelling the layers</vt:lpstr>
      <vt:lpstr>Remodelling the layers</vt:lpstr>
      <vt:lpstr>Remodelling the layers</vt:lpstr>
      <vt:lpstr>Remodelling the layers</vt:lpstr>
      <vt:lpstr>Questions &amp; discussion</vt:lpstr>
      <vt:lpstr>Timeboxing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EOSCpilot Kick-off Meeting  17-18 Jan 2017 Amsterdam </dc:title>
  <dc:creator>Windows User</dc:creator>
  <cp:lastModifiedBy>Jan Bot</cp:lastModifiedBy>
  <cp:revision>346</cp:revision>
  <dcterms:created xsi:type="dcterms:W3CDTF">2017-01-10T16:36:22Z</dcterms:created>
  <dcterms:modified xsi:type="dcterms:W3CDTF">2018-03-09T09:29:40Z</dcterms:modified>
</cp:coreProperties>
</file>