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4" r:id="rId2"/>
  </p:sldMasterIdLst>
  <p:notesMasterIdLst>
    <p:notesMasterId r:id="rId33"/>
  </p:notesMasterIdLst>
  <p:handoutMasterIdLst>
    <p:handoutMasterId r:id="rId34"/>
  </p:handoutMasterIdLst>
  <p:sldIdLst>
    <p:sldId id="341" r:id="rId3"/>
    <p:sldId id="342" r:id="rId4"/>
    <p:sldId id="343" r:id="rId5"/>
    <p:sldId id="345" r:id="rId6"/>
    <p:sldId id="317" r:id="rId7"/>
    <p:sldId id="322" r:id="rId8"/>
    <p:sldId id="324" r:id="rId9"/>
    <p:sldId id="325" r:id="rId10"/>
    <p:sldId id="348" r:id="rId11"/>
    <p:sldId id="349" r:id="rId12"/>
    <p:sldId id="360" r:id="rId13"/>
    <p:sldId id="353" r:id="rId14"/>
    <p:sldId id="354" r:id="rId15"/>
    <p:sldId id="355" r:id="rId16"/>
    <p:sldId id="356" r:id="rId17"/>
    <p:sldId id="357" r:id="rId18"/>
    <p:sldId id="359" r:id="rId19"/>
    <p:sldId id="368" r:id="rId20"/>
    <p:sldId id="363" r:id="rId21"/>
    <p:sldId id="365" r:id="rId22"/>
    <p:sldId id="366" r:id="rId23"/>
    <p:sldId id="390" r:id="rId24"/>
    <p:sldId id="370" r:id="rId25"/>
    <p:sldId id="391" r:id="rId26"/>
    <p:sldId id="377" r:id="rId27"/>
    <p:sldId id="378" r:id="rId28"/>
    <p:sldId id="379" r:id="rId29"/>
    <p:sldId id="394" r:id="rId30"/>
    <p:sldId id="392" r:id="rId31"/>
    <p:sldId id="395" r:id="rId3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BAAE310-07E0-6E42-B844-B88D818ABDC3}">
          <p14:sldIdLst>
            <p14:sldId id="341"/>
            <p14:sldId id="342"/>
            <p14:sldId id="343"/>
          </p14:sldIdLst>
        </p14:section>
        <p14:section name="T5.1" id="{091BDF70-3633-A240-ABA8-47522CCA66D3}">
          <p14:sldIdLst>
            <p14:sldId id="345"/>
            <p14:sldId id="317"/>
            <p14:sldId id="322"/>
            <p14:sldId id="324"/>
            <p14:sldId id="325"/>
            <p14:sldId id="348"/>
            <p14:sldId id="349"/>
          </p14:sldIdLst>
        </p14:section>
        <p14:section name="T5.2" id="{B88482B7-1EEF-5C45-A5D9-C47A2742EA28}">
          <p14:sldIdLst>
            <p14:sldId id="360"/>
            <p14:sldId id="353"/>
            <p14:sldId id="354"/>
            <p14:sldId id="355"/>
            <p14:sldId id="356"/>
            <p14:sldId id="357"/>
            <p14:sldId id="359"/>
          </p14:sldIdLst>
        </p14:section>
        <p14:section name="T5.3" id="{D4EC3FE3-4856-AE4F-8332-A80AFB933802}">
          <p14:sldIdLst>
            <p14:sldId id="368"/>
            <p14:sldId id="363"/>
            <p14:sldId id="365"/>
            <p14:sldId id="366"/>
          </p14:sldIdLst>
        </p14:section>
        <p14:section name="T5.4" id="{694D12F7-4DA7-5E44-ACDB-6AC4E77DBAD2}">
          <p14:sldIdLst>
            <p14:sldId id="390"/>
            <p14:sldId id="370"/>
            <p14:sldId id="391"/>
            <p14:sldId id="377"/>
            <p14:sldId id="378"/>
            <p14:sldId id="379"/>
            <p14:sldId id="394"/>
          </p14:sldIdLst>
        </p14:section>
        <p14:section name="Issues and Conclusions" id="{32626B92-7CF3-5D4B-A950-61A14AA06F02}">
          <p14:sldIdLst>
            <p14:sldId id="392"/>
            <p14:sldId id="39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tente di Microsoft Office" initials="UdMO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4" autoAdjust="0"/>
    <p:restoredTop sz="94197" autoAdjust="0"/>
  </p:normalViewPr>
  <p:slideViewPr>
    <p:cSldViewPr snapToGrid="0" snapToObjects="1">
      <p:cViewPr>
        <p:scale>
          <a:sx n="90" d="100"/>
          <a:sy n="90" d="100"/>
        </p:scale>
        <p:origin x="-171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736"/>
    </p:cViewPr>
  </p:outlineViewPr>
  <p:notesTextViewPr>
    <p:cViewPr>
      <p:scale>
        <a:sx n="70" d="100"/>
        <a:sy n="7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5FD144-BE48-2449-88C6-2A6E0020902B}" type="doc">
      <dgm:prSet loTypeId="urn:microsoft.com/office/officeart/2005/8/layout/radial4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D6B36C8-A15C-4743-965C-B70A55892993}">
      <dgm:prSet phldrT="[Text]"/>
      <dgm:spPr/>
      <dgm:t>
        <a:bodyPr/>
        <a:lstStyle/>
        <a:p>
          <a:r>
            <a:rPr lang="en-US" dirty="0" smtClean="0"/>
            <a:t>Requirement gathering, validation of results through service pilots </a:t>
          </a:r>
          <a:endParaRPr lang="en-US" dirty="0"/>
        </a:p>
      </dgm:t>
    </dgm:pt>
    <dgm:pt modelId="{D62E727D-DA7F-4A47-82D8-2340E78C93DF}" type="parTrans" cxnId="{CE9C13A9-D587-E24A-948C-B79A2AD37A5B}">
      <dgm:prSet/>
      <dgm:spPr/>
      <dgm:t>
        <a:bodyPr/>
        <a:lstStyle/>
        <a:p>
          <a:endParaRPr lang="en-US"/>
        </a:p>
      </dgm:t>
    </dgm:pt>
    <dgm:pt modelId="{2F73D3DD-1F36-6042-A0E1-BD314725F897}" type="sibTrans" cxnId="{CE9C13A9-D587-E24A-948C-B79A2AD37A5B}">
      <dgm:prSet/>
      <dgm:spPr/>
      <dgm:t>
        <a:bodyPr/>
        <a:lstStyle/>
        <a:p>
          <a:endParaRPr lang="en-US"/>
        </a:p>
      </dgm:t>
    </dgm:pt>
    <dgm:pt modelId="{5F3EF285-5DFF-104D-85B3-044EEF3EC19B}">
      <dgm:prSet phldrT="[Text]"/>
      <dgm:spPr/>
      <dgm:t>
        <a:bodyPr/>
        <a:lstStyle/>
        <a:p>
          <a:r>
            <a:rPr lang="en-US" dirty="0" smtClean="0"/>
            <a:t>Overall Architecture</a:t>
          </a:r>
          <a:endParaRPr lang="en-US" dirty="0"/>
        </a:p>
      </dgm:t>
    </dgm:pt>
    <dgm:pt modelId="{EB34E12E-17F6-AD49-ADD2-34A0A1AF944C}" type="parTrans" cxnId="{B73A5049-D01D-FC46-991D-648F237AE603}">
      <dgm:prSet/>
      <dgm:spPr/>
      <dgm:t>
        <a:bodyPr/>
        <a:lstStyle/>
        <a:p>
          <a:endParaRPr lang="en-US"/>
        </a:p>
      </dgm:t>
    </dgm:pt>
    <dgm:pt modelId="{7CA2EE7C-89B8-104F-9090-8B88176FD201}" type="sibTrans" cxnId="{B73A5049-D01D-FC46-991D-648F237AE603}">
      <dgm:prSet/>
      <dgm:spPr/>
      <dgm:t>
        <a:bodyPr/>
        <a:lstStyle/>
        <a:p>
          <a:endParaRPr lang="en-US"/>
        </a:p>
      </dgm:t>
    </dgm:pt>
    <dgm:pt modelId="{0028BA7F-0B7D-0B4A-A4AC-3DBCAA18CD04}">
      <dgm:prSet phldrT="[Text]"/>
      <dgm:spPr/>
      <dgm:t>
        <a:bodyPr/>
        <a:lstStyle/>
        <a:p>
          <a:r>
            <a:rPr lang="en-US" dirty="0" smtClean="0"/>
            <a:t>Service portfolio and its management process</a:t>
          </a:r>
          <a:endParaRPr lang="en-US" dirty="0"/>
        </a:p>
      </dgm:t>
    </dgm:pt>
    <dgm:pt modelId="{66AF17FF-B6B0-BA41-A532-CE8D3594C673}" type="parTrans" cxnId="{BDD373FD-6895-3544-ACC9-34337C7CBBB0}">
      <dgm:prSet/>
      <dgm:spPr/>
      <dgm:t>
        <a:bodyPr/>
        <a:lstStyle/>
        <a:p>
          <a:endParaRPr lang="en-US"/>
        </a:p>
      </dgm:t>
    </dgm:pt>
    <dgm:pt modelId="{FF65CADB-B4D7-6D4F-96FC-0EED7EC6DB89}" type="sibTrans" cxnId="{BDD373FD-6895-3544-ACC9-34337C7CBBB0}">
      <dgm:prSet/>
      <dgm:spPr/>
      <dgm:t>
        <a:bodyPr/>
        <a:lstStyle/>
        <a:p>
          <a:endParaRPr lang="en-US"/>
        </a:p>
      </dgm:t>
    </dgm:pt>
    <dgm:pt modelId="{6A9ABD32-95D6-C54B-9CBD-EFD6189C00BC}">
      <dgm:prSet phldrT="[Text]"/>
      <dgm:spPr/>
      <dgm:t>
        <a:bodyPr/>
        <a:lstStyle/>
        <a:p>
          <a:r>
            <a:rPr lang="en-US" dirty="0" smtClean="0"/>
            <a:t>Federated Service management</a:t>
          </a:r>
        </a:p>
        <a:p>
          <a:r>
            <a:rPr lang="en-US" i="1" dirty="0" smtClean="0">
              <a:solidFill>
                <a:schemeClr val="tx1"/>
              </a:solidFill>
            </a:rPr>
            <a:t>Roles, processes and policies</a:t>
          </a:r>
          <a:endParaRPr lang="en-US" i="1" dirty="0">
            <a:solidFill>
              <a:schemeClr val="tx1"/>
            </a:solidFill>
          </a:endParaRPr>
        </a:p>
      </dgm:t>
    </dgm:pt>
    <dgm:pt modelId="{77286036-3DD0-894F-B31E-5D163B460F36}" type="parTrans" cxnId="{D28B4809-B451-CD48-87A6-509C83119EBE}">
      <dgm:prSet/>
      <dgm:spPr/>
      <dgm:t>
        <a:bodyPr/>
        <a:lstStyle/>
        <a:p>
          <a:endParaRPr lang="en-US"/>
        </a:p>
      </dgm:t>
    </dgm:pt>
    <dgm:pt modelId="{B6A5CE66-6960-1449-BB46-854FBCAFF318}" type="sibTrans" cxnId="{D28B4809-B451-CD48-87A6-509C83119EBE}">
      <dgm:prSet/>
      <dgm:spPr/>
      <dgm:t>
        <a:bodyPr/>
        <a:lstStyle/>
        <a:p>
          <a:endParaRPr lang="en-US"/>
        </a:p>
      </dgm:t>
    </dgm:pt>
    <dgm:pt modelId="{D3533427-BFD8-584A-AAD3-8C2C5D7ECA53}" type="pres">
      <dgm:prSet presAssocID="{205FD144-BE48-2449-88C6-2A6E0020902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2F269DD-5794-B24C-B6FC-C54DD67BE02E}" type="pres">
      <dgm:prSet presAssocID="{8D6B36C8-A15C-4743-965C-B70A55892993}" presName="centerShape" presStyleLbl="node0" presStyleIdx="0" presStyleCnt="1"/>
      <dgm:spPr/>
      <dgm:t>
        <a:bodyPr/>
        <a:lstStyle/>
        <a:p>
          <a:endParaRPr lang="en-US"/>
        </a:p>
      </dgm:t>
    </dgm:pt>
    <dgm:pt modelId="{F73DA518-353F-0E47-B3B2-82EA2836B128}" type="pres">
      <dgm:prSet presAssocID="{EB34E12E-17F6-AD49-ADD2-34A0A1AF944C}" presName="parTrans" presStyleLbl="bgSibTrans2D1" presStyleIdx="0" presStyleCnt="3"/>
      <dgm:spPr/>
    </dgm:pt>
    <dgm:pt modelId="{964BE55F-2F03-F448-89D3-FD453A9F32CD}" type="pres">
      <dgm:prSet presAssocID="{5F3EF285-5DFF-104D-85B3-044EEF3EC19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EF805C-4D13-E44E-A4E8-BF592CD6878C}" type="pres">
      <dgm:prSet presAssocID="{66AF17FF-B6B0-BA41-A532-CE8D3594C673}" presName="parTrans" presStyleLbl="bgSibTrans2D1" presStyleIdx="1" presStyleCnt="3"/>
      <dgm:spPr/>
    </dgm:pt>
    <dgm:pt modelId="{51F23019-3C4F-CE48-A554-E95366260E70}" type="pres">
      <dgm:prSet presAssocID="{0028BA7F-0B7D-0B4A-A4AC-3DBCAA18CD0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387822-230E-BE49-9A75-7F95DDA5B909}" type="pres">
      <dgm:prSet presAssocID="{77286036-3DD0-894F-B31E-5D163B460F36}" presName="parTrans" presStyleLbl="bgSibTrans2D1" presStyleIdx="2" presStyleCnt="3"/>
      <dgm:spPr/>
    </dgm:pt>
    <dgm:pt modelId="{CC531543-32A2-2945-89F9-F65C2FB0D826}" type="pres">
      <dgm:prSet presAssocID="{6A9ABD32-95D6-C54B-9CBD-EFD6189C00B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D373FD-6895-3544-ACC9-34337C7CBBB0}" srcId="{8D6B36C8-A15C-4743-965C-B70A55892993}" destId="{0028BA7F-0B7D-0B4A-A4AC-3DBCAA18CD04}" srcOrd="1" destOrd="0" parTransId="{66AF17FF-B6B0-BA41-A532-CE8D3594C673}" sibTransId="{FF65CADB-B4D7-6D4F-96FC-0EED7EC6DB89}"/>
    <dgm:cxn modelId="{B36791EF-6C62-1B41-9A15-5596D403FD6D}" type="presOf" srcId="{0028BA7F-0B7D-0B4A-A4AC-3DBCAA18CD04}" destId="{51F23019-3C4F-CE48-A554-E95366260E70}" srcOrd="0" destOrd="0" presId="urn:microsoft.com/office/officeart/2005/8/layout/radial4"/>
    <dgm:cxn modelId="{87D407FD-076D-DD4E-996B-F9388285DD49}" type="presOf" srcId="{205FD144-BE48-2449-88C6-2A6E0020902B}" destId="{D3533427-BFD8-584A-AAD3-8C2C5D7ECA53}" srcOrd="0" destOrd="0" presId="urn:microsoft.com/office/officeart/2005/8/layout/radial4"/>
    <dgm:cxn modelId="{CE9C13A9-D587-E24A-948C-B79A2AD37A5B}" srcId="{205FD144-BE48-2449-88C6-2A6E0020902B}" destId="{8D6B36C8-A15C-4743-965C-B70A55892993}" srcOrd="0" destOrd="0" parTransId="{D62E727D-DA7F-4A47-82D8-2340E78C93DF}" sibTransId="{2F73D3DD-1F36-6042-A0E1-BD314725F897}"/>
    <dgm:cxn modelId="{B73A5049-D01D-FC46-991D-648F237AE603}" srcId="{8D6B36C8-A15C-4743-965C-B70A55892993}" destId="{5F3EF285-5DFF-104D-85B3-044EEF3EC19B}" srcOrd="0" destOrd="0" parTransId="{EB34E12E-17F6-AD49-ADD2-34A0A1AF944C}" sibTransId="{7CA2EE7C-89B8-104F-9090-8B88176FD201}"/>
    <dgm:cxn modelId="{01E49812-7011-7B4F-BAD4-FBB58808C5D3}" type="presOf" srcId="{66AF17FF-B6B0-BA41-A532-CE8D3594C673}" destId="{6CEF805C-4D13-E44E-A4E8-BF592CD6878C}" srcOrd="0" destOrd="0" presId="urn:microsoft.com/office/officeart/2005/8/layout/radial4"/>
    <dgm:cxn modelId="{3B184FD6-B44D-8240-804C-7D547760A57A}" type="presOf" srcId="{5F3EF285-5DFF-104D-85B3-044EEF3EC19B}" destId="{964BE55F-2F03-F448-89D3-FD453A9F32CD}" srcOrd="0" destOrd="0" presId="urn:microsoft.com/office/officeart/2005/8/layout/radial4"/>
    <dgm:cxn modelId="{FB39310C-783B-314F-BED4-49239D98956B}" type="presOf" srcId="{77286036-3DD0-894F-B31E-5D163B460F36}" destId="{2F387822-230E-BE49-9A75-7F95DDA5B909}" srcOrd="0" destOrd="0" presId="urn:microsoft.com/office/officeart/2005/8/layout/radial4"/>
    <dgm:cxn modelId="{D28B4809-B451-CD48-87A6-509C83119EBE}" srcId="{8D6B36C8-A15C-4743-965C-B70A55892993}" destId="{6A9ABD32-95D6-C54B-9CBD-EFD6189C00BC}" srcOrd="2" destOrd="0" parTransId="{77286036-3DD0-894F-B31E-5D163B460F36}" sibTransId="{B6A5CE66-6960-1449-BB46-854FBCAFF318}"/>
    <dgm:cxn modelId="{53514E0D-33C9-C84A-AFA3-8021E40709B8}" type="presOf" srcId="{8D6B36C8-A15C-4743-965C-B70A55892993}" destId="{42F269DD-5794-B24C-B6FC-C54DD67BE02E}" srcOrd="0" destOrd="0" presId="urn:microsoft.com/office/officeart/2005/8/layout/radial4"/>
    <dgm:cxn modelId="{A388F9AE-71A3-664F-BD6F-8CB1A902EF03}" type="presOf" srcId="{EB34E12E-17F6-AD49-ADD2-34A0A1AF944C}" destId="{F73DA518-353F-0E47-B3B2-82EA2836B128}" srcOrd="0" destOrd="0" presId="urn:microsoft.com/office/officeart/2005/8/layout/radial4"/>
    <dgm:cxn modelId="{DD629CDF-F240-C544-A500-0C8EECEB476D}" type="presOf" srcId="{6A9ABD32-95D6-C54B-9CBD-EFD6189C00BC}" destId="{CC531543-32A2-2945-89F9-F65C2FB0D826}" srcOrd="0" destOrd="0" presId="urn:microsoft.com/office/officeart/2005/8/layout/radial4"/>
    <dgm:cxn modelId="{5E082A57-476A-D448-AC88-E8F7C3486211}" type="presParOf" srcId="{D3533427-BFD8-584A-AAD3-8C2C5D7ECA53}" destId="{42F269DD-5794-B24C-B6FC-C54DD67BE02E}" srcOrd="0" destOrd="0" presId="urn:microsoft.com/office/officeart/2005/8/layout/radial4"/>
    <dgm:cxn modelId="{A8A1F39B-BD56-6142-B0A2-7CABD3FA1C92}" type="presParOf" srcId="{D3533427-BFD8-584A-AAD3-8C2C5D7ECA53}" destId="{F73DA518-353F-0E47-B3B2-82EA2836B128}" srcOrd="1" destOrd="0" presId="urn:microsoft.com/office/officeart/2005/8/layout/radial4"/>
    <dgm:cxn modelId="{DABE7F80-D016-744C-BF0A-3C8833EF7BA4}" type="presParOf" srcId="{D3533427-BFD8-584A-AAD3-8C2C5D7ECA53}" destId="{964BE55F-2F03-F448-89D3-FD453A9F32CD}" srcOrd="2" destOrd="0" presId="urn:microsoft.com/office/officeart/2005/8/layout/radial4"/>
    <dgm:cxn modelId="{AA1248BB-56CC-FF44-8866-69DA1B543243}" type="presParOf" srcId="{D3533427-BFD8-584A-AAD3-8C2C5D7ECA53}" destId="{6CEF805C-4D13-E44E-A4E8-BF592CD6878C}" srcOrd="3" destOrd="0" presId="urn:microsoft.com/office/officeart/2005/8/layout/radial4"/>
    <dgm:cxn modelId="{EA2DDD78-6265-F94E-99FC-220ABA9EC59A}" type="presParOf" srcId="{D3533427-BFD8-584A-AAD3-8C2C5D7ECA53}" destId="{51F23019-3C4F-CE48-A554-E95366260E70}" srcOrd="4" destOrd="0" presId="urn:microsoft.com/office/officeart/2005/8/layout/radial4"/>
    <dgm:cxn modelId="{0A0E56E3-5FF2-1547-B7CE-4FF89B243BDD}" type="presParOf" srcId="{D3533427-BFD8-584A-AAD3-8C2C5D7ECA53}" destId="{2F387822-230E-BE49-9A75-7F95DDA5B909}" srcOrd="5" destOrd="0" presId="urn:microsoft.com/office/officeart/2005/8/layout/radial4"/>
    <dgm:cxn modelId="{B5DDF973-FF5B-634A-9D3E-E3D0AD0EF76E}" type="presParOf" srcId="{D3533427-BFD8-584A-AAD3-8C2C5D7ECA53}" destId="{CC531543-32A2-2945-89F9-F65C2FB0D826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14CA1A-F63C-C942-8967-65C68FB0E4F2}" type="doc">
      <dgm:prSet loTypeId="urn:microsoft.com/office/officeart/2005/8/layout/vProcess5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6CDBAC82-3133-214E-9387-6556BD5E355B}">
      <dgm:prSet phldrT="[Testo]" custT="1"/>
      <dgm:spPr/>
      <dgm:t>
        <a:bodyPr/>
        <a:lstStyle/>
        <a:p>
          <a:r>
            <a:rPr lang="en-GB" sz="2400" noProof="0" dirty="0" smtClean="0">
              <a:solidFill>
                <a:srgbClr val="000000"/>
              </a:solidFill>
            </a:rPr>
            <a:t>Clarify the context (who and  what)</a:t>
          </a:r>
          <a:endParaRPr lang="en-GB" sz="2400" noProof="0" dirty="0">
            <a:solidFill>
              <a:srgbClr val="000000"/>
            </a:solidFill>
          </a:endParaRPr>
        </a:p>
      </dgm:t>
    </dgm:pt>
    <dgm:pt modelId="{39053720-C6DF-E24F-B957-925C52850C32}" type="parTrans" cxnId="{E2359804-2024-E54A-94BF-B50730356BBA}">
      <dgm:prSet/>
      <dgm:spPr/>
      <dgm:t>
        <a:bodyPr/>
        <a:lstStyle/>
        <a:p>
          <a:endParaRPr lang="it-IT">
            <a:solidFill>
              <a:srgbClr val="000000"/>
            </a:solidFill>
          </a:endParaRPr>
        </a:p>
      </dgm:t>
    </dgm:pt>
    <dgm:pt modelId="{A535035C-6847-2940-871A-F756C70035CD}" type="sibTrans" cxnId="{E2359804-2024-E54A-94BF-B50730356BBA}">
      <dgm:prSet/>
      <dgm:spPr/>
      <dgm:t>
        <a:bodyPr/>
        <a:lstStyle/>
        <a:p>
          <a:endParaRPr lang="it-IT">
            <a:solidFill>
              <a:srgbClr val="000000"/>
            </a:solidFill>
          </a:endParaRPr>
        </a:p>
      </dgm:t>
    </dgm:pt>
    <dgm:pt modelId="{C1F0579C-10D7-254D-923F-FD2890FECC43}">
      <dgm:prSet phldrT="[Testo]" custT="1"/>
      <dgm:spPr>
        <a:solidFill>
          <a:srgbClr val="00B0F0"/>
        </a:solidFill>
      </dgm:spPr>
      <dgm:t>
        <a:bodyPr/>
        <a:lstStyle/>
        <a:p>
          <a:r>
            <a:rPr lang="en-GB" sz="2400" noProof="0" dirty="0" smtClean="0">
              <a:solidFill>
                <a:srgbClr val="000000"/>
              </a:solidFill>
            </a:rPr>
            <a:t>Identify the typology  of key components of architecture and EOSC services</a:t>
          </a:r>
          <a:endParaRPr lang="en-GB" sz="2400" noProof="0" dirty="0">
            <a:solidFill>
              <a:srgbClr val="000000"/>
            </a:solidFill>
          </a:endParaRPr>
        </a:p>
      </dgm:t>
    </dgm:pt>
    <dgm:pt modelId="{CFAE78AE-F985-F044-B173-F268DC6A0C9C}" type="parTrans" cxnId="{E4AEE339-5A15-A840-9795-54ADB4138B75}">
      <dgm:prSet/>
      <dgm:spPr/>
      <dgm:t>
        <a:bodyPr/>
        <a:lstStyle/>
        <a:p>
          <a:endParaRPr lang="it-IT">
            <a:solidFill>
              <a:srgbClr val="000000"/>
            </a:solidFill>
          </a:endParaRPr>
        </a:p>
      </dgm:t>
    </dgm:pt>
    <dgm:pt modelId="{F633F46C-4109-2747-85C1-58AD42F84BC1}" type="sibTrans" cxnId="{E4AEE339-5A15-A840-9795-54ADB4138B75}">
      <dgm:prSet/>
      <dgm:spPr/>
      <dgm:t>
        <a:bodyPr/>
        <a:lstStyle/>
        <a:p>
          <a:endParaRPr lang="it-IT">
            <a:solidFill>
              <a:srgbClr val="000000"/>
            </a:solidFill>
          </a:endParaRPr>
        </a:p>
      </dgm:t>
    </dgm:pt>
    <dgm:pt modelId="{9243BE84-A6FE-B948-8DA9-9CD7412A8556}" type="pres">
      <dgm:prSet presAssocID="{3714CA1A-F63C-C942-8967-65C68FB0E4F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490F59-35CC-1C4E-8086-827F4DF4A5C9}" type="pres">
      <dgm:prSet presAssocID="{3714CA1A-F63C-C942-8967-65C68FB0E4F2}" presName="dummyMaxCanvas" presStyleCnt="0">
        <dgm:presLayoutVars/>
      </dgm:prSet>
      <dgm:spPr/>
    </dgm:pt>
    <dgm:pt modelId="{ECF5E400-00F6-7344-9285-20BE9A0C3487}" type="pres">
      <dgm:prSet presAssocID="{3714CA1A-F63C-C942-8967-65C68FB0E4F2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F31ADF-3EBC-8D43-A657-108082246BCA}" type="pres">
      <dgm:prSet presAssocID="{3714CA1A-F63C-C942-8967-65C68FB0E4F2}" presName="TwoNodes_2" presStyleLbl="node1" presStyleIdx="1" presStyleCnt="2" custLinFactNeighborX="0" custLinFactNeighborY="-13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A27FD8-F496-114E-AA9B-2B6D020269ED}" type="pres">
      <dgm:prSet presAssocID="{3714CA1A-F63C-C942-8967-65C68FB0E4F2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FF9AF9-41AD-5A40-B09B-F15901CD56A6}" type="pres">
      <dgm:prSet presAssocID="{3714CA1A-F63C-C942-8967-65C68FB0E4F2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FE6CEC-216F-C24A-AC4F-FAC6DA98C0B2}" type="pres">
      <dgm:prSet presAssocID="{3714CA1A-F63C-C942-8967-65C68FB0E4F2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6BB5CA-2C0A-6B47-9AE0-604138985696}" type="presOf" srcId="{C1F0579C-10D7-254D-923F-FD2890FECC43}" destId="{74F31ADF-3EBC-8D43-A657-108082246BCA}" srcOrd="0" destOrd="0" presId="urn:microsoft.com/office/officeart/2005/8/layout/vProcess5"/>
    <dgm:cxn modelId="{E4AEE339-5A15-A840-9795-54ADB4138B75}" srcId="{3714CA1A-F63C-C942-8967-65C68FB0E4F2}" destId="{C1F0579C-10D7-254D-923F-FD2890FECC43}" srcOrd="1" destOrd="0" parTransId="{CFAE78AE-F985-F044-B173-F268DC6A0C9C}" sibTransId="{F633F46C-4109-2747-85C1-58AD42F84BC1}"/>
    <dgm:cxn modelId="{4F716C53-CEAB-7E41-A285-BF46A43D59B4}" type="presOf" srcId="{6CDBAC82-3133-214E-9387-6556BD5E355B}" destId="{ECF5E400-00F6-7344-9285-20BE9A0C3487}" srcOrd="0" destOrd="0" presId="urn:microsoft.com/office/officeart/2005/8/layout/vProcess5"/>
    <dgm:cxn modelId="{E1EE8038-7FF1-9E4D-9DA8-FD18920EE6CE}" type="presOf" srcId="{6CDBAC82-3133-214E-9387-6556BD5E355B}" destId="{F2FF9AF9-41AD-5A40-B09B-F15901CD56A6}" srcOrd="1" destOrd="0" presId="urn:microsoft.com/office/officeart/2005/8/layout/vProcess5"/>
    <dgm:cxn modelId="{4E0F60EF-4D84-B947-B684-2796E89BFD27}" type="presOf" srcId="{C1F0579C-10D7-254D-923F-FD2890FECC43}" destId="{32FE6CEC-216F-C24A-AC4F-FAC6DA98C0B2}" srcOrd="1" destOrd="0" presId="urn:microsoft.com/office/officeart/2005/8/layout/vProcess5"/>
    <dgm:cxn modelId="{E2359804-2024-E54A-94BF-B50730356BBA}" srcId="{3714CA1A-F63C-C942-8967-65C68FB0E4F2}" destId="{6CDBAC82-3133-214E-9387-6556BD5E355B}" srcOrd="0" destOrd="0" parTransId="{39053720-C6DF-E24F-B957-925C52850C32}" sibTransId="{A535035C-6847-2940-871A-F756C70035CD}"/>
    <dgm:cxn modelId="{E0A6820B-A7B4-524C-AA0B-21DB271A942F}" type="presOf" srcId="{3714CA1A-F63C-C942-8967-65C68FB0E4F2}" destId="{9243BE84-A6FE-B948-8DA9-9CD7412A8556}" srcOrd="0" destOrd="0" presId="urn:microsoft.com/office/officeart/2005/8/layout/vProcess5"/>
    <dgm:cxn modelId="{DEEBE52E-A620-814A-BDCF-77A298C63713}" type="presOf" srcId="{A535035C-6847-2940-871A-F756C70035CD}" destId="{62A27FD8-F496-114E-AA9B-2B6D020269ED}" srcOrd="0" destOrd="0" presId="urn:microsoft.com/office/officeart/2005/8/layout/vProcess5"/>
    <dgm:cxn modelId="{B8C5EC4D-A3E5-F844-A38D-53E07B388580}" type="presParOf" srcId="{9243BE84-A6FE-B948-8DA9-9CD7412A8556}" destId="{E9490F59-35CC-1C4E-8086-827F4DF4A5C9}" srcOrd="0" destOrd="0" presId="urn:microsoft.com/office/officeart/2005/8/layout/vProcess5"/>
    <dgm:cxn modelId="{6CD807FE-EE73-FD43-9C74-0AF7B15CB1E4}" type="presParOf" srcId="{9243BE84-A6FE-B948-8DA9-9CD7412A8556}" destId="{ECF5E400-00F6-7344-9285-20BE9A0C3487}" srcOrd="1" destOrd="0" presId="urn:microsoft.com/office/officeart/2005/8/layout/vProcess5"/>
    <dgm:cxn modelId="{BE3CC9D9-85E6-A14A-9934-6AABFF51B742}" type="presParOf" srcId="{9243BE84-A6FE-B948-8DA9-9CD7412A8556}" destId="{74F31ADF-3EBC-8D43-A657-108082246BCA}" srcOrd="2" destOrd="0" presId="urn:microsoft.com/office/officeart/2005/8/layout/vProcess5"/>
    <dgm:cxn modelId="{720747BE-086B-6945-85D3-F408039CAFB7}" type="presParOf" srcId="{9243BE84-A6FE-B948-8DA9-9CD7412A8556}" destId="{62A27FD8-F496-114E-AA9B-2B6D020269ED}" srcOrd="3" destOrd="0" presId="urn:microsoft.com/office/officeart/2005/8/layout/vProcess5"/>
    <dgm:cxn modelId="{6108A228-CEEB-6F46-AD45-D0B4B22D5F20}" type="presParOf" srcId="{9243BE84-A6FE-B948-8DA9-9CD7412A8556}" destId="{F2FF9AF9-41AD-5A40-B09B-F15901CD56A6}" srcOrd="4" destOrd="0" presId="urn:microsoft.com/office/officeart/2005/8/layout/vProcess5"/>
    <dgm:cxn modelId="{3D7F4182-DFE4-4942-98A8-842AE6ACFF51}" type="presParOf" srcId="{9243BE84-A6FE-B948-8DA9-9CD7412A8556}" destId="{32FE6CEC-216F-C24A-AC4F-FAC6DA98C0B2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445DE8-1CB4-184A-8EE4-03B3CABDE027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1497E20-12FF-3E4D-B487-66C62074A117}">
      <dgm:prSet phldrT="[Testo]"/>
      <dgm:spPr>
        <a:solidFill>
          <a:srgbClr val="00B0F0"/>
        </a:solidFill>
      </dgm:spPr>
      <dgm:t>
        <a:bodyPr/>
        <a:lstStyle/>
        <a:p>
          <a:r>
            <a:rPr lang="en-GB" noProof="0" smtClean="0"/>
            <a:t>Researchers</a:t>
          </a:r>
          <a:endParaRPr lang="en-GB" noProof="0"/>
        </a:p>
      </dgm:t>
    </dgm:pt>
    <dgm:pt modelId="{86BC8E45-D0A9-0B40-A09A-AE1D07E746D3}" type="parTrans" cxnId="{8AECAF42-D43B-3E43-BB14-2057576E9F14}">
      <dgm:prSet/>
      <dgm:spPr/>
      <dgm:t>
        <a:bodyPr/>
        <a:lstStyle/>
        <a:p>
          <a:endParaRPr lang="en-GB" noProof="0"/>
        </a:p>
      </dgm:t>
    </dgm:pt>
    <dgm:pt modelId="{40875771-DA52-AD41-B0BF-1FB3D3B2C99A}" type="sibTrans" cxnId="{8AECAF42-D43B-3E43-BB14-2057576E9F14}">
      <dgm:prSet/>
      <dgm:spPr/>
      <dgm:t>
        <a:bodyPr/>
        <a:lstStyle/>
        <a:p>
          <a:endParaRPr lang="en-GB" noProof="0"/>
        </a:p>
      </dgm:t>
    </dgm:pt>
    <dgm:pt modelId="{27E79FFD-523D-684F-96BF-D90A21C52EC3}">
      <dgm:prSet phldrT="[Testo]"/>
      <dgm:spPr/>
      <dgm:t>
        <a:bodyPr/>
        <a:lstStyle/>
        <a:p>
          <a:r>
            <a:rPr lang="en-GB" noProof="0" dirty="0" smtClean="0"/>
            <a:t>Find, access, use/reuse, deposit, publish research </a:t>
          </a:r>
          <a:r>
            <a:rPr lang="en-GB" noProof="0" dirty="0" err="1" smtClean="0"/>
            <a:t>artifacts</a:t>
          </a:r>
          <a:r>
            <a:rPr lang="en-GB" noProof="0" dirty="0" smtClean="0"/>
            <a:t>, collaborate, open and track request for changes,… </a:t>
          </a:r>
          <a:endParaRPr lang="en-GB" noProof="0" dirty="0"/>
        </a:p>
      </dgm:t>
    </dgm:pt>
    <dgm:pt modelId="{5904F6A8-9BDC-A241-BDD1-7EDA23B58B66}" type="parTrans" cxnId="{BE0735AB-E0DB-3140-93D0-17587DE15BBC}">
      <dgm:prSet/>
      <dgm:spPr/>
      <dgm:t>
        <a:bodyPr/>
        <a:lstStyle/>
        <a:p>
          <a:endParaRPr lang="en-GB" noProof="0"/>
        </a:p>
      </dgm:t>
    </dgm:pt>
    <dgm:pt modelId="{102795A4-0048-404A-8F63-C21CC99F0549}" type="sibTrans" cxnId="{BE0735AB-E0DB-3140-93D0-17587DE15BBC}">
      <dgm:prSet/>
      <dgm:spPr/>
      <dgm:t>
        <a:bodyPr/>
        <a:lstStyle/>
        <a:p>
          <a:endParaRPr lang="en-GB" noProof="0"/>
        </a:p>
      </dgm:t>
    </dgm:pt>
    <dgm:pt modelId="{64559030-198E-1245-BDEF-25E23ADF2D7D}">
      <dgm:prSet phldrT="[Testo]"/>
      <dgm:spPr>
        <a:solidFill>
          <a:srgbClr val="00B0F0"/>
        </a:solidFill>
      </dgm:spPr>
      <dgm:t>
        <a:bodyPr/>
        <a:lstStyle/>
        <a:p>
          <a:r>
            <a:rPr lang="en-GB" noProof="0" smtClean="0"/>
            <a:t>Research Administrators</a:t>
          </a:r>
          <a:endParaRPr lang="en-GB" noProof="0"/>
        </a:p>
      </dgm:t>
    </dgm:pt>
    <dgm:pt modelId="{3683A012-8536-EC46-86A2-EE3EBBB78B84}" type="parTrans" cxnId="{A757CD9B-C813-3B4C-9725-DB6F10259282}">
      <dgm:prSet/>
      <dgm:spPr/>
      <dgm:t>
        <a:bodyPr/>
        <a:lstStyle/>
        <a:p>
          <a:endParaRPr lang="en-GB" noProof="0"/>
        </a:p>
      </dgm:t>
    </dgm:pt>
    <dgm:pt modelId="{B667796A-AFD9-6A40-8F8F-512DDD87A08B}" type="sibTrans" cxnId="{A757CD9B-C813-3B4C-9725-DB6F10259282}">
      <dgm:prSet/>
      <dgm:spPr/>
      <dgm:t>
        <a:bodyPr/>
        <a:lstStyle/>
        <a:p>
          <a:endParaRPr lang="en-GB" noProof="0"/>
        </a:p>
      </dgm:t>
    </dgm:pt>
    <dgm:pt modelId="{C60DCFA0-49CB-7248-8580-D8219BDF64C9}">
      <dgm:prSet phldrT="[Testo]"/>
      <dgm:spPr/>
      <dgm:t>
        <a:bodyPr/>
        <a:lstStyle/>
        <a:p>
          <a:r>
            <a:rPr lang="en-GB" noProof="0" dirty="0" smtClean="0"/>
            <a:t>Monitor </a:t>
          </a:r>
          <a:r>
            <a:rPr lang="en-GB" noProof="0" dirty="0" err="1" smtClean="0"/>
            <a:t>reserach</a:t>
          </a:r>
          <a:r>
            <a:rPr lang="en-GB" noProof="0" dirty="0" smtClean="0"/>
            <a:t> outcomes, assess </a:t>
          </a:r>
          <a:r>
            <a:rPr lang="en-GB" noProof="0" dirty="0" err="1" smtClean="0"/>
            <a:t>reserach</a:t>
          </a:r>
          <a:r>
            <a:rPr lang="en-GB" noProof="0" dirty="0" smtClean="0"/>
            <a:t> impact, operate communication channels, open and track request for changes, …. </a:t>
          </a:r>
          <a:endParaRPr lang="en-GB" noProof="0" dirty="0"/>
        </a:p>
      </dgm:t>
    </dgm:pt>
    <dgm:pt modelId="{E4D794A3-A298-D446-ACC5-66AD800E5FA6}" type="parTrans" cxnId="{73C5F2DB-0C0F-3443-85E8-3E4607B8A657}">
      <dgm:prSet/>
      <dgm:spPr/>
      <dgm:t>
        <a:bodyPr/>
        <a:lstStyle/>
        <a:p>
          <a:endParaRPr lang="en-GB" noProof="0"/>
        </a:p>
      </dgm:t>
    </dgm:pt>
    <dgm:pt modelId="{9E996F1F-D944-E943-9C37-F3DDCA661555}" type="sibTrans" cxnId="{73C5F2DB-0C0F-3443-85E8-3E4607B8A657}">
      <dgm:prSet/>
      <dgm:spPr/>
      <dgm:t>
        <a:bodyPr/>
        <a:lstStyle/>
        <a:p>
          <a:endParaRPr lang="en-GB" noProof="0"/>
        </a:p>
      </dgm:t>
    </dgm:pt>
    <dgm:pt modelId="{ED853D8E-153E-C445-8751-CE79B3560524}">
      <dgm:prSet phldrT="[Testo]"/>
      <dgm:spPr>
        <a:solidFill>
          <a:srgbClr val="00B0F0"/>
        </a:solidFill>
      </dgm:spPr>
      <dgm:t>
        <a:bodyPr/>
        <a:lstStyle/>
        <a:p>
          <a:r>
            <a:rPr lang="en-GB" noProof="0" dirty="0" smtClean="0"/>
            <a:t>Third-party service providers</a:t>
          </a:r>
          <a:endParaRPr lang="en-GB" noProof="0" dirty="0"/>
        </a:p>
      </dgm:t>
    </dgm:pt>
    <dgm:pt modelId="{BE2AE189-4FF7-1749-950E-D47ACE2C3F69}" type="parTrans" cxnId="{908DBD6F-3483-9440-8582-2DBC03A9A349}">
      <dgm:prSet/>
      <dgm:spPr/>
      <dgm:t>
        <a:bodyPr/>
        <a:lstStyle/>
        <a:p>
          <a:endParaRPr lang="en-GB" noProof="0"/>
        </a:p>
      </dgm:t>
    </dgm:pt>
    <dgm:pt modelId="{22ACCAFB-9A7A-5246-87A3-87AE93D17597}" type="sibTrans" cxnId="{908DBD6F-3483-9440-8582-2DBC03A9A349}">
      <dgm:prSet/>
      <dgm:spPr/>
      <dgm:t>
        <a:bodyPr/>
        <a:lstStyle/>
        <a:p>
          <a:endParaRPr lang="en-GB" noProof="0"/>
        </a:p>
      </dgm:t>
    </dgm:pt>
    <dgm:pt modelId="{F2A25626-DB39-4242-9181-0792B0CA7ED2}">
      <dgm:prSet phldrT="[Testo]"/>
      <dgm:spPr/>
      <dgm:t>
        <a:bodyPr/>
        <a:lstStyle/>
        <a:p>
          <a:r>
            <a:rPr lang="en-GB" noProof="0" dirty="0" err="1" smtClean="0"/>
            <a:t>Finding,accessing</a:t>
          </a:r>
          <a:r>
            <a:rPr lang="en-GB" noProof="0" dirty="0" smtClean="0"/>
            <a:t>, using EOSC </a:t>
          </a:r>
          <a:r>
            <a:rPr lang="en-GB" noProof="0" dirty="0" err="1" smtClean="0"/>
            <a:t>Servicesl</a:t>
          </a:r>
          <a:r>
            <a:rPr lang="en-GB" noProof="0" dirty="0" smtClean="0"/>
            <a:t>  managing SLAs, </a:t>
          </a:r>
          <a:r>
            <a:rPr lang="en-GB" noProof="0" dirty="0" err="1" smtClean="0"/>
            <a:t>Providng</a:t>
          </a:r>
          <a:r>
            <a:rPr lang="en-GB" noProof="0" dirty="0" smtClean="0"/>
            <a:t> feedback on EOSC services,  open and track request for changes, ….</a:t>
          </a:r>
          <a:endParaRPr lang="en-GB" noProof="0" dirty="0"/>
        </a:p>
      </dgm:t>
    </dgm:pt>
    <dgm:pt modelId="{63E19589-9B85-064A-A0FD-A84EC4E76DFE}" type="parTrans" cxnId="{4BCBD6BB-2337-4F43-9DFE-F089B2824A3C}">
      <dgm:prSet/>
      <dgm:spPr/>
      <dgm:t>
        <a:bodyPr/>
        <a:lstStyle/>
        <a:p>
          <a:endParaRPr lang="en-GB" noProof="0"/>
        </a:p>
      </dgm:t>
    </dgm:pt>
    <dgm:pt modelId="{313CD400-8C70-9D43-8620-86ECA1FCC617}" type="sibTrans" cxnId="{4BCBD6BB-2337-4F43-9DFE-F089B2824A3C}">
      <dgm:prSet/>
      <dgm:spPr/>
      <dgm:t>
        <a:bodyPr/>
        <a:lstStyle/>
        <a:p>
          <a:endParaRPr lang="en-GB" noProof="0"/>
        </a:p>
      </dgm:t>
    </dgm:pt>
    <dgm:pt modelId="{CF433254-7FCB-1A47-B46B-06528F896290}">
      <dgm:prSet phldrT="[Testo]"/>
      <dgm:spPr/>
      <dgm:t>
        <a:bodyPr/>
        <a:lstStyle/>
        <a:p>
          <a:r>
            <a:rPr lang="en-GB" b="0" i="0" noProof="0" dirty="0" smtClean="0"/>
            <a:t>Provide EOSC Service components and data, manage Underpinning Agreement, develop EOSC Services, …….</a:t>
          </a:r>
          <a:endParaRPr lang="en-GB" b="0" i="0" noProof="0" dirty="0"/>
        </a:p>
      </dgm:t>
    </dgm:pt>
    <dgm:pt modelId="{9B74C3FA-8829-0F40-B353-4883A14E38C7}" type="parTrans" cxnId="{7702AD98-0075-0344-8235-231D5D01D8B2}">
      <dgm:prSet/>
      <dgm:spPr/>
      <dgm:t>
        <a:bodyPr/>
        <a:lstStyle/>
        <a:p>
          <a:endParaRPr lang="en-GB" noProof="0"/>
        </a:p>
      </dgm:t>
    </dgm:pt>
    <dgm:pt modelId="{DC07FF0B-8B4D-874D-9FAA-551242B3CBA1}" type="sibTrans" cxnId="{7702AD98-0075-0344-8235-231D5D01D8B2}">
      <dgm:prSet/>
      <dgm:spPr/>
      <dgm:t>
        <a:bodyPr/>
        <a:lstStyle/>
        <a:p>
          <a:endParaRPr lang="en-GB" noProof="0"/>
        </a:p>
      </dgm:t>
    </dgm:pt>
    <dgm:pt modelId="{F01CBE93-81E6-544F-B908-5F8E1ACCF29C}">
      <dgm:prSet phldrT="[Testo]"/>
      <dgm:spPr>
        <a:solidFill>
          <a:srgbClr val="00B0F0"/>
        </a:solidFill>
      </dgm:spPr>
      <dgm:t>
        <a:bodyPr/>
        <a:lstStyle/>
        <a:p>
          <a:r>
            <a:rPr lang="en-GB" noProof="0" smtClean="0"/>
            <a:t>EOSC Supplier</a:t>
          </a:r>
          <a:endParaRPr lang="en-GB" noProof="0"/>
        </a:p>
      </dgm:t>
    </dgm:pt>
    <dgm:pt modelId="{F2423C2A-7E5B-E54C-9D25-A4F7B27D1C81}" type="parTrans" cxnId="{7171C291-4978-694C-96CE-EF159FB94A84}">
      <dgm:prSet/>
      <dgm:spPr/>
      <dgm:t>
        <a:bodyPr/>
        <a:lstStyle/>
        <a:p>
          <a:endParaRPr lang="en-GB" noProof="0"/>
        </a:p>
      </dgm:t>
    </dgm:pt>
    <dgm:pt modelId="{D3791567-4956-024B-B1EC-5DFCC145407D}" type="sibTrans" cxnId="{7171C291-4978-694C-96CE-EF159FB94A84}">
      <dgm:prSet/>
      <dgm:spPr/>
      <dgm:t>
        <a:bodyPr/>
        <a:lstStyle/>
        <a:p>
          <a:endParaRPr lang="en-GB" noProof="0"/>
        </a:p>
      </dgm:t>
    </dgm:pt>
    <dgm:pt modelId="{E71C5DEA-BE46-4949-9440-29D3E90CA286}">
      <dgm:prSet phldrT="[Testo]"/>
      <dgm:spPr>
        <a:solidFill>
          <a:srgbClr val="00B0F0"/>
        </a:solidFill>
      </dgm:spPr>
      <dgm:t>
        <a:bodyPr/>
        <a:lstStyle/>
        <a:p>
          <a:r>
            <a:rPr lang="en-GB" noProof="0" smtClean="0"/>
            <a:t>EOSC System Managers</a:t>
          </a:r>
          <a:endParaRPr lang="en-GB" b="0" i="0" noProof="0"/>
        </a:p>
      </dgm:t>
    </dgm:pt>
    <dgm:pt modelId="{3F83BAB0-778B-4448-AEFC-13820AC2E54F}" type="parTrans" cxnId="{B109FD96-B273-4B4D-9C56-CCB589477253}">
      <dgm:prSet/>
      <dgm:spPr/>
      <dgm:t>
        <a:bodyPr/>
        <a:lstStyle/>
        <a:p>
          <a:endParaRPr lang="en-GB" noProof="0"/>
        </a:p>
      </dgm:t>
    </dgm:pt>
    <dgm:pt modelId="{2560BB81-CA9C-D34B-8771-937988B7662F}" type="sibTrans" cxnId="{B109FD96-B273-4B4D-9C56-CCB589477253}">
      <dgm:prSet/>
      <dgm:spPr/>
      <dgm:t>
        <a:bodyPr/>
        <a:lstStyle/>
        <a:p>
          <a:endParaRPr lang="en-GB" noProof="0"/>
        </a:p>
      </dgm:t>
    </dgm:pt>
    <dgm:pt modelId="{68B32705-1E12-F44D-A689-CAB831A29A7C}">
      <dgm:prSet phldrT="[Testo]"/>
      <dgm:spPr/>
      <dgm:t>
        <a:bodyPr/>
        <a:lstStyle/>
        <a:p>
          <a:r>
            <a:rPr lang="en-GB" b="0" i="0" noProof="0" dirty="0" smtClean="0"/>
            <a:t>Govern the EOSC service provisioning system. Manage the EOSC system (</a:t>
          </a:r>
          <a:r>
            <a:rPr lang="en-GB" b="0" i="0" noProof="0" dirty="0" err="1" smtClean="0"/>
            <a:t>e.g</a:t>
          </a:r>
          <a:r>
            <a:rPr lang="en-GB" b="0" i="0" noProof="0" dirty="0" smtClean="0"/>
            <a:t> the EOSC Portfolio)</a:t>
          </a:r>
          <a:endParaRPr lang="en-GB" b="0" i="0" noProof="0" dirty="0"/>
        </a:p>
      </dgm:t>
    </dgm:pt>
    <dgm:pt modelId="{E007511C-9869-1C47-9E5B-AB77AF5529C7}" type="parTrans" cxnId="{626EA4CB-68CD-5145-9EA2-14D3A6F7BF54}">
      <dgm:prSet/>
      <dgm:spPr/>
      <dgm:t>
        <a:bodyPr/>
        <a:lstStyle/>
        <a:p>
          <a:endParaRPr lang="en-GB" noProof="0"/>
        </a:p>
      </dgm:t>
    </dgm:pt>
    <dgm:pt modelId="{4AA43C6E-1B54-F045-AF92-7A7FF13825C9}" type="sibTrans" cxnId="{626EA4CB-68CD-5145-9EA2-14D3A6F7BF54}">
      <dgm:prSet/>
      <dgm:spPr/>
      <dgm:t>
        <a:bodyPr/>
        <a:lstStyle/>
        <a:p>
          <a:endParaRPr lang="en-GB" noProof="0"/>
        </a:p>
      </dgm:t>
    </dgm:pt>
    <dgm:pt modelId="{03A97508-BCBD-E642-A3A9-25C7FB028327}" type="pres">
      <dgm:prSet presAssocID="{60445DE8-1CB4-184A-8EE4-03B3CABDE0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EF1EA0-92A9-BA44-9556-F80B3C2AA889}" type="pres">
      <dgm:prSet presAssocID="{A1497E20-12FF-3E4D-B487-66C62074A117}" presName="linNode" presStyleCnt="0"/>
      <dgm:spPr/>
    </dgm:pt>
    <dgm:pt modelId="{3C20C065-D788-0240-9E23-D1012666A874}" type="pres">
      <dgm:prSet presAssocID="{A1497E20-12FF-3E4D-B487-66C62074A117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64A671-7761-F44B-B9CB-3FA0E30ACAA7}" type="pres">
      <dgm:prSet presAssocID="{A1497E20-12FF-3E4D-B487-66C62074A117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E482BE-BD72-E64C-ACB0-162D21A457B0}" type="pres">
      <dgm:prSet presAssocID="{40875771-DA52-AD41-B0BF-1FB3D3B2C99A}" presName="sp" presStyleCnt="0"/>
      <dgm:spPr/>
    </dgm:pt>
    <dgm:pt modelId="{F52DD036-1C70-F244-B01F-89D6F762E89A}" type="pres">
      <dgm:prSet presAssocID="{64559030-198E-1245-BDEF-25E23ADF2D7D}" presName="linNode" presStyleCnt="0"/>
      <dgm:spPr/>
    </dgm:pt>
    <dgm:pt modelId="{3C1905C7-9372-ED47-ABFD-ACF6FD42CF7A}" type="pres">
      <dgm:prSet presAssocID="{64559030-198E-1245-BDEF-25E23ADF2D7D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88821D-9BC7-484D-A122-2D137FCD735A}" type="pres">
      <dgm:prSet presAssocID="{64559030-198E-1245-BDEF-25E23ADF2D7D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CBF23F-F5F8-B141-887C-5854950658F2}" type="pres">
      <dgm:prSet presAssocID="{B667796A-AFD9-6A40-8F8F-512DDD87A08B}" presName="sp" presStyleCnt="0"/>
      <dgm:spPr/>
    </dgm:pt>
    <dgm:pt modelId="{1DD35F67-6440-344B-84B4-D60E8A1DB813}" type="pres">
      <dgm:prSet presAssocID="{ED853D8E-153E-C445-8751-CE79B3560524}" presName="linNode" presStyleCnt="0"/>
      <dgm:spPr/>
    </dgm:pt>
    <dgm:pt modelId="{716CF94C-E15F-AB4B-9C66-66492EAA8016}" type="pres">
      <dgm:prSet presAssocID="{ED853D8E-153E-C445-8751-CE79B3560524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770A2E-0F82-3B40-AC62-3E07332ED3C4}" type="pres">
      <dgm:prSet presAssocID="{ED853D8E-153E-C445-8751-CE79B3560524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71215A-7EA2-1B41-BF37-17225E71A1C3}" type="pres">
      <dgm:prSet presAssocID="{22ACCAFB-9A7A-5246-87A3-87AE93D17597}" presName="sp" presStyleCnt="0"/>
      <dgm:spPr/>
    </dgm:pt>
    <dgm:pt modelId="{C4309CD5-748C-4C47-BA5F-D82F62609210}" type="pres">
      <dgm:prSet presAssocID="{F01CBE93-81E6-544F-B908-5F8E1ACCF29C}" presName="linNode" presStyleCnt="0"/>
      <dgm:spPr/>
    </dgm:pt>
    <dgm:pt modelId="{62E33999-FC6B-5545-942B-E888190DE99A}" type="pres">
      <dgm:prSet presAssocID="{F01CBE93-81E6-544F-B908-5F8E1ACCF29C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EF08A6-B5B2-7C44-BA5E-912D925011A7}" type="pres">
      <dgm:prSet presAssocID="{F01CBE93-81E6-544F-B908-5F8E1ACCF29C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C75AD6-52B8-3D41-AAD7-4B80E9601DD3}" type="pres">
      <dgm:prSet presAssocID="{D3791567-4956-024B-B1EC-5DFCC145407D}" presName="sp" presStyleCnt="0"/>
      <dgm:spPr/>
    </dgm:pt>
    <dgm:pt modelId="{B8EF603D-56E2-2342-8C86-02F87422AC8E}" type="pres">
      <dgm:prSet presAssocID="{E71C5DEA-BE46-4949-9440-29D3E90CA286}" presName="linNode" presStyleCnt="0"/>
      <dgm:spPr/>
    </dgm:pt>
    <dgm:pt modelId="{8D289960-AB76-284F-80B9-A40651B9E8C6}" type="pres">
      <dgm:prSet presAssocID="{E71C5DEA-BE46-4949-9440-29D3E90CA286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56CAFB-6BA7-0D47-BE36-A4EC5CF09834}" type="pres">
      <dgm:prSet presAssocID="{E71C5DEA-BE46-4949-9440-29D3E90CA286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6EA4CB-68CD-5145-9EA2-14D3A6F7BF54}" srcId="{E71C5DEA-BE46-4949-9440-29D3E90CA286}" destId="{68B32705-1E12-F44D-A689-CAB831A29A7C}" srcOrd="0" destOrd="0" parTransId="{E007511C-9869-1C47-9E5B-AB77AF5529C7}" sibTransId="{4AA43C6E-1B54-F045-AF92-7A7FF13825C9}"/>
    <dgm:cxn modelId="{A757CD9B-C813-3B4C-9725-DB6F10259282}" srcId="{60445DE8-1CB4-184A-8EE4-03B3CABDE027}" destId="{64559030-198E-1245-BDEF-25E23ADF2D7D}" srcOrd="1" destOrd="0" parTransId="{3683A012-8536-EC46-86A2-EE3EBBB78B84}" sibTransId="{B667796A-AFD9-6A40-8F8F-512DDD87A08B}"/>
    <dgm:cxn modelId="{908DBD6F-3483-9440-8582-2DBC03A9A349}" srcId="{60445DE8-1CB4-184A-8EE4-03B3CABDE027}" destId="{ED853D8E-153E-C445-8751-CE79B3560524}" srcOrd="2" destOrd="0" parTransId="{BE2AE189-4FF7-1749-950E-D47ACE2C3F69}" sibTransId="{22ACCAFB-9A7A-5246-87A3-87AE93D17597}"/>
    <dgm:cxn modelId="{8DE67CF7-10F5-2E4A-8BC4-372485EB4915}" type="presOf" srcId="{60445DE8-1CB4-184A-8EE4-03B3CABDE027}" destId="{03A97508-BCBD-E642-A3A9-25C7FB028327}" srcOrd="0" destOrd="0" presId="urn:microsoft.com/office/officeart/2005/8/layout/vList5"/>
    <dgm:cxn modelId="{55447AE5-63EC-C34B-9B39-D1CB329B6A0B}" type="presOf" srcId="{C60DCFA0-49CB-7248-8580-D8219BDF64C9}" destId="{A388821D-9BC7-484D-A122-2D137FCD735A}" srcOrd="0" destOrd="0" presId="urn:microsoft.com/office/officeart/2005/8/layout/vList5"/>
    <dgm:cxn modelId="{01455D62-08CA-B34C-BE87-235D64149931}" type="presOf" srcId="{68B32705-1E12-F44D-A689-CAB831A29A7C}" destId="{9B56CAFB-6BA7-0D47-BE36-A4EC5CF09834}" srcOrd="0" destOrd="0" presId="urn:microsoft.com/office/officeart/2005/8/layout/vList5"/>
    <dgm:cxn modelId="{41B069CE-5C55-3B4D-988F-804CE2661D48}" type="presOf" srcId="{F01CBE93-81E6-544F-B908-5F8E1ACCF29C}" destId="{62E33999-FC6B-5545-942B-E888190DE99A}" srcOrd="0" destOrd="0" presId="urn:microsoft.com/office/officeart/2005/8/layout/vList5"/>
    <dgm:cxn modelId="{1ED3CCC8-32C7-B84A-A79C-5B167D816F02}" type="presOf" srcId="{F2A25626-DB39-4242-9181-0792B0CA7ED2}" destId="{C7770A2E-0F82-3B40-AC62-3E07332ED3C4}" srcOrd="0" destOrd="0" presId="urn:microsoft.com/office/officeart/2005/8/layout/vList5"/>
    <dgm:cxn modelId="{4BCBD6BB-2337-4F43-9DFE-F089B2824A3C}" srcId="{ED853D8E-153E-C445-8751-CE79B3560524}" destId="{F2A25626-DB39-4242-9181-0792B0CA7ED2}" srcOrd="0" destOrd="0" parTransId="{63E19589-9B85-064A-A0FD-A84EC4E76DFE}" sibTransId="{313CD400-8C70-9D43-8620-86ECA1FCC617}"/>
    <dgm:cxn modelId="{132F3DE7-2140-3048-A04C-859E3451015B}" type="presOf" srcId="{A1497E20-12FF-3E4D-B487-66C62074A117}" destId="{3C20C065-D788-0240-9E23-D1012666A874}" srcOrd="0" destOrd="0" presId="urn:microsoft.com/office/officeart/2005/8/layout/vList5"/>
    <dgm:cxn modelId="{B74AADC6-03B6-F648-ADDF-83C52B4B4461}" type="presOf" srcId="{CF433254-7FCB-1A47-B46B-06528F896290}" destId="{B7EF08A6-B5B2-7C44-BA5E-912D925011A7}" srcOrd="0" destOrd="0" presId="urn:microsoft.com/office/officeart/2005/8/layout/vList5"/>
    <dgm:cxn modelId="{7702AD98-0075-0344-8235-231D5D01D8B2}" srcId="{F01CBE93-81E6-544F-B908-5F8E1ACCF29C}" destId="{CF433254-7FCB-1A47-B46B-06528F896290}" srcOrd="0" destOrd="0" parTransId="{9B74C3FA-8829-0F40-B353-4883A14E38C7}" sibTransId="{DC07FF0B-8B4D-874D-9FAA-551242B3CBA1}"/>
    <dgm:cxn modelId="{B109FD96-B273-4B4D-9C56-CCB589477253}" srcId="{60445DE8-1CB4-184A-8EE4-03B3CABDE027}" destId="{E71C5DEA-BE46-4949-9440-29D3E90CA286}" srcOrd="4" destOrd="0" parTransId="{3F83BAB0-778B-4448-AEFC-13820AC2E54F}" sibTransId="{2560BB81-CA9C-D34B-8771-937988B7662F}"/>
    <dgm:cxn modelId="{8AECAF42-D43B-3E43-BB14-2057576E9F14}" srcId="{60445DE8-1CB4-184A-8EE4-03B3CABDE027}" destId="{A1497E20-12FF-3E4D-B487-66C62074A117}" srcOrd="0" destOrd="0" parTransId="{86BC8E45-D0A9-0B40-A09A-AE1D07E746D3}" sibTransId="{40875771-DA52-AD41-B0BF-1FB3D3B2C99A}"/>
    <dgm:cxn modelId="{9F113FF1-048B-0A41-8FAB-060B8F59B8B5}" type="presOf" srcId="{64559030-198E-1245-BDEF-25E23ADF2D7D}" destId="{3C1905C7-9372-ED47-ABFD-ACF6FD42CF7A}" srcOrd="0" destOrd="0" presId="urn:microsoft.com/office/officeart/2005/8/layout/vList5"/>
    <dgm:cxn modelId="{73C5F2DB-0C0F-3443-85E8-3E4607B8A657}" srcId="{64559030-198E-1245-BDEF-25E23ADF2D7D}" destId="{C60DCFA0-49CB-7248-8580-D8219BDF64C9}" srcOrd="0" destOrd="0" parTransId="{E4D794A3-A298-D446-ACC5-66AD800E5FA6}" sibTransId="{9E996F1F-D944-E943-9C37-F3DDCA661555}"/>
    <dgm:cxn modelId="{BE0735AB-E0DB-3140-93D0-17587DE15BBC}" srcId="{A1497E20-12FF-3E4D-B487-66C62074A117}" destId="{27E79FFD-523D-684F-96BF-D90A21C52EC3}" srcOrd="0" destOrd="0" parTransId="{5904F6A8-9BDC-A241-BDD1-7EDA23B58B66}" sibTransId="{102795A4-0048-404A-8F63-C21CC99F0549}"/>
    <dgm:cxn modelId="{8EDD0FE8-78D5-CA49-807D-3F0EDA14690C}" type="presOf" srcId="{E71C5DEA-BE46-4949-9440-29D3E90CA286}" destId="{8D289960-AB76-284F-80B9-A40651B9E8C6}" srcOrd="0" destOrd="0" presId="urn:microsoft.com/office/officeart/2005/8/layout/vList5"/>
    <dgm:cxn modelId="{40184096-F014-B746-B749-F6BD8A0D4470}" type="presOf" srcId="{ED853D8E-153E-C445-8751-CE79B3560524}" destId="{716CF94C-E15F-AB4B-9C66-66492EAA8016}" srcOrd="0" destOrd="0" presId="urn:microsoft.com/office/officeart/2005/8/layout/vList5"/>
    <dgm:cxn modelId="{7171C291-4978-694C-96CE-EF159FB94A84}" srcId="{60445DE8-1CB4-184A-8EE4-03B3CABDE027}" destId="{F01CBE93-81E6-544F-B908-5F8E1ACCF29C}" srcOrd="3" destOrd="0" parTransId="{F2423C2A-7E5B-E54C-9D25-A4F7B27D1C81}" sibTransId="{D3791567-4956-024B-B1EC-5DFCC145407D}"/>
    <dgm:cxn modelId="{5765447A-DEA0-024D-B8FB-33D50F6FA9BD}" type="presOf" srcId="{27E79FFD-523D-684F-96BF-D90A21C52EC3}" destId="{2164A671-7761-F44B-B9CB-3FA0E30ACAA7}" srcOrd="0" destOrd="0" presId="urn:microsoft.com/office/officeart/2005/8/layout/vList5"/>
    <dgm:cxn modelId="{614B6F78-7F41-904F-9AB7-AEEC11347874}" type="presParOf" srcId="{03A97508-BCBD-E642-A3A9-25C7FB028327}" destId="{3DEF1EA0-92A9-BA44-9556-F80B3C2AA889}" srcOrd="0" destOrd="0" presId="urn:microsoft.com/office/officeart/2005/8/layout/vList5"/>
    <dgm:cxn modelId="{151D9E3C-DED0-E943-8001-7E270351DC60}" type="presParOf" srcId="{3DEF1EA0-92A9-BA44-9556-F80B3C2AA889}" destId="{3C20C065-D788-0240-9E23-D1012666A874}" srcOrd="0" destOrd="0" presId="urn:microsoft.com/office/officeart/2005/8/layout/vList5"/>
    <dgm:cxn modelId="{75DC9254-81A2-0542-9599-CC8380F786B0}" type="presParOf" srcId="{3DEF1EA0-92A9-BA44-9556-F80B3C2AA889}" destId="{2164A671-7761-F44B-B9CB-3FA0E30ACAA7}" srcOrd="1" destOrd="0" presId="urn:microsoft.com/office/officeart/2005/8/layout/vList5"/>
    <dgm:cxn modelId="{FB63297C-D326-1142-8438-5A6F18060760}" type="presParOf" srcId="{03A97508-BCBD-E642-A3A9-25C7FB028327}" destId="{A4E482BE-BD72-E64C-ACB0-162D21A457B0}" srcOrd="1" destOrd="0" presId="urn:microsoft.com/office/officeart/2005/8/layout/vList5"/>
    <dgm:cxn modelId="{31BC493A-EED0-7C4F-B8C9-58F0AA9232E8}" type="presParOf" srcId="{03A97508-BCBD-E642-A3A9-25C7FB028327}" destId="{F52DD036-1C70-F244-B01F-89D6F762E89A}" srcOrd="2" destOrd="0" presId="urn:microsoft.com/office/officeart/2005/8/layout/vList5"/>
    <dgm:cxn modelId="{FF62656B-4EAA-E64D-BCD2-70D854233844}" type="presParOf" srcId="{F52DD036-1C70-F244-B01F-89D6F762E89A}" destId="{3C1905C7-9372-ED47-ABFD-ACF6FD42CF7A}" srcOrd="0" destOrd="0" presId="urn:microsoft.com/office/officeart/2005/8/layout/vList5"/>
    <dgm:cxn modelId="{A4327363-4EDF-7B4F-BBC0-7F93AE23703E}" type="presParOf" srcId="{F52DD036-1C70-F244-B01F-89D6F762E89A}" destId="{A388821D-9BC7-484D-A122-2D137FCD735A}" srcOrd="1" destOrd="0" presId="urn:microsoft.com/office/officeart/2005/8/layout/vList5"/>
    <dgm:cxn modelId="{2969FB26-BFEE-7E44-B411-99F1A864759C}" type="presParOf" srcId="{03A97508-BCBD-E642-A3A9-25C7FB028327}" destId="{E5CBF23F-F5F8-B141-887C-5854950658F2}" srcOrd="3" destOrd="0" presId="urn:microsoft.com/office/officeart/2005/8/layout/vList5"/>
    <dgm:cxn modelId="{FF0394E4-DFA4-DE4C-8631-CFA7467BFA0F}" type="presParOf" srcId="{03A97508-BCBD-E642-A3A9-25C7FB028327}" destId="{1DD35F67-6440-344B-84B4-D60E8A1DB813}" srcOrd="4" destOrd="0" presId="urn:microsoft.com/office/officeart/2005/8/layout/vList5"/>
    <dgm:cxn modelId="{4C7AE2B2-4C51-7140-AEFE-71BA0E8F83FB}" type="presParOf" srcId="{1DD35F67-6440-344B-84B4-D60E8A1DB813}" destId="{716CF94C-E15F-AB4B-9C66-66492EAA8016}" srcOrd="0" destOrd="0" presId="urn:microsoft.com/office/officeart/2005/8/layout/vList5"/>
    <dgm:cxn modelId="{E0445B88-AB11-E642-B9BD-8C013DEF7351}" type="presParOf" srcId="{1DD35F67-6440-344B-84B4-D60E8A1DB813}" destId="{C7770A2E-0F82-3B40-AC62-3E07332ED3C4}" srcOrd="1" destOrd="0" presId="urn:microsoft.com/office/officeart/2005/8/layout/vList5"/>
    <dgm:cxn modelId="{D4024C3B-40B8-2642-B556-153A65172E35}" type="presParOf" srcId="{03A97508-BCBD-E642-A3A9-25C7FB028327}" destId="{E071215A-7EA2-1B41-BF37-17225E71A1C3}" srcOrd="5" destOrd="0" presId="urn:microsoft.com/office/officeart/2005/8/layout/vList5"/>
    <dgm:cxn modelId="{0B5016DC-E8AE-B641-B588-188F6684681D}" type="presParOf" srcId="{03A97508-BCBD-E642-A3A9-25C7FB028327}" destId="{C4309CD5-748C-4C47-BA5F-D82F62609210}" srcOrd="6" destOrd="0" presId="urn:microsoft.com/office/officeart/2005/8/layout/vList5"/>
    <dgm:cxn modelId="{9A9E91D4-A230-0541-BCF5-FA0BAC6260E4}" type="presParOf" srcId="{C4309CD5-748C-4C47-BA5F-D82F62609210}" destId="{62E33999-FC6B-5545-942B-E888190DE99A}" srcOrd="0" destOrd="0" presId="urn:microsoft.com/office/officeart/2005/8/layout/vList5"/>
    <dgm:cxn modelId="{3E72AFD7-3D4D-854B-9006-6DD400063D0A}" type="presParOf" srcId="{C4309CD5-748C-4C47-BA5F-D82F62609210}" destId="{B7EF08A6-B5B2-7C44-BA5E-912D925011A7}" srcOrd="1" destOrd="0" presId="urn:microsoft.com/office/officeart/2005/8/layout/vList5"/>
    <dgm:cxn modelId="{9A20466C-1890-874B-A54A-2A84973D3DB5}" type="presParOf" srcId="{03A97508-BCBD-E642-A3A9-25C7FB028327}" destId="{7BC75AD6-52B8-3D41-AAD7-4B80E9601DD3}" srcOrd="7" destOrd="0" presId="urn:microsoft.com/office/officeart/2005/8/layout/vList5"/>
    <dgm:cxn modelId="{64A5D565-ABEF-1F41-9501-5FAA2C6ED59A}" type="presParOf" srcId="{03A97508-BCBD-E642-A3A9-25C7FB028327}" destId="{B8EF603D-56E2-2342-8C86-02F87422AC8E}" srcOrd="8" destOrd="0" presId="urn:microsoft.com/office/officeart/2005/8/layout/vList5"/>
    <dgm:cxn modelId="{DBFBB801-CD8E-C64A-B509-99E910B7ED22}" type="presParOf" srcId="{B8EF603D-56E2-2342-8C86-02F87422AC8E}" destId="{8D289960-AB76-284F-80B9-A40651B9E8C6}" srcOrd="0" destOrd="0" presId="urn:microsoft.com/office/officeart/2005/8/layout/vList5"/>
    <dgm:cxn modelId="{7496E510-82FB-8746-930D-4CCE3FAE2B8C}" type="presParOf" srcId="{B8EF603D-56E2-2342-8C86-02F87422AC8E}" destId="{9B56CAFB-6BA7-0D47-BE36-A4EC5CF09834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F269DD-5794-B24C-B6FC-C54DD67BE02E}">
      <dsp:nvSpPr>
        <dsp:cNvPr id="0" name=""/>
        <dsp:cNvSpPr/>
      </dsp:nvSpPr>
      <dsp:spPr>
        <a:xfrm>
          <a:off x="3182392" y="2754463"/>
          <a:ext cx="2310231" cy="231023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Requirement gathering, validation of results through service pilots </a:t>
          </a:r>
          <a:endParaRPr lang="en-US" sz="2000" kern="1200" dirty="0"/>
        </a:p>
      </dsp:txBody>
      <dsp:txXfrm>
        <a:off x="3520717" y="3092788"/>
        <a:ext cx="1633581" cy="1633581"/>
      </dsp:txXfrm>
    </dsp:sp>
    <dsp:sp modelId="{F73DA518-353F-0E47-B3B2-82EA2836B128}">
      <dsp:nvSpPr>
        <dsp:cNvPr id="0" name=""/>
        <dsp:cNvSpPr/>
      </dsp:nvSpPr>
      <dsp:spPr>
        <a:xfrm rot="12900000">
          <a:off x="1694067" y="2350154"/>
          <a:ext cx="1773018" cy="65841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4BE55F-2F03-F448-89D3-FD453A9F32CD}">
      <dsp:nvSpPr>
        <dsp:cNvPr id="0" name=""/>
        <dsp:cNvSpPr/>
      </dsp:nvSpPr>
      <dsp:spPr>
        <a:xfrm>
          <a:off x="757031" y="1292993"/>
          <a:ext cx="2194719" cy="17557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Overall Architecture</a:t>
          </a:r>
          <a:endParaRPr lang="en-US" sz="2100" kern="1200" dirty="0"/>
        </a:p>
      </dsp:txBody>
      <dsp:txXfrm>
        <a:off x="808456" y="1344418"/>
        <a:ext cx="2091869" cy="1652925"/>
      </dsp:txXfrm>
    </dsp:sp>
    <dsp:sp modelId="{6CEF805C-4D13-E44E-A4E8-BF592CD6878C}">
      <dsp:nvSpPr>
        <dsp:cNvPr id="0" name=""/>
        <dsp:cNvSpPr/>
      </dsp:nvSpPr>
      <dsp:spPr>
        <a:xfrm rot="16200000">
          <a:off x="3450998" y="1435554"/>
          <a:ext cx="1773018" cy="65841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F23019-3C4F-CE48-A554-E95366260E70}">
      <dsp:nvSpPr>
        <dsp:cNvPr id="0" name=""/>
        <dsp:cNvSpPr/>
      </dsp:nvSpPr>
      <dsp:spPr>
        <a:xfrm>
          <a:off x="3240148" y="364"/>
          <a:ext cx="2194719" cy="17557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Service portfolio and its management process</a:t>
          </a:r>
          <a:endParaRPr lang="en-US" sz="2100" kern="1200" dirty="0"/>
        </a:p>
      </dsp:txBody>
      <dsp:txXfrm>
        <a:off x="3291573" y="51789"/>
        <a:ext cx="2091869" cy="1652925"/>
      </dsp:txXfrm>
    </dsp:sp>
    <dsp:sp modelId="{2F387822-230E-BE49-9A75-7F95DDA5B909}">
      <dsp:nvSpPr>
        <dsp:cNvPr id="0" name=""/>
        <dsp:cNvSpPr/>
      </dsp:nvSpPr>
      <dsp:spPr>
        <a:xfrm rot="19500000">
          <a:off x="5207929" y="2350154"/>
          <a:ext cx="1773018" cy="65841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531543-32A2-2945-89F9-F65C2FB0D826}">
      <dsp:nvSpPr>
        <dsp:cNvPr id="0" name=""/>
        <dsp:cNvSpPr/>
      </dsp:nvSpPr>
      <dsp:spPr>
        <a:xfrm>
          <a:off x="5723265" y="1292993"/>
          <a:ext cx="2194719" cy="17557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Federated Service management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i="1" kern="1200" dirty="0" smtClean="0">
              <a:solidFill>
                <a:schemeClr val="tx1"/>
              </a:solidFill>
            </a:rPr>
            <a:t>Roles, processes and policies</a:t>
          </a:r>
          <a:endParaRPr lang="en-US" sz="2100" i="1" kern="1200" dirty="0">
            <a:solidFill>
              <a:schemeClr val="tx1"/>
            </a:solidFill>
          </a:endParaRPr>
        </a:p>
      </dsp:txBody>
      <dsp:txXfrm>
        <a:off x="5774690" y="1344418"/>
        <a:ext cx="2091869" cy="16529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F5E400-00F6-7344-9285-20BE9A0C3487}">
      <dsp:nvSpPr>
        <dsp:cNvPr id="0" name=""/>
        <dsp:cNvSpPr/>
      </dsp:nvSpPr>
      <dsp:spPr>
        <a:xfrm>
          <a:off x="0" y="0"/>
          <a:ext cx="7549055" cy="8399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noProof="0" dirty="0" smtClean="0">
              <a:solidFill>
                <a:srgbClr val="000000"/>
              </a:solidFill>
            </a:rPr>
            <a:t>Clarify the context (who and  what)</a:t>
          </a:r>
          <a:endParaRPr lang="en-GB" sz="2400" kern="1200" noProof="0" dirty="0">
            <a:solidFill>
              <a:srgbClr val="000000"/>
            </a:solidFill>
          </a:endParaRPr>
        </a:p>
      </dsp:txBody>
      <dsp:txXfrm>
        <a:off x="24600" y="24600"/>
        <a:ext cx="6680945" cy="790707"/>
      </dsp:txXfrm>
    </dsp:sp>
    <dsp:sp modelId="{74F31ADF-3EBC-8D43-A657-108082246BCA}">
      <dsp:nvSpPr>
        <dsp:cNvPr id="0" name=""/>
        <dsp:cNvSpPr/>
      </dsp:nvSpPr>
      <dsp:spPr>
        <a:xfrm>
          <a:off x="1332186" y="1014912"/>
          <a:ext cx="7549055" cy="839907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noProof="0" dirty="0" smtClean="0">
              <a:solidFill>
                <a:srgbClr val="000000"/>
              </a:solidFill>
            </a:rPr>
            <a:t>Identify the typology  of key components of architecture and EOSC services</a:t>
          </a:r>
          <a:endParaRPr lang="en-GB" sz="2400" kern="1200" noProof="0" dirty="0">
            <a:solidFill>
              <a:srgbClr val="000000"/>
            </a:solidFill>
          </a:endParaRPr>
        </a:p>
      </dsp:txBody>
      <dsp:txXfrm>
        <a:off x="1356786" y="1039512"/>
        <a:ext cx="5621729" cy="790707"/>
      </dsp:txXfrm>
    </dsp:sp>
    <dsp:sp modelId="{62A27FD8-F496-114E-AA9B-2B6D020269ED}">
      <dsp:nvSpPr>
        <dsp:cNvPr id="0" name=""/>
        <dsp:cNvSpPr/>
      </dsp:nvSpPr>
      <dsp:spPr>
        <a:xfrm>
          <a:off x="7003115" y="660260"/>
          <a:ext cx="545940" cy="54594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400" kern="1200">
            <a:solidFill>
              <a:srgbClr val="000000"/>
            </a:solidFill>
          </a:endParaRPr>
        </a:p>
      </dsp:txBody>
      <dsp:txXfrm>
        <a:off x="7125952" y="660260"/>
        <a:ext cx="300267" cy="4108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64A671-7761-F44B-B9CB-3FA0E30ACAA7}">
      <dsp:nvSpPr>
        <dsp:cNvPr id="0" name=""/>
        <dsp:cNvSpPr/>
      </dsp:nvSpPr>
      <dsp:spPr>
        <a:xfrm rot="5400000">
          <a:off x="5428668" y="-2304300"/>
          <a:ext cx="637774" cy="54094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noProof="0" dirty="0" smtClean="0"/>
            <a:t>Find, access, use/reuse, deposit, publish research </a:t>
          </a:r>
          <a:r>
            <a:rPr lang="en-GB" sz="1400" kern="1200" noProof="0" dirty="0" err="1" smtClean="0"/>
            <a:t>artifacts</a:t>
          </a:r>
          <a:r>
            <a:rPr lang="en-GB" sz="1400" kern="1200" noProof="0" dirty="0" smtClean="0"/>
            <a:t>, collaborate, open and track request for changes,… </a:t>
          </a:r>
          <a:endParaRPr lang="en-GB" sz="1400" kern="1200" noProof="0" dirty="0"/>
        </a:p>
      </dsp:txBody>
      <dsp:txXfrm rot="-5400000">
        <a:off x="3042823" y="112679"/>
        <a:ext cx="5378330" cy="575506"/>
      </dsp:txXfrm>
    </dsp:sp>
    <dsp:sp modelId="{3C20C065-D788-0240-9E23-D1012666A874}">
      <dsp:nvSpPr>
        <dsp:cNvPr id="0" name=""/>
        <dsp:cNvSpPr/>
      </dsp:nvSpPr>
      <dsp:spPr>
        <a:xfrm>
          <a:off x="0" y="1823"/>
          <a:ext cx="3042823" cy="797217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noProof="0" smtClean="0"/>
            <a:t>Researchers</a:t>
          </a:r>
          <a:endParaRPr lang="en-GB" sz="2200" kern="1200" noProof="0"/>
        </a:p>
      </dsp:txBody>
      <dsp:txXfrm>
        <a:off x="38917" y="40740"/>
        <a:ext cx="2964989" cy="719383"/>
      </dsp:txXfrm>
    </dsp:sp>
    <dsp:sp modelId="{A388821D-9BC7-484D-A122-2D137FCD735A}">
      <dsp:nvSpPr>
        <dsp:cNvPr id="0" name=""/>
        <dsp:cNvSpPr/>
      </dsp:nvSpPr>
      <dsp:spPr>
        <a:xfrm rot="5400000">
          <a:off x="5428668" y="-1467221"/>
          <a:ext cx="637774" cy="54094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noProof="0" dirty="0" smtClean="0"/>
            <a:t>Monitor </a:t>
          </a:r>
          <a:r>
            <a:rPr lang="en-GB" sz="1400" kern="1200" noProof="0" dirty="0" err="1" smtClean="0"/>
            <a:t>reserach</a:t>
          </a:r>
          <a:r>
            <a:rPr lang="en-GB" sz="1400" kern="1200" noProof="0" dirty="0" smtClean="0"/>
            <a:t> outcomes, assess </a:t>
          </a:r>
          <a:r>
            <a:rPr lang="en-GB" sz="1400" kern="1200" noProof="0" dirty="0" err="1" smtClean="0"/>
            <a:t>reserach</a:t>
          </a:r>
          <a:r>
            <a:rPr lang="en-GB" sz="1400" kern="1200" noProof="0" dirty="0" smtClean="0"/>
            <a:t> impact, operate communication channels, open and track request for changes, …. </a:t>
          </a:r>
          <a:endParaRPr lang="en-GB" sz="1400" kern="1200" noProof="0" dirty="0"/>
        </a:p>
      </dsp:txBody>
      <dsp:txXfrm rot="-5400000">
        <a:off x="3042823" y="949758"/>
        <a:ext cx="5378330" cy="575506"/>
      </dsp:txXfrm>
    </dsp:sp>
    <dsp:sp modelId="{3C1905C7-9372-ED47-ABFD-ACF6FD42CF7A}">
      <dsp:nvSpPr>
        <dsp:cNvPr id="0" name=""/>
        <dsp:cNvSpPr/>
      </dsp:nvSpPr>
      <dsp:spPr>
        <a:xfrm>
          <a:off x="0" y="838901"/>
          <a:ext cx="3042823" cy="797217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noProof="0" smtClean="0"/>
            <a:t>Research Administrators</a:t>
          </a:r>
          <a:endParaRPr lang="en-GB" sz="2200" kern="1200" noProof="0"/>
        </a:p>
      </dsp:txBody>
      <dsp:txXfrm>
        <a:off x="38917" y="877818"/>
        <a:ext cx="2964989" cy="719383"/>
      </dsp:txXfrm>
    </dsp:sp>
    <dsp:sp modelId="{C7770A2E-0F82-3B40-AC62-3E07332ED3C4}">
      <dsp:nvSpPr>
        <dsp:cNvPr id="0" name=""/>
        <dsp:cNvSpPr/>
      </dsp:nvSpPr>
      <dsp:spPr>
        <a:xfrm rot="5400000">
          <a:off x="5428668" y="-630143"/>
          <a:ext cx="637774" cy="54094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noProof="0" dirty="0" err="1" smtClean="0"/>
            <a:t>Finding,accessing</a:t>
          </a:r>
          <a:r>
            <a:rPr lang="en-GB" sz="1400" kern="1200" noProof="0" dirty="0" smtClean="0"/>
            <a:t>, using EOSC </a:t>
          </a:r>
          <a:r>
            <a:rPr lang="en-GB" sz="1400" kern="1200" noProof="0" dirty="0" err="1" smtClean="0"/>
            <a:t>Servicesl</a:t>
          </a:r>
          <a:r>
            <a:rPr lang="en-GB" sz="1400" kern="1200" noProof="0" dirty="0" smtClean="0"/>
            <a:t>  managing SLAs, </a:t>
          </a:r>
          <a:r>
            <a:rPr lang="en-GB" sz="1400" kern="1200" noProof="0" dirty="0" err="1" smtClean="0"/>
            <a:t>Providng</a:t>
          </a:r>
          <a:r>
            <a:rPr lang="en-GB" sz="1400" kern="1200" noProof="0" dirty="0" smtClean="0"/>
            <a:t> feedback on EOSC services,  open and track request for changes, ….</a:t>
          </a:r>
          <a:endParaRPr lang="en-GB" sz="1400" kern="1200" noProof="0" dirty="0"/>
        </a:p>
      </dsp:txBody>
      <dsp:txXfrm rot="-5400000">
        <a:off x="3042823" y="1786836"/>
        <a:ext cx="5378330" cy="575506"/>
      </dsp:txXfrm>
    </dsp:sp>
    <dsp:sp modelId="{716CF94C-E15F-AB4B-9C66-66492EAA8016}">
      <dsp:nvSpPr>
        <dsp:cNvPr id="0" name=""/>
        <dsp:cNvSpPr/>
      </dsp:nvSpPr>
      <dsp:spPr>
        <a:xfrm>
          <a:off x="0" y="1675980"/>
          <a:ext cx="3042823" cy="797217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noProof="0" dirty="0" smtClean="0"/>
            <a:t>Third-party service providers</a:t>
          </a:r>
          <a:endParaRPr lang="en-GB" sz="2200" kern="1200" noProof="0" dirty="0"/>
        </a:p>
      </dsp:txBody>
      <dsp:txXfrm>
        <a:off x="38917" y="1714897"/>
        <a:ext cx="2964989" cy="719383"/>
      </dsp:txXfrm>
    </dsp:sp>
    <dsp:sp modelId="{B7EF08A6-B5B2-7C44-BA5E-912D925011A7}">
      <dsp:nvSpPr>
        <dsp:cNvPr id="0" name=""/>
        <dsp:cNvSpPr/>
      </dsp:nvSpPr>
      <dsp:spPr>
        <a:xfrm rot="5400000">
          <a:off x="5428668" y="206935"/>
          <a:ext cx="637774" cy="54094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b="0" i="0" kern="1200" noProof="0" dirty="0" smtClean="0"/>
            <a:t>Provide EOSC Service components and data, manage Underpinning Agreement, develop EOSC Services, …….</a:t>
          </a:r>
          <a:endParaRPr lang="en-GB" sz="1400" b="0" i="0" kern="1200" noProof="0" dirty="0"/>
        </a:p>
      </dsp:txBody>
      <dsp:txXfrm rot="-5400000">
        <a:off x="3042823" y="2623914"/>
        <a:ext cx="5378330" cy="575506"/>
      </dsp:txXfrm>
    </dsp:sp>
    <dsp:sp modelId="{62E33999-FC6B-5545-942B-E888190DE99A}">
      <dsp:nvSpPr>
        <dsp:cNvPr id="0" name=""/>
        <dsp:cNvSpPr/>
      </dsp:nvSpPr>
      <dsp:spPr>
        <a:xfrm>
          <a:off x="0" y="2513058"/>
          <a:ext cx="3042823" cy="797217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noProof="0" smtClean="0"/>
            <a:t>EOSC Supplier</a:t>
          </a:r>
          <a:endParaRPr lang="en-GB" sz="2200" kern="1200" noProof="0"/>
        </a:p>
      </dsp:txBody>
      <dsp:txXfrm>
        <a:off x="38917" y="2551975"/>
        <a:ext cx="2964989" cy="719383"/>
      </dsp:txXfrm>
    </dsp:sp>
    <dsp:sp modelId="{9B56CAFB-6BA7-0D47-BE36-A4EC5CF09834}">
      <dsp:nvSpPr>
        <dsp:cNvPr id="0" name=""/>
        <dsp:cNvSpPr/>
      </dsp:nvSpPr>
      <dsp:spPr>
        <a:xfrm rot="5400000">
          <a:off x="5428668" y="1044013"/>
          <a:ext cx="637774" cy="54094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b="0" i="0" kern="1200" noProof="0" dirty="0" smtClean="0"/>
            <a:t>Govern the EOSC service provisioning system. Manage the EOSC system (</a:t>
          </a:r>
          <a:r>
            <a:rPr lang="en-GB" sz="1400" b="0" i="0" kern="1200" noProof="0" dirty="0" err="1" smtClean="0"/>
            <a:t>e.g</a:t>
          </a:r>
          <a:r>
            <a:rPr lang="en-GB" sz="1400" b="0" i="0" kern="1200" noProof="0" dirty="0" smtClean="0"/>
            <a:t> the EOSC Portfolio)</a:t>
          </a:r>
          <a:endParaRPr lang="en-GB" sz="1400" b="0" i="0" kern="1200" noProof="0" dirty="0"/>
        </a:p>
      </dsp:txBody>
      <dsp:txXfrm rot="-5400000">
        <a:off x="3042823" y="3460992"/>
        <a:ext cx="5378330" cy="575506"/>
      </dsp:txXfrm>
    </dsp:sp>
    <dsp:sp modelId="{8D289960-AB76-284F-80B9-A40651B9E8C6}">
      <dsp:nvSpPr>
        <dsp:cNvPr id="0" name=""/>
        <dsp:cNvSpPr/>
      </dsp:nvSpPr>
      <dsp:spPr>
        <a:xfrm>
          <a:off x="0" y="3350137"/>
          <a:ext cx="3042823" cy="797217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noProof="0" smtClean="0"/>
            <a:t>EOSC System Managers</a:t>
          </a:r>
          <a:endParaRPr lang="en-GB" sz="2200" b="0" i="0" kern="1200" noProof="0"/>
        </a:p>
      </dsp:txBody>
      <dsp:txXfrm>
        <a:off x="38917" y="3389054"/>
        <a:ext cx="2964989" cy="7193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DC0E0-0F17-A648-9345-AB17D3ADEED8}" type="datetimeFigureOut">
              <a:rPr lang="en-US" smtClean="0"/>
              <a:t>08/03/18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6BBC71-C19B-6442-9BA2-F7A582C5D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010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081FF-F69F-419C-A695-2D2842B6166D}" type="datetimeFigureOut">
              <a:rPr lang="en-GB" smtClean="0"/>
              <a:t>08/03/18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E6F91-60CB-48B8-906B-B15C71CED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7308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only</a:t>
            </a:r>
            <a:r>
              <a:rPr lang="it-IT" dirty="0"/>
              <a:t> to </a:t>
            </a:r>
            <a:r>
              <a:rPr lang="it-IT" dirty="0" err="1"/>
              <a:t>scientists</a:t>
            </a:r>
            <a:r>
              <a:rPr lang="it-IT" dirty="0"/>
              <a:t>, </a:t>
            </a:r>
            <a:r>
              <a:rPr lang="it-IT" dirty="0" err="1"/>
              <a:t>but</a:t>
            </a:r>
            <a:r>
              <a:rPr lang="it-IT" dirty="0"/>
              <a:t> </a:t>
            </a:r>
            <a:r>
              <a:rPr lang="it-IT" dirty="0" err="1"/>
              <a:t>also</a:t>
            </a:r>
            <a:r>
              <a:rPr lang="it-IT" dirty="0"/>
              <a:t> to the </a:t>
            </a:r>
            <a:r>
              <a:rPr lang="it-IT" dirty="0" err="1"/>
              <a:t>stakeholders</a:t>
            </a:r>
            <a:r>
              <a:rPr lang="it-IT" dirty="0"/>
              <a:t> </a:t>
            </a:r>
            <a:r>
              <a:rPr lang="it-IT" dirty="0" err="1"/>
              <a:t>thet</a:t>
            </a:r>
            <a:r>
              <a:rPr lang="it-IT" dirty="0"/>
              <a:t> </a:t>
            </a:r>
            <a:r>
              <a:rPr lang="it-IT" dirty="0" err="1"/>
              <a:t>define</a:t>
            </a:r>
            <a:r>
              <a:rPr lang="it-IT" dirty="0"/>
              <a:t> </a:t>
            </a:r>
            <a:r>
              <a:rPr lang="it-IT" dirty="0" err="1"/>
              <a:t>policies</a:t>
            </a:r>
            <a:r>
              <a:rPr lang="it-IT" dirty="0"/>
              <a:t>  and </a:t>
            </a:r>
            <a:r>
              <a:rPr lang="it-IT" dirty="0" err="1"/>
              <a:t>administer</a:t>
            </a:r>
            <a:r>
              <a:rPr lang="it-IT" dirty="0"/>
              <a:t> </a:t>
            </a:r>
            <a:r>
              <a:rPr lang="it-IT" dirty="0" err="1"/>
              <a:t>research</a:t>
            </a:r>
            <a:r>
              <a:rPr lang="it-IT" dirty="0"/>
              <a:t> </a:t>
            </a:r>
            <a:r>
              <a:rPr lang="it-IT" dirty="0" err="1"/>
              <a:t>activities</a:t>
            </a:r>
            <a:r>
              <a:rPr lang="it-IT" dirty="0"/>
              <a:t>, to the </a:t>
            </a:r>
            <a:r>
              <a:rPr lang="it-IT" dirty="0" err="1"/>
              <a:t>developers</a:t>
            </a:r>
            <a:r>
              <a:rPr lang="it-IT" dirty="0"/>
              <a:t> of </a:t>
            </a:r>
            <a:r>
              <a:rPr lang="it-IT" dirty="0" err="1"/>
              <a:t>external</a:t>
            </a:r>
            <a:r>
              <a:rPr lang="it-IT" dirty="0"/>
              <a:t> service </a:t>
            </a:r>
            <a:r>
              <a:rPr lang="it-IT" dirty="0" err="1"/>
              <a:t>that</a:t>
            </a:r>
            <a:r>
              <a:rPr lang="it-IT" dirty="0"/>
              <a:t> exploit EOSC </a:t>
            </a:r>
            <a:r>
              <a:rPr lang="it-IT" dirty="0" err="1"/>
              <a:t>ones</a:t>
            </a:r>
            <a:r>
              <a:rPr lang="it-IT" dirty="0"/>
              <a:t> and to al the </a:t>
            </a:r>
            <a:r>
              <a:rPr lang="it-IT" dirty="0" err="1"/>
              <a:t>administrators</a:t>
            </a:r>
            <a:r>
              <a:rPr lang="it-IT" dirty="0"/>
              <a:t>  </a:t>
            </a:r>
            <a:r>
              <a:rPr lang="it-IT" dirty="0" err="1"/>
              <a:t>supplying</a:t>
            </a:r>
            <a:r>
              <a:rPr lang="it-IT" dirty="0"/>
              <a:t>  </a:t>
            </a:r>
            <a:r>
              <a:rPr lang="it-IT" dirty="0" err="1"/>
              <a:t>components</a:t>
            </a:r>
            <a:r>
              <a:rPr lang="it-IT" dirty="0"/>
              <a:t> and </a:t>
            </a:r>
            <a:r>
              <a:rPr lang="it-IT" dirty="0" err="1"/>
              <a:t>providing</a:t>
            </a:r>
            <a:r>
              <a:rPr lang="it-IT" dirty="0"/>
              <a:t> </a:t>
            </a:r>
            <a:r>
              <a:rPr lang="it-IT" dirty="0" err="1"/>
              <a:t>services</a:t>
            </a:r>
            <a:r>
              <a:rPr lang="it-IT" dirty="0"/>
              <a:t> (</a:t>
            </a:r>
            <a:r>
              <a:rPr lang="it-IT" dirty="0" err="1"/>
              <a:t>including</a:t>
            </a:r>
            <a:r>
              <a:rPr lang="it-IT" dirty="0"/>
              <a:t> te </a:t>
            </a:r>
            <a:r>
              <a:rPr lang="it-IT" dirty="0" err="1"/>
              <a:t>managers</a:t>
            </a:r>
            <a:r>
              <a:rPr lang="it-IT" dirty="0"/>
              <a:t> of EOSC </a:t>
            </a:r>
            <a:r>
              <a:rPr lang="it-IT" dirty="0" err="1"/>
              <a:t>itself</a:t>
            </a:r>
            <a:r>
              <a:rPr lang="it-IT" dirty="0"/>
              <a:t>) ,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E6F91-60CB-48B8-906B-B15C71CEDA9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137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E6F91-60CB-48B8-906B-B15C71CEDA91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510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E6F91-60CB-48B8-906B-B15C71CEDA9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684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Collaboration with </a:t>
            </a:r>
            <a:r>
              <a:rPr lang="en-GB" dirty="0" err="1" smtClean="0"/>
              <a:t>eInfraCentral</a:t>
            </a:r>
            <a:r>
              <a:rPr lang="en-GB" baseline="0" dirty="0" smtClean="0"/>
              <a:t> meant a shift in the task’s objectives.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E6F91-60CB-48B8-906B-B15C71CEDA9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679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Structure of slide is</a:t>
            </a:r>
            <a:r>
              <a:rPr lang="en-GB" baseline="0" dirty="0" smtClean="0"/>
              <a:t> </a:t>
            </a:r>
            <a:r>
              <a:rPr lang="en-GB" b="1" baseline="0" dirty="0" smtClean="0"/>
              <a:t>Challenge</a:t>
            </a:r>
            <a:r>
              <a:rPr lang="en-GB" baseline="0" dirty="0" smtClean="0"/>
              <a:t>: proposed solution.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E6F91-60CB-48B8-906B-B15C71CEDA9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255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Important to realise that services can be part</a:t>
            </a:r>
            <a:r>
              <a:rPr lang="en-GB" baseline="0" dirty="0" smtClean="0"/>
              <a:t> of multiple categories, as shown in the Venn diagram.</a:t>
            </a:r>
          </a:p>
          <a:p>
            <a:endParaRPr lang="en-GB" baseline="0" dirty="0" smtClean="0"/>
          </a:p>
          <a:p>
            <a:r>
              <a:rPr lang="en-GB" baseline="0" dirty="0" smtClean="0"/>
              <a:t>Service status: how well does a service ‘fit in’ to EOSC?</a:t>
            </a:r>
          </a:p>
          <a:p>
            <a:r>
              <a:rPr lang="en-GB" baseline="0" dirty="0" smtClean="0"/>
              <a:t>Service sponsoring: how is a service being financed?</a:t>
            </a:r>
          </a:p>
          <a:p>
            <a:r>
              <a:rPr lang="en-GB" baseline="0" dirty="0" smtClean="0"/>
              <a:t>Service types &amp; audience: who / what is the intended user of a service?</a:t>
            </a:r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E6F91-60CB-48B8-906B-B15C71CEDA9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95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CC7E6F91-60CB-48B8-906B-B15C71CEDA91}" type="slidenum">
              <a:rPr lang="en-GB" smtClean="0">
                <a:solidFill>
                  <a:prstClr val="black"/>
                </a:solidFill>
              </a:rPr>
              <a:pPr/>
              <a:t>19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502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CC7E6F91-60CB-48B8-906B-B15C71CEDA91}" type="slidenum">
              <a:rPr lang="en-GB" smtClean="0">
                <a:solidFill>
                  <a:prstClr val="black"/>
                </a:solidFill>
              </a:rPr>
              <a:pPr/>
              <a:t>20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511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CC7E6F91-60CB-48B8-906B-B15C71CEDA91}" type="slidenum">
              <a:rPr lang="en-GB" smtClean="0">
                <a:solidFill>
                  <a:prstClr val="black"/>
                </a:solidFill>
              </a:rPr>
              <a:pPr/>
              <a:t>21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127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E6F91-60CB-48B8-906B-B15C71CEDA91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510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707915"/>
            <a:ext cx="4131644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EOSCpilot Plenary, 8-9 March, Pisa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804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464066" y="1122363"/>
            <a:ext cx="622453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464066" y="3602038"/>
            <a:ext cx="622453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15577" y="6356349"/>
            <a:ext cx="3086100" cy="365125"/>
          </a:xfrm>
        </p:spPr>
        <p:txBody>
          <a:bodyPr/>
          <a:lstStyle/>
          <a:p>
            <a:r>
              <a:rPr lang="en-GB" smtClean="0"/>
              <a:t>EOSCpilot Plenary, 8-9 March, Pisa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631204" y="6356349"/>
            <a:ext cx="2057400" cy="365125"/>
          </a:xfrm>
        </p:spPr>
        <p:txBody>
          <a:bodyPr/>
          <a:lstStyle/>
          <a:p>
            <a:fld id="{D629125B-4164-B445-B5EA-FB5E25F89F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86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48564" y="1157832"/>
            <a:ext cx="6166786" cy="1325563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348564" y="2720775"/>
            <a:ext cx="6166786" cy="2621247"/>
          </a:xfrm>
        </p:spPr>
        <p:txBody>
          <a:bodyPr/>
          <a:lstStyle>
            <a:lvl1pPr marL="228600" indent="-228600">
              <a:buSzPct val="100000"/>
              <a:buFontTx/>
              <a:buBlip>
                <a:blip r:embed="rId2"/>
              </a:buBlip>
              <a:defRPr/>
            </a:lvl1pPr>
            <a:lvl2pPr marL="685800" indent="-228600">
              <a:buSzPct val="100000"/>
              <a:buFontTx/>
              <a:buBlip>
                <a:blip r:embed="rId2"/>
              </a:buBlip>
              <a:defRPr/>
            </a:lvl2pPr>
            <a:lvl3pPr marL="1143000" indent="-228600">
              <a:buSzPct val="100000"/>
              <a:buFontTx/>
              <a:buBlip>
                <a:blip r:embed="rId2"/>
              </a:buBlip>
              <a:defRPr/>
            </a:lvl3pPr>
            <a:lvl4pPr marL="1600200" indent="-228600">
              <a:buSzPct val="100000"/>
              <a:buFontTx/>
              <a:buBlip>
                <a:blip r:embed="rId2"/>
              </a:buBlip>
              <a:defRPr/>
            </a:lvl4pPr>
            <a:lvl5pPr marL="2057400" indent="-228600"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EOSCpilot Plenary, 8-9 March, Pisa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125B-4164-B445-B5EA-FB5E25F89F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083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86050" y="1106905"/>
            <a:ext cx="5824538" cy="166527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86050" y="2799164"/>
            <a:ext cx="582453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EOSCpilot Plenary, 8-9 March, Pisa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125B-4164-B445-B5EA-FB5E25F89F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27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30930" y="962526"/>
            <a:ext cx="6670308" cy="728162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030930" y="1681163"/>
            <a:ext cx="667030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030930" y="2505075"/>
            <a:ext cx="6670308" cy="3684588"/>
          </a:xfrm>
        </p:spPr>
        <p:txBody>
          <a:bodyPr/>
          <a:lstStyle>
            <a:lvl1pPr marL="228600" indent="-228600">
              <a:buSzPct val="100000"/>
              <a:buFontTx/>
              <a:buBlip>
                <a:blip r:embed="rId2"/>
              </a:buBlip>
              <a:defRPr/>
            </a:lvl1pPr>
            <a:lvl2pPr marL="685800" indent="-228600">
              <a:buSzPct val="100000"/>
              <a:buFontTx/>
              <a:buBlip>
                <a:blip r:embed="rId2"/>
              </a:buBlip>
              <a:defRPr/>
            </a:lvl2pPr>
            <a:lvl3pPr marL="1143000" indent="-228600">
              <a:buSzPct val="100000"/>
              <a:buFontTx/>
              <a:buBlip>
                <a:blip r:embed="rId2"/>
              </a:buBlip>
              <a:defRPr/>
            </a:lvl3pPr>
            <a:lvl4pPr marL="1600200" indent="-228600">
              <a:buSzPct val="100000"/>
              <a:buFontTx/>
              <a:buBlip>
                <a:blip r:embed="rId2"/>
              </a:buBlip>
              <a:defRPr/>
            </a:lvl4pPr>
            <a:lvl5pPr marL="2057400" indent="-228600"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EOSCpilot Plenary, 8-9 March, Pisa</a:t>
            </a:r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643838" y="6331151"/>
            <a:ext cx="2057400" cy="365125"/>
          </a:xfrm>
        </p:spPr>
        <p:txBody>
          <a:bodyPr/>
          <a:lstStyle/>
          <a:p>
            <a:fld id="{D629125B-4164-B445-B5EA-FB5E25F89F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708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EOSCpilot Plenary, 8-9 March, Pisa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125B-4164-B445-B5EA-FB5E25F89F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74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16276" y="987425"/>
            <a:ext cx="2949575" cy="96974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30265" y="987425"/>
            <a:ext cx="3625715" cy="4873625"/>
          </a:xfrm>
        </p:spPr>
        <p:txBody>
          <a:bodyPr/>
          <a:lstStyle>
            <a:lvl1pPr marL="228600" indent="-228600">
              <a:buSzPct val="100000"/>
              <a:buFontTx/>
              <a:buBlip>
                <a:blip r:embed="rId2"/>
              </a:buBlip>
              <a:defRPr sz="3200"/>
            </a:lvl1pPr>
            <a:lvl2pPr marL="685800" indent="-228600">
              <a:buSzPct val="100000"/>
              <a:buFontTx/>
              <a:buBlip>
                <a:blip r:embed="rId2"/>
              </a:buBlip>
              <a:defRPr sz="2800"/>
            </a:lvl2pPr>
            <a:lvl3pPr marL="1143000" indent="-228600">
              <a:buSzPct val="100000"/>
              <a:buFontTx/>
              <a:buBlip>
                <a:blip r:embed="rId2"/>
              </a:buBlip>
              <a:defRPr sz="2400"/>
            </a:lvl3pPr>
            <a:lvl4pPr marL="1600200" indent="-228600">
              <a:buSzPct val="100000"/>
              <a:buFontTx/>
              <a:buBlip>
                <a:blip r:embed="rId2"/>
              </a:buBlip>
              <a:defRPr sz="2000"/>
            </a:lvl4pPr>
            <a:lvl5pPr marL="2057400" indent="-228600">
              <a:buSzPct val="100000"/>
              <a:buFontTx/>
              <a:buBlip>
                <a:blip r:embed="rId2"/>
              </a:buBlip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016276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EOSCpilot Plenary, 8-9 March, Pisa</a:t>
            </a:r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698581" y="6356350"/>
            <a:ext cx="2057400" cy="365125"/>
          </a:xfrm>
        </p:spPr>
        <p:txBody>
          <a:bodyPr/>
          <a:lstStyle/>
          <a:p>
            <a:fld id="{D629125B-4164-B445-B5EA-FB5E25F89F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015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7012" y="2280553"/>
            <a:ext cx="4877001" cy="1325563"/>
          </a:xfrm>
        </p:spPr>
        <p:txBody>
          <a:bodyPr/>
          <a:lstStyle/>
          <a:p>
            <a:r>
              <a:rPr lang="it-IT"/>
              <a:t>Click to edit Master title style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74749" y="6356351"/>
            <a:ext cx="1356575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www.eoscpilot.eu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63652" y="6356351"/>
            <a:ext cx="5091448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EOSCpilot Plenary, 8-9 March, Pisa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67730" y="6356351"/>
            <a:ext cx="54762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154E5F24-684F-EB47-903B-D0BF2D59DF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3851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EOSCpilot Plenary, 8-9 March, Pisa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6638" y="2790692"/>
            <a:ext cx="4877001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08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208" y="134218"/>
            <a:ext cx="7886700" cy="752476"/>
          </a:xfrm>
        </p:spPr>
        <p:txBody>
          <a:bodyPr>
            <a:normAutofit/>
          </a:bodyPr>
          <a:lstStyle>
            <a:lvl1pPr>
              <a:defRPr sz="3000" b="1" baseline="0"/>
            </a:lvl1pPr>
          </a:lstStyle>
          <a:p>
            <a:r>
              <a:rPr lang="it-IT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437" y="1227127"/>
            <a:ext cx="8790798" cy="4979853"/>
          </a:xfrm>
        </p:spPr>
        <p:txBody>
          <a:bodyPr/>
          <a:lstStyle>
            <a:lvl1pPr marL="228600" indent="-228600">
              <a:buSzPct val="100000"/>
              <a:buFontTx/>
              <a:buBlip>
                <a:blip r:embed="rId2"/>
              </a:buBlip>
              <a:defRPr/>
            </a:lvl1pPr>
            <a:lvl2pPr marL="685800" indent="-228600">
              <a:buSzPct val="100000"/>
              <a:buFontTx/>
              <a:buBlip>
                <a:blip r:embed="rId2"/>
              </a:buBlip>
              <a:defRPr/>
            </a:lvl2pPr>
            <a:lvl3pPr marL="1143000" indent="-228600">
              <a:buSzPct val="100000"/>
              <a:buFontTx/>
              <a:buBlip>
                <a:blip r:embed="rId2"/>
              </a:buBlip>
              <a:defRPr/>
            </a:lvl3pPr>
            <a:lvl4pPr marL="1600200" indent="-228600">
              <a:buSzPct val="100000"/>
              <a:buFontTx/>
              <a:buBlip>
                <a:blip r:embed="rId2"/>
              </a:buBlip>
              <a:defRPr/>
            </a:lvl4pPr>
            <a:lvl5pPr marL="2057400" indent="-228600"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4749" y="6356351"/>
            <a:ext cx="1356575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www.eoscpilot.eu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63652" y="6356351"/>
            <a:ext cx="5091448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EOSCpilot Plenary, 8-9 March, Pisa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67730" y="6356351"/>
            <a:ext cx="54762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154E5F24-684F-EB47-903B-D0BF2D59DF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0938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35981" y="279132"/>
            <a:ext cx="6152398" cy="500565"/>
          </a:xfrm>
        </p:spPr>
        <p:txBody>
          <a:bodyPr anchor="b">
            <a:normAutofit/>
          </a:bodyPr>
          <a:lstStyle>
            <a:lvl1pPr>
              <a:defRPr sz="30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2" y="315070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74749" y="6356351"/>
            <a:ext cx="1356575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www.eoscpilot.eu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63652" y="6356351"/>
            <a:ext cx="5091448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EOSCpilot Plenary, 8-9 March, Pisa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67730" y="6356351"/>
            <a:ext cx="54762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154E5F24-684F-EB47-903B-D0BF2D59DF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1483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1" y="129873"/>
            <a:ext cx="7886700" cy="752476"/>
          </a:xfrm>
        </p:spPr>
        <p:txBody>
          <a:bodyPr>
            <a:normAutofit/>
          </a:bodyPr>
          <a:lstStyle>
            <a:lvl1pPr>
              <a:defRPr sz="3000" baseline="0"/>
            </a:lvl1pPr>
          </a:lstStyle>
          <a:p>
            <a:r>
              <a:rPr lang="it-IT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63534"/>
            <a:ext cx="3886200" cy="2861878"/>
          </a:xfrm>
        </p:spPr>
        <p:txBody>
          <a:bodyPr/>
          <a:lstStyle>
            <a:lvl1pPr marL="228600" indent="-228600">
              <a:buSzPct val="100000"/>
              <a:buFontTx/>
              <a:buBlip>
                <a:blip r:embed="rId2"/>
              </a:buBlip>
              <a:defRPr/>
            </a:lvl1pPr>
            <a:lvl2pPr marL="685800" indent="-228600">
              <a:buSzPct val="100000"/>
              <a:buFontTx/>
              <a:buBlip>
                <a:blip r:embed="rId2"/>
              </a:buBlip>
              <a:defRPr/>
            </a:lvl2pPr>
            <a:lvl3pPr marL="1143000" indent="-228600">
              <a:buSzPct val="100000"/>
              <a:buFontTx/>
              <a:buBlip>
                <a:blip r:embed="rId2"/>
              </a:buBlip>
              <a:defRPr/>
            </a:lvl3pPr>
            <a:lvl4pPr marL="1600200" indent="-228600">
              <a:buSzPct val="100000"/>
              <a:buFontTx/>
              <a:buBlip>
                <a:blip r:embed="rId2"/>
              </a:buBlip>
              <a:defRPr/>
            </a:lvl4pPr>
            <a:lvl5pPr marL="2057400" indent="-228600"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517" y="2063534"/>
            <a:ext cx="3886200" cy="2861878"/>
          </a:xfrm>
        </p:spPr>
        <p:txBody>
          <a:bodyPr/>
          <a:lstStyle>
            <a:lvl1pPr marL="228600" indent="-228600">
              <a:buSzPct val="100000"/>
              <a:buFontTx/>
              <a:buBlip>
                <a:blip r:embed="rId2"/>
              </a:buBlip>
              <a:defRPr/>
            </a:lvl1pPr>
            <a:lvl2pPr marL="685800" indent="-228600">
              <a:buSzPct val="100000"/>
              <a:buFontTx/>
              <a:buBlip>
                <a:blip r:embed="rId2"/>
              </a:buBlip>
              <a:defRPr/>
            </a:lvl2pPr>
            <a:lvl3pPr marL="1143000" indent="-228600">
              <a:buSzPct val="100000"/>
              <a:buFontTx/>
              <a:buBlip>
                <a:blip r:embed="rId2"/>
              </a:buBlip>
              <a:defRPr/>
            </a:lvl3pPr>
            <a:lvl4pPr marL="1600200" indent="-228600">
              <a:buSzPct val="100000"/>
              <a:buFontTx/>
              <a:buBlip>
                <a:blip r:embed="rId2"/>
              </a:buBlip>
              <a:defRPr/>
            </a:lvl4pPr>
            <a:lvl5pPr marL="2057400" indent="-228600"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EOSCpilot Plenary, 8-9 March, Pisa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286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 baseline="0"/>
            </a:lvl1pPr>
          </a:lstStyle>
          <a:p>
            <a:r>
              <a:rPr lang="it-IT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EOSCpilot Plenary, 8-9 March, Pisa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287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EOSCpilot Plenary, 8-9 March, Pisa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725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16530"/>
            <a:ext cx="2949178" cy="94086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116530"/>
            <a:ext cx="4629150" cy="4873625"/>
          </a:xfrm>
        </p:spPr>
        <p:txBody>
          <a:bodyPr/>
          <a:lstStyle>
            <a:lvl1pPr marL="228600" indent="-228600">
              <a:buSzPct val="100000"/>
              <a:buFontTx/>
              <a:buBlip>
                <a:blip r:embed="rId2"/>
              </a:buBlip>
              <a:defRPr sz="3200"/>
            </a:lvl1pPr>
            <a:lvl2pPr marL="685800" indent="-228600">
              <a:buSzPct val="100000"/>
              <a:buFontTx/>
              <a:buBlip>
                <a:blip r:embed="rId2"/>
              </a:buBlip>
              <a:defRPr sz="2800"/>
            </a:lvl2pPr>
            <a:lvl3pPr marL="1143000" indent="-228600">
              <a:buSzPct val="100000"/>
              <a:buFontTx/>
              <a:buBlip>
                <a:blip r:embed="rId2"/>
              </a:buBlip>
              <a:defRPr sz="2400"/>
            </a:lvl3pPr>
            <a:lvl4pPr marL="1600200" indent="-228600">
              <a:buSzPct val="100000"/>
              <a:buFontTx/>
              <a:buBlip>
                <a:blip r:embed="rId2"/>
              </a:buBlip>
              <a:defRPr sz="2000"/>
            </a:lvl4pPr>
            <a:lvl5pPr marL="2057400" indent="-228600">
              <a:buSzPct val="100000"/>
              <a:buFontTx/>
              <a:buBlip>
                <a:blip r:embed="rId2"/>
              </a:buBlip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EOSCpilot Plenary, 8-9 March, Pisa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83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jp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8" Type="http://schemas.openxmlformats.org/officeDocument/2006/relationships/image" Target="../media/image6.jp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17332" y="67377"/>
            <a:ext cx="6956057" cy="8682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520" y="1184320"/>
            <a:ext cx="8790798" cy="4951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3349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www.eoscpilot.eu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36808" y="6356351"/>
            <a:ext cx="52361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EOSCpilot Plenary, 8-9 March, Pisa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952" y="6356351"/>
            <a:ext cx="11423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E5F24-684F-EB47-903B-D0BF2D59D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945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68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Tx/>
        <a:buBlip>
          <a:blip r:embed="rId12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Tx/>
        <a:buBlip>
          <a:blip r:embed="rId1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Tx/>
        <a:buBlip>
          <a:blip r:embed="rId12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Tx/>
        <a:buBlip>
          <a:blip r:embed="rId12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Tx/>
        <a:buBlip>
          <a:blip r:embed="rId12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2348564" y="365125"/>
            <a:ext cx="61667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  <a:endParaRPr lang="en-GB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348564" y="1825625"/>
            <a:ext cx="616678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www.eoscpilot.eu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EOSCpilot Plenary, 8-9 March, Pisa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9125B-4164-B445-B5EA-FB5E25F89F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13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9" r:id="rId4"/>
    <p:sldLayoutId id="2147483680" r:id="rId5"/>
    <p:sldLayoutId id="2147483682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Tx/>
        <a:buBlip>
          <a:blip r:embed="rId9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Tx/>
        <a:buBlip>
          <a:blip r:embed="rId9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Tx/>
        <a:buBlip>
          <a:blip r:embed="rId9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Tx/>
        <a:buBlip>
          <a:blip r:embed="rId9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Tx/>
        <a:buBlip>
          <a:blip r:embed="rId9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QIYwk2OMQzdCzQGorFvnqQnFux9t6SGaq8bM9jpc46g/edit" TargetMode="External"/><Relationship Id="rId4" Type="http://schemas.openxmlformats.org/officeDocument/2006/relationships/hyperlink" Target="https://docs.google.com/document/d/1tJmNvbkChWTagEonUQzn_tqS47mwSrYLwttNDxSP8pI/edit?ts=5a981a7f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repository.eoscpilot.eu/index.php/apps/files/?dir=/WP4%20-%20Science%20Demonstrators/Workplans-of-Science-Demonstrators&amp;fileid=627" TargetMode="External"/><Relationship Id="rId4" Type="http://schemas.openxmlformats.org/officeDocument/2006/relationships/hyperlink" Target="https://docs.google.com/forms/d/1mRsX5i3XgCMNG02-PKHKf5pREeDRCh8Hme4czRFDFS4/edit%23responses" TargetMode="External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4" Type="http://schemas.openxmlformats.org/officeDocument/2006/relationships/diagramData" Target="../diagrams/data2.xml"/><Relationship Id="rId5" Type="http://schemas.openxmlformats.org/officeDocument/2006/relationships/diagramLayout" Target="../diagrams/layout2.xml"/><Relationship Id="rId6" Type="http://schemas.openxmlformats.org/officeDocument/2006/relationships/diagramQuickStyle" Target="../diagrams/quickStyle2.xml"/><Relationship Id="rId7" Type="http://schemas.openxmlformats.org/officeDocument/2006/relationships/diagramColors" Target="../diagrams/colors2.xml"/><Relationship Id="rId8" Type="http://schemas.microsoft.com/office/2007/relationships/diagramDrawing" Target="../diagrams/drawing2.xm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EOSCpilot Plenary, 8-9 March, Pisa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WP5 “Services”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754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AF419FC-316C-964C-A076-4B94AF891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T5.1 Work plan 2018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5F5B4F75-266A-8345-A00A-FCAD0966C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749" y="1373054"/>
            <a:ext cx="8639336" cy="462416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Select a number of services and specify their architecture /alternative architectures for them</a:t>
            </a:r>
          </a:p>
          <a:p>
            <a:pPr lvl="1"/>
            <a:r>
              <a:rPr lang="en-US" dirty="0" smtClean="0"/>
              <a:t> e.g. service catalogue: </a:t>
            </a:r>
            <a:r>
              <a:rPr lang="en-US" dirty="0" err="1" smtClean="0"/>
              <a:t>centralised</a:t>
            </a:r>
            <a:r>
              <a:rPr lang="en-US" dirty="0" smtClean="0"/>
              <a:t>, distributed, replicated </a:t>
            </a:r>
          </a:p>
          <a:p>
            <a:r>
              <a:rPr lang="en-US" dirty="0" smtClean="0"/>
              <a:t>Discuss deployment models for these services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sz="2000" dirty="0" smtClean="0"/>
              <a:t>e.g</a:t>
            </a:r>
            <a:r>
              <a:rPr lang="en-US" dirty="0" smtClean="0"/>
              <a:t>. Service catalogue: operated by a single entity? Replicas in    Member States? Distributed in domain specific nodes?</a:t>
            </a:r>
            <a:endParaRPr lang="en-US" sz="2000" dirty="0" smtClean="0"/>
          </a:p>
          <a:p>
            <a:r>
              <a:rPr lang="en-US" sz="2800" dirty="0" smtClean="0"/>
              <a:t>Refine and consolidate the EOSC system model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dirty="0" smtClean="0"/>
              <a:t>     </a:t>
            </a:r>
            <a:r>
              <a:rPr lang="en-US" dirty="0" smtClean="0">
                <a:sym typeface="Wingdings"/>
              </a:rPr>
              <a:t> </a:t>
            </a:r>
            <a:r>
              <a:rPr lang="en-US" i="1" dirty="0">
                <a:sym typeface="Wingdings"/>
              </a:rPr>
              <a:t>I</a:t>
            </a:r>
            <a:r>
              <a:rPr lang="en-US" i="1" dirty="0" smtClean="0"/>
              <a:t>nitial steps for the definition of an EOSC </a:t>
            </a:r>
            <a:r>
              <a:rPr lang="en-US" i="1" dirty="0" smtClean="0"/>
              <a:t>o</a:t>
            </a:r>
            <a:r>
              <a:rPr lang="en-US" i="1" dirty="0" smtClean="0"/>
              <a:t>rganizational architecture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D1F580D0-9BE3-2242-B64B-C5E425885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0A53E8B4-46BE-E64C-84F0-52A850607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EOSCpilot Plenary, 8-9 March, Pisa</a:t>
            </a:r>
            <a:endParaRPr lang="en-GB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4405F7B7-09DA-3D43-95B2-473AE5A3F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3620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648002" y="2480235"/>
            <a:ext cx="7886700" cy="3003177"/>
          </a:xfrm>
        </p:spPr>
        <p:txBody>
          <a:bodyPr>
            <a:normAutofit fontScale="85000" lnSpcReduction="20000"/>
          </a:bodyPr>
          <a:lstStyle/>
          <a:p>
            <a:r>
              <a:rPr lang="en-US" sz="4100" b="1" dirty="0" smtClean="0">
                <a:solidFill>
                  <a:schemeClr val="accent1"/>
                </a:solidFill>
              </a:rPr>
              <a:t>T5.2 </a:t>
            </a:r>
            <a:r>
              <a:rPr lang="en-US" sz="4100" b="1" dirty="0">
                <a:solidFill>
                  <a:schemeClr val="accent1"/>
                </a:solidFill>
              </a:rPr>
              <a:t>EOSC </a:t>
            </a:r>
            <a:r>
              <a:rPr lang="en-US" sz="4100" b="1" dirty="0" smtClean="0">
                <a:solidFill>
                  <a:schemeClr val="accent1"/>
                </a:solidFill>
              </a:rPr>
              <a:t>Service Portfolio (Lead: SURF)</a:t>
            </a:r>
          </a:p>
          <a:p>
            <a:endParaRPr lang="en-GB" sz="4100" dirty="0" smtClean="0"/>
          </a:p>
          <a:p>
            <a:r>
              <a:rPr lang="en-GB" sz="3600" dirty="0" smtClean="0"/>
              <a:t>Objectives</a:t>
            </a:r>
          </a:p>
          <a:p>
            <a:pPr marL="457200" indent="-457200">
              <a:buFont typeface="Arial"/>
              <a:buChar char="•"/>
            </a:pPr>
            <a:r>
              <a:rPr lang="en-GB" sz="3200" dirty="0"/>
              <a:t>D</a:t>
            </a:r>
            <a:r>
              <a:rPr lang="en-GB" sz="3200" dirty="0" smtClean="0"/>
              <a:t>efine </a:t>
            </a:r>
            <a:r>
              <a:rPr lang="en-GB" sz="3200" dirty="0"/>
              <a:t>a portfolio of validated EOSC services </a:t>
            </a:r>
            <a:endParaRPr lang="en-GB" sz="3200" dirty="0" smtClean="0"/>
          </a:p>
          <a:p>
            <a:pPr marL="457200" indent="-457200">
              <a:buFont typeface="Arial"/>
              <a:buChar char="•"/>
            </a:pPr>
            <a:r>
              <a:rPr lang="en-GB" sz="3200" dirty="0" smtClean="0"/>
              <a:t>Define the </a:t>
            </a:r>
            <a:r>
              <a:rPr lang="en-GB" sz="3200" dirty="0"/>
              <a:t>related </a:t>
            </a:r>
            <a:r>
              <a:rPr lang="en-GB" sz="3200" dirty="0" smtClean="0"/>
              <a:t>service portfolio management process and polices regulating service provisioning in EOSC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EOSCpilot Plenary, 8-9 March, Pisa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001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18389" y="144050"/>
            <a:ext cx="6372119" cy="752476"/>
          </a:xfrm>
        </p:spPr>
        <p:txBody>
          <a:bodyPr>
            <a:normAutofit/>
          </a:bodyPr>
          <a:lstStyle/>
          <a:p>
            <a:r>
              <a:rPr lang="it-IT" dirty="0" smtClean="0"/>
              <a:t>Task 5.2 </a:t>
            </a:r>
            <a:r>
              <a:rPr lang="it-IT" dirty="0"/>
              <a:t>EOSC </a:t>
            </a:r>
            <a:r>
              <a:rPr lang="it-IT" dirty="0" smtClean="0"/>
              <a:t>Service Portfolio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EOSCpilot Plenary, 8-9 March, Pisa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12" name="Figura a mano libera 11"/>
          <p:cNvSpPr/>
          <p:nvPr/>
        </p:nvSpPr>
        <p:spPr>
          <a:xfrm>
            <a:off x="1459751" y="1047719"/>
            <a:ext cx="4867646" cy="879969"/>
          </a:xfrm>
          <a:custGeom>
            <a:avLst/>
            <a:gdLst>
              <a:gd name="connsiteX0" fmla="*/ 0 w 2504797"/>
              <a:gd name="connsiteY0" fmla="*/ 0 h 764945"/>
              <a:gd name="connsiteX1" fmla="*/ 2504797 w 2504797"/>
              <a:gd name="connsiteY1" fmla="*/ 0 h 764945"/>
              <a:gd name="connsiteX2" fmla="*/ 2504797 w 2504797"/>
              <a:gd name="connsiteY2" fmla="*/ 764945 h 764945"/>
              <a:gd name="connsiteX3" fmla="*/ 0 w 2504797"/>
              <a:gd name="connsiteY3" fmla="*/ 764945 h 764945"/>
              <a:gd name="connsiteX4" fmla="*/ 0 w 2504797"/>
              <a:gd name="connsiteY4" fmla="*/ 0 h 764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4797" h="764945">
                <a:moveTo>
                  <a:pt x="0" y="0"/>
                </a:moveTo>
                <a:lnTo>
                  <a:pt x="2504797" y="0"/>
                </a:lnTo>
                <a:lnTo>
                  <a:pt x="2504797" y="764945"/>
                </a:lnTo>
                <a:lnTo>
                  <a:pt x="0" y="7649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4480" tIns="284480" rIns="284480" bIns="0" numCol="1" spcCol="1270" anchor="t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</a:pPr>
            <a:r>
              <a:rPr lang="it-IT" sz="2400" kern="1200" dirty="0" smtClean="0"/>
              <a:t>Service Portfolio Management</a:t>
            </a:r>
            <a:endParaRPr lang="it-IT" sz="2400" kern="1200" dirty="0"/>
          </a:p>
        </p:txBody>
      </p:sp>
      <p:sp>
        <p:nvSpPr>
          <p:cNvPr id="3" name="TextBox 2"/>
          <p:cNvSpPr txBox="1"/>
          <p:nvPr/>
        </p:nvSpPr>
        <p:spPr>
          <a:xfrm>
            <a:off x="274749" y="1720646"/>
            <a:ext cx="81326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The purpose of a Service Portfolio is to understand, both internally and externally, what services an </a:t>
            </a:r>
            <a:r>
              <a:rPr lang="en-US" dirty="0" err="1">
                <a:solidFill>
                  <a:schemeClr val="accent5"/>
                </a:solidFill>
              </a:rPr>
              <a:t>organisation</a:t>
            </a:r>
            <a:r>
              <a:rPr lang="en-US" dirty="0">
                <a:solidFill>
                  <a:schemeClr val="accent5"/>
                </a:solidFill>
              </a:rPr>
              <a:t> provides. </a:t>
            </a:r>
            <a:r>
              <a:rPr lang="en-US" dirty="0"/>
              <a:t>This is necessary for effective service management as much of it is arranged and managed by service.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Service Portfolio also help create an internal awareness within the </a:t>
            </a:r>
            <a:r>
              <a:rPr lang="en-US" dirty="0" err="1"/>
              <a:t>organisation</a:t>
            </a:r>
            <a:r>
              <a:rPr lang="en-US" dirty="0"/>
              <a:t> of the concept of a ‘Service’ from an ITSM point of view, rather than a more technology orientated point of view (which tends to refer to Service Components as Services).</a:t>
            </a:r>
          </a:p>
          <a:p>
            <a:endParaRPr lang="en-GB" dirty="0"/>
          </a:p>
        </p:txBody>
      </p:sp>
      <p:pic>
        <p:nvPicPr>
          <p:cNvPr id="23" name="Picture 2" descr="fbeeldingsresultaat voor portfol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70" y="4455676"/>
            <a:ext cx="912269" cy="91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fbeeldingsresultaat voor servi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505" y="4642967"/>
            <a:ext cx="1384467" cy="53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905047" y="3949183"/>
            <a:ext cx="1244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Inclusion criteria</a:t>
            </a:r>
            <a:endParaRPr lang="en-GB" sz="1200" dirty="0"/>
          </a:p>
        </p:txBody>
      </p:sp>
      <p:pic>
        <p:nvPicPr>
          <p:cNvPr id="27" name="Picture 10" descr="fbeeldingsresultaat voor b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868" y="4468690"/>
            <a:ext cx="891077" cy="89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825754" y="3950224"/>
            <a:ext cx="1957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Removal criteria</a:t>
            </a:r>
            <a:endParaRPr lang="en-GB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3930323" y="5491502"/>
            <a:ext cx="12013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Update criteria</a:t>
            </a:r>
            <a:endParaRPr lang="en-GB" sz="1200" dirty="0"/>
          </a:p>
        </p:txBody>
      </p:sp>
      <p:cxnSp>
        <p:nvCxnSpPr>
          <p:cNvPr id="33" name="Curved Connector 32"/>
          <p:cNvCxnSpPr>
            <a:stCxn id="24" idx="0"/>
            <a:endCxn id="23" idx="0"/>
          </p:cNvCxnSpPr>
          <p:nvPr/>
        </p:nvCxnSpPr>
        <p:spPr>
          <a:xfrm rot="5400000" flipH="1" flipV="1">
            <a:off x="3337727" y="3449689"/>
            <a:ext cx="187291" cy="2199266"/>
          </a:xfrm>
          <a:prstGeom prst="curvedConnector3">
            <a:avLst>
              <a:gd name="adj1" fmla="val 222056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>
            <a:stCxn id="23" idx="0"/>
            <a:endCxn id="27" idx="0"/>
          </p:cNvCxnSpPr>
          <p:nvPr/>
        </p:nvCxnSpPr>
        <p:spPr>
          <a:xfrm rot="16200000" flipH="1">
            <a:off x="5356699" y="3629982"/>
            <a:ext cx="13014" cy="1664402"/>
          </a:xfrm>
          <a:prstGeom prst="curvedConnector3">
            <a:avLst>
              <a:gd name="adj1" fmla="val -1756570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>
            <a:stCxn id="23" idx="3"/>
            <a:endCxn id="23" idx="1"/>
          </p:cNvCxnSpPr>
          <p:nvPr/>
        </p:nvCxnSpPr>
        <p:spPr>
          <a:xfrm flipH="1">
            <a:off x="4074870" y="4911811"/>
            <a:ext cx="912269" cy="12700"/>
          </a:xfrm>
          <a:prstGeom prst="curvedConnector5">
            <a:avLst>
              <a:gd name="adj1" fmla="val -23980"/>
              <a:gd name="adj2" fmla="val 7869031"/>
              <a:gd name="adj3" fmla="val 131525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708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208" y="134218"/>
            <a:ext cx="5769142" cy="752476"/>
          </a:xfrm>
        </p:spPr>
        <p:txBody>
          <a:bodyPr/>
          <a:lstStyle/>
          <a:p>
            <a:r>
              <a:rPr lang="en-GB" dirty="0" smtClean="0"/>
              <a:t>WP5.2 </a:t>
            </a:r>
            <a:r>
              <a:rPr lang="en-GB" dirty="0" smtClean="0"/>
              <a:t>Activities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7355"/>
            <a:ext cx="5821311" cy="4611329"/>
          </a:xfrm>
        </p:spPr>
        <p:txBody>
          <a:bodyPr>
            <a:noAutofit/>
          </a:bodyPr>
          <a:lstStyle/>
          <a:p>
            <a:r>
              <a:rPr lang="en-GB" sz="2000" dirty="0" smtClean="0"/>
              <a:t>Collaboration with </a:t>
            </a:r>
            <a:r>
              <a:rPr lang="en-GB" sz="2000" dirty="0" err="1" smtClean="0"/>
              <a:t>eInfraCentral</a:t>
            </a:r>
            <a:endParaRPr lang="en-GB" sz="2000" dirty="0" smtClean="0"/>
          </a:p>
          <a:p>
            <a:pPr lvl="1"/>
            <a:r>
              <a:rPr lang="en-GB" sz="1600" dirty="0" smtClean="0"/>
              <a:t>Sharing of service descriptions</a:t>
            </a:r>
          </a:p>
          <a:p>
            <a:pPr lvl="1"/>
            <a:r>
              <a:rPr lang="en-GB" sz="1600" dirty="0" smtClean="0"/>
              <a:t>Adoption of </a:t>
            </a:r>
            <a:r>
              <a:rPr lang="en-GB" sz="1600" dirty="0" err="1" smtClean="0"/>
              <a:t>eInfraCentral</a:t>
            </a:r>
            <a:r>
              <a:rPr lang="en-GB" sz="1600" dirty="0" smtClean="0"/>
              <a:t> Service Description Template</a:t>
            </a:r>
          </a:p>
          <a:p>
            <a:r>
              <a:rPr lang="en-GB" sz="2000" dirty="0" smtClean="0"/>
              <a:t>Gather input on service requirements from science demonstrators</a:t>
            </a:r>
          </a:p>
          <a:p>
            <a:pPr lvl="1"/>
            <a:r>
              <a:rPr lang="en-GB" sz="1600" dirty="0" smtClean="0"/>
              <a:t>In collaboration with T5.1, T5.4 and WP6</a:t>
            </a:r>
          </a:p>
          <a:p>
            <a:r>
              <a:rPr lang="en-GB" sz="2000" dirty="0" smtClean="0"/>
              <a:t>Description of services of project partners</a:t>
            </a:r>
          </a:p>
          <a:p>
            <a:r>
              <a:rPr lang="en-GB" sz="2000" dirty="0" smtClean="0"/>
              <a:t>Description of Service Portfolio Management (SPM) methodologies of project partners</a:t>
            </a:r>
          </a:p>
          <a:p>
            <a:r>
              <a:rPr lang="en-GB" sz="2000" dirty="0" smtClean="0"/>
              <a:t>First design of EOSC SPM process</a:t>
            </a:r>
          </a:p>
          <a:p>
            <a:r>
              <a:rPr lang="en-GB" sz="2000" dirty="0" smtClean="0"/>
              <a:t>More detailed description of output </a:t>
            </a:r>
            <a:r>
              <a:rPr lang="en-GB" sz="2000" dirty="0" smtClean="0"/>
              <a:t>in </a:t>
            </a:r>
            <a:r>
              <a:rPr lang="en-GB" sz="2000" dirty="0" smtClean="0"/>
              <a:t>D5.2 “EOSC Service Portfolio”</a:t>
            </a:r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EOSCpilot Plenary, 8-9 March, Pisa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4258" y="1327355"/>
            <a:ext cx="2216903" cy="2447231"/>
          </a:xfrm>
          <a:prstGeom prst="rect">
            <a:avLst/>
          </a:prstGeom>
        </p:spPr>
      </p:pic>
      <p:pic>
        <p:nvPicPr>
          <p:cNvPr id="8" name="Picture 7" descr="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366" y="3968982"/>
            <a:ext cx="1506113" cy="32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749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208" y="134218"/>
            <a:ext cx="5769142" cy="75247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Service Portfolio Management: Challenges and first design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749" y="1327355"/>
            <a:ext cx="8601140" cy="4709651"/>
          </a:xfrm>
        </p:spPr>
        <p:txBody>
          <a:bodyPr>
            <a:normAutofit/>
          </a:bodyPr>
          <a:lstStyle/>
          <a:p>
            <a:r>
              <a:rPr lang="en-GB" sz="1800" b="1" dirty="0" smtClean="0"/>
              <a:t>Federated setting</a:t>
            </a:r>
            <a:r>
              <a:rPr lang="en-GB" sz="1800" dirty="0" smtClean="0"/>
              <a:t>: augment existing ITSM frameworks with EOSC specific processes when needed.</a:t>
            </a:r>
          </a:p>
          <a:p>
            <a:r>
              <a:rPr lang="en-GB" sz="1800" b="1" dirty="0" smtClean="0"/>
              <a:t>Provider heterogeneity</a:t>
            </a:r>
            <a:r>
              <a:rPr lang="en-GB" sz="1800" dirty="0" smtClean="0"/>
              <a:t>: provide multiple levels of EOSC ‘compliance’ and ‘compatibility’ to be able to include providers with various maturity levels.</a:t>
            </a:r>
          </a:p>
          <a:p>
            <a:r>
              <a:rPr lang="en-GB" sz="1800" b="1" dirty="0" smtClean="0"/>
              <a:t>Consumer heterogeneity</a:t>
            </a:r>
            <a:r>
              <a:rPr lang="en-GB" sz="1800" dirty="0" smtClean="0"/>
              <a:t>: enable communities / scientific disciplines to define their own set of requirements and provide the ability to label services according to their needs.</a:t>
            </a:r>
          </a:p>
          <a:p>
            <a:r>
              <a:rPr lang="en-GB" sz="1800" b="1" dirty="0" smtClean="0"/>
              <a:t>Service quality vs. inclusiveness</a:t>
            </a:r>
            <a:r>
              <a:rPr lang="en-GB" sz="1800" dirty="0" smtClean="0"/>
              <a:t>: allow various levels of service quality but make sure services are properly described</a:t>
            </a:r>
            <a:endParaRPr lang="en-GB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EOSCpilot Plenary, 8-9 March, Pisa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7" name="Picture 6" descr="https://lh5.googleusercontent.com/wCpLrxVG-dOj7LUfAgNRifN3WBPVBdjFBDk4hihdzTwECN36fwPbNi4MzSnJ4mK2VJkBRVDVqEzZrVNZeyh9upgYu62PCr_dPgRZTCVfSKD3NfDRqCLOTBi94gQ60vFGpTh9RGN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208" y="3837710"/>
            <a:ext cx="3473655" cy="2199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9118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208" y="134218"/>
            <a:ext cx="5769142" cy="752476"/>
          </a:xfrm>
        </p:spPr>
        <p:txBody>
          <a:bodyPr/>
          <a:lstStyle/>
          <a:p>
            <a:r>
              <a:rPr lang="en-GB" dirty="0" smtClean="0"/>
              <a:t>EOSC Service Categories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17523"/>
            <a:ext cx="7886700" cy="4788309"/>
          </a:xfrm>
        </p:spPr>
        <p:txBody>
          <a:bodyPr>
            <a:normAutofit/>
          </a:bodyPr>
          <a:lstStyle/>
          <a:p>
            <a:r>
              <a:rPr lang="en-GB" sz="1800" b="1" dirty="0" smtClean="0"/>
              <a:t>Service status</a:t>
            </a:r>
            <a:r>
              <a:rPr lang="en-GB" sz="1800" dirty="0" smtClean="0"/>
              <a:t>:</a:t>
            </a:r>
            <a:endParaRPr lang="en-GB" sz="1800" b="1" dirty="0" smtClean="0"/>
          </a:p>
          <a:p>
            <a:pPr lvl="1"/>
            <a:r>
              <a:rPr lang="en-GB" sz="1600" b="1" dirty="0" smtClean="0"/>
              <a:t>EOSC Compatible</a:t>
            </a:r>
            <a:r>
              <a:rPr lang="en-GB" sz="1600" dirty="0" smtClean="0"/>
              <a:t>: minimal requirements set by principles of engagement</a:t>
            </a:r>
          </a:p>
          <a:p>
            <a:pPr lvl="1"/>
            <a:r>
              <a:rPr lang="en-GB" sz="1600" b="1" dirty="0" smtClean="0"/>
              <a:t>EOSC Compliant</a:t>
            </a:r>
            <a:r>
              <a:rPr lang="en-GB" sz="1600" dirty="0" smtClean="0"/>
              <a:t>: adherence to a more strict set of requirements posed by EOSC</a:t>
            </a:r>
          </a:p>
          <a:p>
            <a:r>
              <a:rPr lang="en-GB" sz="1800" b="1" dirty="0" smtClean="0"/>
              <a:t>Service sponsoring</a:t>
            </a:r>
          </a:p>
          <a:p>
            <a:pPr lvl="1"/>
            <a:r>
              <a:rPr lang="en-GB" sz="1600" b="1" dirty="0" smtClean="0"/>
              <a:t>EOSC Supported Services</a:t>
            </a:r>
            <a:r>
              <a:rPr lang="en-GB" sz="1600" dirty="0" smtClean="0"/>
              <a:t>: Services that are commissioned and therefore financially supported by EOSC.</a:t>
            </a:r>
          </a:p>
          <a:p>
            <a:r>
              <a:rPr lang="en-GB" sz="1800" b="1" dirty="0" smtClean="0"/>
              <a:t>Service types &amp; audience</a:t>
            </a:r>
          </a:p>
          <a:p>
            <a:pPr lvl="1"/>
            <a:r>
              <a:rPr lang="en-GB" sz="1600" b="1" dirty="0" smtClean="0"/>
              <a:t>Core Services</a:t>
            </a:r>
            <a:r>
              <a:rPr lang="en-GB" sz="1600" dirty="0" smtClean="0"/>
              <a:t>: the fabric on which the EOSC is built, includes e.g. AAI, monitoring and accounting services.</a:t>
            </a:r>
          </a:p>
          <a:p>
            <a:pPr lvl="1"/>
            <a:r>
              <a:rPr lang="en-GB" sz="1600" b="1" dirty="0" smtClean="0"/>
              <a:t>Service components</a:t>
            </a:r>
            <a:r>
              <a:rPr lang="en-GB" sz="1600" dirty="0" smtClean="0"/>
              <a:t>: e-infrastructure and software components that can be combined to create end-user services.</a:t>
            </a:r>
          </a:p>
          <a:p>
            <a:pPr lvl="1"/>
            <a:r>
              <a:rPr lang="en-GB" sz="1600" b="1" dirty="0" smtClean="0"/>
              <a:t>End-user services</a:t>
            </a:r>
            <a:r>
              <a:rPr lang="en-GB" sz="1600" dirty="0" smtClean="0"/>
              <a:t>: services that are directly accessed by scientists</a:t>
            </a:r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EOSCpilot Plenary, 8-9 March, Pisa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7" name="Picture 6" descr="https://lh4.googleusercontent.com/TF4bhrtJS3WHlXUOEaDilBJ316RN-RbECRNGEXuNBYCqa4FXpE1uXbI-IDM_ngzXrQvOWUkQQJMYLfJ0Xar5IvEKMY79-DXikTH32N8HhXrZq_p7BddDXWdZX0Fw4TxWUsc5jhVu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965290"/>
            <a:ext cx="2743200" cy="11405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9989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208" y="134218"/>
            <a:ext cx="5769142" cy="752476"/>
          </a:xfrm>
        </p:spPr>
        <p:txBody>
          <a:bodyPr>
            <a:noAutofit/>
          </a:bodyPr>
          <a:lstStyle/>
          <a:p>
            <a:r>
              <a:rPr lang="en-GB" sz="2800" dirty="0" smtClean="0"/>
              <a:t>Service</a:t>
            </a:r>
            <a:r>
              <a:rPr lang="en-GB" sz="2400" dirty="0" smtClean="0"/>
              <a:t> Portfolio: Minimal </a:t>
            </a:r>
            <a:r>
              <a:rPr lang="en-GB" sz="2400" dirty="0" smtClean="0"/>
              <a:t>Requirements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Provide service &amp; service provider descriptions</a:t>
            </a:r>
          </a:p>
          <a:p>
            <a:r>
              <a:rPr lang="en-GB" sz="3600" dirty="0" smtClean="0"/>
              <a:t>Only include actively supported services</a:t>
            </a:r>
          </a:p>
          <a:p>
            <a:r>
              <a:rPr lang="en-GB" sz="3600" dirty="0" smtClean="0"/>
              <a:t>Provide access route for international users</a:t>
            </a:r>
          </a:p>
          <a:p>
            <a:r>
              <a:rPr lang="en-GB" sz="3600" dirty="0" smtClean="0"/>
              <a:t>Be compliant with EU rules and </a:t>
            </a:r>
            <a:r>
              <a:rPr lang="en-GB" sz="3600" dirty="0" smtClean="0"/>
              <a:t>regulations</a:t>
            </a:r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r>
              <a:rPr lang="en-GB" sz="3600" dirty="0" smtClean="0">
                <a:sym typeface="Wingdings"/>
              </a:rPr>
              <a:t> Revise and expand in 2018</a:t>
            </a:r>
            <a:endParaRPr lang="en-GB" sz="3600" dirty="0" smtClean="0"/>
          </a:p>
          <a:p>
            <a:pPr marL="0" indent="0">
              <a:buNone/>
            </a:pPr>
            <a:endParaRPr lang="en-GB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EOSCpilot Plenary, 8-9 March, Pisa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799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208" y="134218"/>
            <a:ext cx="5769142" cy="752476"/>
          </a:xfrm>
        </p:spPr>
        <p:txBody>
          <a:bodyPr/>
          <a:lstStyle/>
          <a:p>
            <a:r>
              <a:rPr lang="en-GB" dirty="0" smtClean="0"/>
              <a:t>WP5.2 </a:t>
            </a:r>
            <a:r>
              <a:rPr lang="en-GB" dirty="0" smtClean="0"/>
              <a:t>Work </a:t>
            </a:r>
            <a:r>
              <a:rPr lang="en-GB" dirty="0" smtClean="0"/>
              <a:t>plan 2018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5007"/>
            <a:ext cx="7886700" cy="3869694"/>
          </a:xfrm>
        </p:spPr>
        <p:txBody>
          <a:bodyPr>
            <a:normAutofit/>
          </a:bodyPr>
          <a:lstStyle/>
          <a:p>
            <a:r>
              <a:rPr lang="en-GB" sz="3200" dirty="0" smtClean="0"/>
              <a:t>Determine what the ‘core services’ are and specify their functionality</a:t>
            </a:r>
          </a:p>
          <a:p>
            <a:r>
              <a:rPr lang="en-GB" sz="3200" dirty="0" smtClean="0"/>
              <a:t>Specify (in collaboration with other tasks) what the rules of engagement are for the various service categories are</a:t>
            </a:r>
          </a:p>
          <a:p>
            <a:r>
              <a:rPr lang="en-GB" sz="3200" dirty="0" smtClean="0"/>
              <a:t>Identify what service components are</a:t>
            </a:r>
          </a:p>
          <a:p>
            <a:endParaRPr lang="en-GB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EOSCpilot Plenary, 8-9 March, Pisa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38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648002" y="2480235"/>
            <a:ext cx="7886700" cy="3003177"/>
          </a:xfrm>
        </p:spPr>
        <p:txBody>
          <a:bodyPr>
            <a:normAutofit fontScale="70000" lnSpcReduction="20000"/>
          </a:bodyPr>
          <a:lstStyle/>
          <a:p>
            <a:r>
              <a:rPr lang="en-US" sz="4100" b="1" dirty="0" smtClean="0">
                <a:solidFill>
                  <a:schemeClr val="accent1"/>
                </a:solidFill>
              </a:rPr>
              <a:t>T5.2 Federated Service Management Framework (Lead: CSC)</a:t>
            </a:r>
          </a:p>
          <a:p>
            <a:endParaRPr lang="en-GB" sz="4100" dirty="0" smtClean="0"/>
          </a:p>
          <a:p>
            <a:r>
              <a:rPr lang="en-GB" sz="3600" dirty="0" smtClean="0"/>
              <a:t>Objectives</a:t>
            </a:r>
          </a:p>
          <a:p>
            <a:pPr marL="457200" indent="-457200">
              <a:buFont typeface="Arial"/>
              <a:buChar char="•"/>
            </a:pPr>
            <a:r>
              <a:rPr lang="en-GB" sz="3200" dirty="0" smtClean="0"/>
              <a:t>Describe </a:t>
            </a:r>
            <a:r>
              <a:rPr lang="en-GB" sz="3200" dirty="0"/>
              <a:t>the implementation of IT Service Management (ITSM) principles, policies and structured processes of the </a:t>
            </a:r>
            <a:r>
              <a:rPr lang="en-GB" sz="3200" dirty="0" smtClean="0"/>
              <a:t>EOSC</a:t>
            </a:r>
            <a:endParaRPr lang="en-GB" sz="3200" dirty="0"/>
          </a:p>
          <a:p>
            <a:pPr marL="457200" indent="-457200">
              <a:buFont typeface="Arial"/>
              <a:buChar char="•"/>
            </a:pPr>
            <a:r>
              <a:rPr lang="en-GB" sz="3200" dirty="0" smtClean="0"/>
              <a:t>Define the </a:t>
            </a:r>
            <a:r>
              <a:rPr lang="en-GB" sz="3200" dirty="0"/>
              <a:t>operational constituents, roles and responsibilities of the EOSC Service Providers </a:t>
            </a:r>
            <a:r>
              <a:rPr lang="en-GB" sz="3200" dirty="0" smtClean="0"/>
              <a:t>in order to </a:t>
            </a:r>
            <a:r>
              <a:rPr lang="en-GB" sz="3200" dirty="0"/>
              <a:t>ensure a high quality of the service delivery to the Customers and their </a:t>
            </a:r>
            <a:r>
              <a:rPr lang="en-GB" sz="3200" dirty="0" smtClean="0"/>
              <a:t>users </a:t>
            </a:r>
            <a:endParaRPr lang="en-GB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EOSCpilot Plenary, 8-9 March, Pisa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4973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Achievements &amp; T5.3 Work plan 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749" y="1156837"/>
            <a:ext cx="8489241" cy="4741608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M1-6: </a:t>
            </a:r>
            <a:r>
              <a:rPr lang="en-GB" sz="2400" b="1" dirty="0"/>
              <a:t>Review </a:t>
            </a:r>
            <a:r>
              <a:rPr lang="en-GB" sz="2400" b="1" dirty="0" smtClean="0"/>
              <a:t>of existing service management frameworks </a:t>
            </a:r>
            <a:r>
              <a:rPr lang="en-GB" sz="2400" b="1" dirty="0"/>
              <a:t>and </a:t>
            </a:r>
            <a:r>
              <a:rPr lang="en-GB" sz="2400" b="1" dirty="0" smtClean="0"/>
              <a:t>other rules </a:t>
            </a:r>
            <a:r>
              <a:rPr lang="en-GB" sz="2400" b="1" dirty="0"/>
              <a:t>followed by service </a:t>
            </a:r>
            <a:r>
              <a:rPr lang="en-GB" sz="2400" b="1" dirty="0" smtClean="0"/>
              <a:t>providers</a:t>
            </a:r>
          </a:p>
          <a:p>
            <a:pPr lvl="1"/>
            <a:r>
              <a:rPr lang="en-GB" dirty="0" smtClean="0"/>
              <a:t> Initial survey focusing on </a:t>
            </a:r>
            <a:r>
              <a:rPr lang="en-GB" dirty="0"/>
              <a:t>existing e-Infrastructures &amp; Research Infrastructures </a:t>
            </a:r>
            <a:endParaRPr lang="en-GB" dirty="0" smtClean="0"/>
          </a:p>
          <a:p>
            <a:pPr lvl="2"/>
            <a:r>
              <a:rPr lang="en-GB" dirty="0" smtClean="0"/>
              <a:t>EGI</a:t>
            </a:r>
            <a:r>
              <a:rPr lang="en-GB" dirty="0"/>
              <a:t>, EUDAT, PRACE, OpenAIRE, GEANT, ESFRIs, etc</a:t>
            </a:r>
            <a:r>
              <a:rPr lang="en-GB" dirty="0" smtClean="0"/>
              <a:t>.</a:t>
            </a:r>
            <a:endParaRPr lang="en-GB" dirty="0" smtClean="0"/>
          </a:p>
          <a:p>
            <a:pPr lvl="1"/>
            <a:r>
              <a:rPr lang="en-GB" dirty="0" smtClean="0">
                <a:hlinkClick r:id="rId3"/>
              </a:rPr>
              <a:t>Scoping </a:t>
            </a:r>
            <a:r>
              <a:rPr lang="en-GB" dirty="0" smtClean="0">
                <a:hlinkClick r:id="rId3"/>
              </a:rPr>
              <a:t>document</a:t>
            </a:r>
            <a:endParaRPr lang="en-US" sz="1000" b="1" dirty="0" smtClean="0"/>
          </a:p>
          <a:p>
            <a:r>
              <a:rPr lang="en-US" sz="2400" b="1" dirty="0" smtClean="0"/>
              <a:t>M6-12: Focus on Rules of Engagement (together with WP2)</a:t>
            </a:r>
          </a:p>
          <a:p>
            <a:pPr lvl="1"/>
            <a:r>
              <a:rPr lang="en-US" dirty="0" smtClean="0"/>
              <a:t> Initial </a:t>
            </a:r>
            <a:r>
              <a:rPr lang="en-US" dirty="0" smtClean="0"/>
              <a:t>framing of the issue, discussion with stakeholders, public presentations (Pisa, Brussels, Porto)</a:t>
            </a:r>
          </a:p>
          <a:p>
            <a:pPr lvl="1"/>
            <a:endParaRPr lang="en-US" sz="1000" b="1" dirty="0" smtClean="0"/>
          </a:p>
          <a:p>
            <a:r>
              <a:rPr lang="en-US" sz="2400" b="1" dirty="0" smtClean="0"/>
              <a:t>M12-M18: Design of EOSC Service Management Framework</a:t>
            </a:r>
          </a:p>
          <a:p>
            <a:pPr lvl="1"/>
            <a:r>
              <a:rPr lang="en-US" dirty="0" smtClean="0"/>
              <a:t>Objectives: lay down a few concepts and propose approach to organize and manage services within a future EOSC</a:t>
            </a:r>
          </a:p>
          <a:p>
            <a:pPr lvl="1"/>
            <a:r>
              <a:rPr lang="en-US" dirty="0">
                <a:hlinkClick r:id="rId4"/>
              </a:rPr>
              <a:t>Initial </a:t>
            </a:r>
            <a:r>
              <a:rPr lang="en-US" dirty="0" smtClean="0">
                <a:hlinkClick r:id="rId4"/>
              </a:rPr>
              <a:t>document </a:t>
            </a:r>
            <a:r>
              <a:rPr lang="en-US" dirty="0" smtClean="0"/>
              <a:t>(ongoing work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endParaRPr lang="en-US" sz="1800" b="1" dirty="0" smtClean="0"/>
          </a:p>
          <a:p>
            <a:pPr lvl="1"/>
            <a:endParaRPr lang="en-US" sz="1800" b="1" dirty="0" smtClean="0"/>
          </a:p>
          <a:p>
            <a:pPr lvl="1"/>
            <a:endParaRPr lang="en-US" sz="1800" b="1" dirty="0" smtClean="0"/>
          </a:p>
          <a:p>
            <a:endParaRPr lang="en-US" sz="2400" i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www.eoscpilot.eu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EOSCpilot Plenary, 8-9 March, Pisa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>
                <a:solidFill>
                  <a:prstClr val="black"/>
                </a:solidFill>
              </a:rPr>
              <a:pPr/>
              <a:t>19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245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49411" y="1135529"/>
            <a:ext cx="8875059" cy="5005295"/>
          </a:xfrm>
        </p:spPr>
        <p:txBody>
          <a:bodyPr/>
          <a:lstStyle/>
          <a:p>
            <a:r>
              <a:rPr lang="en-US" dirty="0" smtClean="0"/>
              <a:t> Key Results</a:t>
            </a:r>
          </a:p>
          <a:p>
            <a:r>
              <a:rPr lang="en-US" dirty="0"/>
              <a:t> </a:t>
            </a:r>
            <a:r>
              <a:rPr lang="en-US" dirty="0" smtClean="0"/>
              <a:t>Task reports</a:t>
            </a:r>
          </a:p>
          <a:p>
            <a:pPr lvl="1"/>
            <a:r>
              <a:rPr lang="en-US" dirty="0" smtClean="0"/>
              <a:t>Achievements</a:t>
            </a:r>
          </a:p>
          <a:p>
            <a:pPr lvl="1"/>
            <a:r>
              <a:rPr lang="en-US" dirty="0" smtClean="0"/>
              <a:t>Future plans</a:t>
            </a:r>
          </a:p>
          <a:p>
            <a:r>
              <a:rPr lang="en-US" dirty="0"/>
              <a:t> </a:t>
            </a:r>
            <a:r>
              <a:rPr lang="en-US" dirty="0" smtClean="0"/>
              <a:t>Issues</a:t>
            </a:r>
          </a:p>
          <a:p>
            <a:r>
              <a:rPr lang="en-US" dirty="0" smtClean="0"/>
              <a:t> Conclusions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EOSCpilot Plenary, 8-9 March, Pisa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55128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Open Questions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749" y="1564373"/>
            <a:ext cx="8071815" cy="3815149"/>
          </a:xfrm>
        </p:spPr>
        <p:txBody>
          <a:bodyPr>
            <a:noAutofit/>
          </a:bodyPr>
          <a:lstStyle/>
          <a:p>
            <a:r>
              <a:rPr lang="en-US" sz="2400" dirty="0"/>
              <a:t> </a:t>
            </a:r>
            <a:r>
              <a:rPr lang="en-US" sz="2400" dirty="0" smtClean="0"/>
              <a:t>EOSC doesn’t exist yet as an entity &amp; its operational constituents are unclear </a:t>
            </a:r>
          </a:p>
          <a:p>
            <a:pPr lvl="1"/>
            <a:r>
              <a:rPr lang="en-US" sz="2000" dirty="0" smtClean="0">
                <a:sym typeface="Wingdings"/>
              </a:rPr>
              <a:t>who are we “federating”? Individual service providers or existing federations (EGI, GEANT, EUDAT, ELIXIR, CLARIN, etc.)? Or both?</a:t>
            </a:r>
          </a:p>
          <a:p>
            <a:pPr lvl="1"/>
            <a:endParaRPr lang="en-US" sz="800" dirty="0"/>
          </a:p>
          <a:p>
            <a:r>
              <a:rPr lang="en-US" sz="2400" dirty="0"/>
              <a:t> </a:t>
            </a:r>
            <a:r>
              <a:rPr lang="en-US" sz="2400" dirty="0" smtClean="0"/>
              <a:t>Heterogeneity of resource providers, with very different service management practices &amp; standards</a:t>
            </a:r>
          </a:p>
          <a:p>
            <a:pPr lvl="1"/>
            <a:r>
              <a:rPr lang="en-US" sz="2000" dirty="0" smtClean="0"/>
              <a:t>How to take this into account? Are we going for the lowest common denominator? For harmonization of practices?</a:t>
            </a:r>
          </a:p>
          <a:p>
            <a:pPr lvl="1"/>
            <a:endParaRPr lang="en-US" sz="8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Which organizational model? Central </a:t>
            </a:r>
            <a:r>
              <a:rPr lang="en-US" sz="2400" dirty="0" err="1" smtClean="0"/>
              <a:t>organisation</a:t>
            </a:r>
            <a:r>
              <a:rPr lang="en-US" sz="2400" dirty="0" smtClean="0"/>
              <a:t> managing core services &amp; processes OR distributed model with shared responsibilities &amp; roles</a:t>
            </a:r>
          </a:p>
          <a:p>
            <a:pPr lvl="1"/>
            <a:r>
              <a:rPr lang="en-US" sz="2000" dirty="0" smtClean="0"/>
              <a:t>Where should our focus be?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www.eoscpilot.eu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EOSCpilot Plenary, 8-9 March, Pisa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>
                <a:solidFill>
                  <a:prstClr val="black"/>
                </a:solidFill>
              </a:rPr>
              <a:pPr/>
              <a:t>20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212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ITSM and Governance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749" y="1564373"/>
            <a:ext cx="8071815" cy="3815149"/>
          </a:xfrm>
        </p:spPr>
        <p:txBody>
          <a:bodyPr>
            <a:noAutofit/>
          </a:bodyPr>
          <a:lstStyle/>
          <a:p>
            <a:r>
              <a:rPr lang="en-US" dirty="0"/>
              <a:t> </a:t>
            </a:r>
            <a:r>
              <a:rPr lang="en-US" dirty="0" smtClean="0"/>
              <a:t>EOSC </a:t>
            </a:r>
            <a:r>
              <a:rPr lang="en-US" dirty="0" smtClean="0"/>
              <a:t>Governance owns the EOSC ITSM framework and decides about it </a:t>
            </a:r>
          </a:p>
          <a:p>
            <a:r>
              <a:rPr lang="en-US" dirty="0" smtClean="0"/>
              <a:t> Inform </a:t>
            </a:r>
            <a:r>
              <a:rPr lang="en-US" dirty="0" smtClean="0"/>
              <a:t>the </a:t>
            </a:r>
            <a:r>
              <a:rPr lang="en-US" dirty="0" err="1" smtClean="0"/>
              <a:t>EOSCpilot</a:t>
            </a:r>
            <a:r>
              <a:rPr lang="en-US" dirty="0" smtClean="0"/>
              <a:t> consortium &amp; future EOSC governing team about possible options</a:t>
            </a:r>
          </a:p>
          <a:p>
            <a:pPr lvl="1"/>
            <a:r>
              <a:rPr lang="en-US" dirty="0" smtClean="0"/>
              <a:t>From distributed to </a:t>
            </a:r>
            <a:r>
              <a:rPr lang="en-US" dirty="0" err="1" smtClean="0"/>
              <a:t>centralised</a:t>
            </a:r>
            <a:r>
              <a:rPr lang="en-US" dirty="0" smtClean="0"/>
              <a:t> model</a:t>
            </a:r>
          </a:p>
          <a:p>
            <a:pPr lvl="1"/>
            <a:r>
              <a:rPr lang="en-US" dirty="0" smtClean="0"/>
              <a:t>With analysis of pros &amp; cons, as well as implications for each</a:t>
            </a:r>
          </a:p>
          <a:p>
            <a:pPr lvl="2"/>
            <a:r>
              <a:rPr lang="en-US" dirty="0" smtClean="0"/>
              <a:t>Show what the </a:t>
            </a:r>
            <a:r>
              <a:rPr lang="en-US" dirty="0" smtClean="0"/>
              <a:t>ITSM would </a:t>
            </a:r>
            <a:r>
              <a:rPr lang="en-US" dirty="0" smtClean="0"/>
              <a:t>/ should look like for each option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www.eoscpilot.eu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EOSCpilot Plenary, 8-9 March, Pisa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>
                <a:solidFill>
                  <a:prstClr val="black"/>
                </a:solidFill>
              </a:rPr>
              <a:pPr/>
              <a:t>21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639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648002" y="2480235"/>
            <a:ext cx="7886700" cy="3003177"/>
          </a:xfrm>
        </p:spPr>
        <p:txBody>
          <a:bodyPr>
            <a:normAutofit fontScale="62500" lnSpcReduction="20000"/>
          </a:bodyPr>
          <a:lstStyle/>
          <a:p>
            <a:r>
              <a:rPr lang="en-US" sz="4100" b="1" dirty="0" smtClean="0">
                <a:solidFill>
                  <a:schemeClr val="accent1"/>
                </a:solidFill>
              </a:rPr>
              <a:t>T5.4 Service Pilots (Lead: EGI Foundation)</a:t>
            </a:r>
          </a:p>
          <a:p>
            <a:endParaRPr lang="en-GB" sz="4100" dirty="0" smtClean="0"/>
          </a:p>
          <a:p>
            <a:r>
              <a:rPr lang="en-GB" sz="3600" dirty="0" smtClean="0"/>
              <a:t>Objectives</a:t>
            </a:r>
          </a:p>
          <a:p>
            <a:pPr marL="457200" indent="-457200">
              <a:buFont typeface="Arial"/>
              <a:buChar char="•"/>
            </a:pPr>
            <a:r>
              <a:rPr lang="en-GB" sz="3200" dirty="0"/>
              <a:t>Provide </a:t>
            </a:r>
            <a:r>
              <a:rPr lang="en-GB" sz="3200" dirty="0" smtClean="0"/>
              <a:t>necessary </a:t>
            </a:r>
            <a:r>
              <a:rPr lang="en-GB" sz="3200" dirty="0"/>
              <a:t>expertise on existing services and solutions</a:t>
            </a:r>
          </a:p>
          <a:p>
            <a:pPr marL="457200" indent="-457200">
              <a:buFont typeface="Arial"/>
              <a:buChar char="•"/>
            </a:pPr>
            <a:r>
              <a:rPr lang="en-GB" sz="3200" dirty="0" err="1" smtClean="0"/>
              <a:t>Analyze</a:t>
            </a:r>
            <a:r>
              <a:rPr lang="en-GB" sz="3200" dirty="0" smtClean="0"/>
              <a:t> </a:t>
            </a:r>
            <a:r>
              <a:rPr lang="en-GB" sz="3200" dirty="0"/>
              <a:t>science demonstrator requirements, and </a:t>
            </a:r>
            <a:r>
              <a:rPr lang="en-GB" sz="3200" dirty="0" smtClean="0"/>
              <a:t>translate </a:t>
            </a:r>
            <a:r>
              <a:rPr lang="en-GB" sz="3200" dirty="0"/>
              <a:t>them into a set of service capabilities and workflows, underpinning technical solutions and gaps, and service </a:t>
            </a:r>
            <a:r>
              <a:rPr lang="en-GB" sz="3200" dirty="0" smtClean="0"/>
              <a:t>providers </a:t>
            </a:r>
          </a:p>
          <a:p>
            <a:pPr marL="457200" indent="-457200">
              <a:buFont typeface="Arial"/>
              <a:buChar char="•"/>
            </a:pPr>
            <a:r>
              <a:rPr lang="en-GB" sz="3200" dirty="0" smtClean="0"/>
              <a:t>Develop the </a:t>
            </a:r>
            <a:r>
              <a:rPr lang="en-GB" sz="3200" dirty="0"/>
              <a:t>technical bridges </a:t>
            </a:r>
            <a:r>
              <a:rPr lang="en-GB" sz="3200" dirty="0" smtClean="0"/>
              <a:t>and </a:t>
            </a:r>
            <a:r>
              <a:rPr lang="en-GB" sz="3200" dirty="0"/>
              <a:t>provide a technical infrastructure on which the selected SDs can be exercised</a:t>
            </a:r>
          </a:p>
          <a:p>
            <a:pPr marL="457200" indent="-457200">
              <a:buFont typeface="Arial"/>
              <a:buChar char="•"/>
            </a:pPr>
            <a:endParaRPr lang="en-GB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EOSCpilot Plenary, 8-9 March, Pisa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45080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A80F580-8FAE-F24E-BDFB-C87F4980C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6208" y="134218"/>
            <a:ext cx="6149829" cy="75247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Activities</a:t>
            </a:r>
            <a:endParaRPr lang="en-GB" sz="32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968D64B3-E675-3744-B225-12E55E4D7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82" y="1187357"/>
            <a:ext cx="8894088" cy="23610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 smtClean="0"/>
              <a:t>Gathering of requirements (with WP4, WP6)</a:t>
            </a:r>
          </a:p>
          <a:p>
            <a:pPr marL="0" indent="0">
              <a:buNone/>
            </a:pPr>
            <a:r>
              <a:rPr lang="en-GB" sz="2400" dirty="0" smtClean="0"/>
              <a:t>From:</a:t>
            </a:r>
            <a:br>
              <a:rPr lang="en-GB" sz="2400" dirty="0" smtClean="0"/>
            </a:br>
            <a:r>
              <a:rPr lang="en-GB" sz="2400" dirty="0" smtClean="0"/>
              <a:t>- The analysis of the work plans submitted by each SD (</a:t>
            </a:r>
            <a:r>
              <a:rPr lang="en-GB" sz="2400" dirty="0">
                <a:hlinkClick r:id="rId3"/>
              </a:rPr>
              <a:t>Intranet</a:t>
            </a:r>
            <a:r>
              <a:rPr lang="en-GB" sz="2400" dirty="0" smtClean="0"/>
              <a:t>)</a:t>
            </a:r>
            <a:br>
              <a:rPr lang="en-GB" sz="2400" dirty="0" smtClean="0"/>
            </a:br>
            <a:r>
              <a:rPr lang="en-GB" sz="2400" dirty="0" smtClean="0"/>
              <a:t>- Collect additional requirements with the </a:t>
            </a:r>
            <a:r>
              <a:rPr lang="en-GB" sz="2400" dirty="0" smtClean="0">
                <a:hlinkClick r:id="rId4"/>
              </a:rPr>
              <a:t>WP5 survey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- Participation to WP4 regular meetings</a:t>
            </a:r>
            <a:br>
              <a:rPr lang="en-GB" sz="2400" dirty="0" smtClean="0"/>
            </a:br>
            <a:r>
              <a:rPr lang="en-GB" sz="2400" dirty="0" smtClean="0"/>
              <a:t>- Discussed interoperability issues with WP6 (if any)</a:t>
            </a:r>
            <a:br>
              <a:rPr lang="en-GB" sz="2400" dirty="0" smtClean="0"/>
            </a:br>
            <a:endParaRPr lang="en-GB" sz="2400" dirty="0" smtClean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4F93915D-0491-794B-B1D1-E5C120C3A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2B2DDAE0-10BD-3243-893D-16E19941C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63652" y="6356351"/>
            <a:ext cx="5091448" cy="365125"/>
          </a:xfrm>
        </p:spPr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EOSCpilot Plenary, 8-9 March, Pisa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xmlns="" id="{968D64B3-E675-3744-B225-12E55E4D7CB4}"/>
              </a:ext>
            </a:extLst>
          </p:cNvPr>
          <p:cNvSpPr txBox="1">
            <a:spLocks/>
          </p:cNvSpPr>
          <p:nvPr/>
        </p:nvSpPr>
        <p:spPr>
          <a:xfrm>
            <a:off x="129354" y="3182237"/>
            <a:ext cx="8894088" cy="19379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250000"/>
              <a:buFontTx/>
              <a:buBlip>
                <a:blip r:embed="rId5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250000"/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250000"/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250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250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/>
              <a:t>Services identification (with WP6)</a:t>
            </a:r>
          </a:p>
          <a:p>
            <a:pPr marL="0" indent="0">
              <a:buNone/>
            </a:pPr>
            <a:r>
              <a:rPr lang="en-GB" sz="2400" dirty="0"/>
              <a:t>- Report the status of the pilots during the T5.4/T6.3 regular meetings</a:t>
            </a:r>
            <a:br>
              <a:rPr lang="en-GB" sz="2400" dirty="0"/>
            </a:br>
            <a:r>
              <a:rPr lang="en-GB" sz="2400" dirty="0"/>
              <a:t>- Invited speakers during T5.4/T6.3 meetings to bridge service gaps</a:t>
            </a:r>
            <a:br>
              <a:rPr lang="en-GB" sz="2400" dirty="0"/>
            </a:br>
            <a:r>
              <a:rPr lang="en-GB" sz="2400" dirty="0"/>
              <a:t>- Established a communication channels with service/resource </a:t>
            </a:r>
            <a:r>
              <a:rPr lang="en-GB" sz="2400" dirty="0" smtClean="0"/>
              <a:t>providers to identify the services/solutions </a:t>
            </a:r>
            <a:r>
              <a:rPr lang="en-GB" sz="2400" dirty="0"/>
              <a:t>that </a:t>
            </a:r>
            <a:r>
              <a:rPr lang="en-GB" sz="2400" dirty="0" smtClean="0"/>
              <a:t>best fit </a:t>
            </a:r>
            <a:r>
              <a:rPr lang="en-GB" sz="2400" dirty="0"/>
              <a:t>the needs of the SDs</a:t>
            </a: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xmlns="" id="{968D64B3-E675-3744-B225-12E55E4D7CB4}"/>
              </a:ext>
            </a:extLst>
          </p:cNvPr>
          <p:cNvSpPr txBox="1">
            <a:spLocks/>
          </p:cNvSpPr>
          <p:nvPr/>
        </p:nvSpPr>
        <p:spPr>
          <a:xfrm>
            <a:off x="131626" y="5136173"/>
            <a:ext cx="8894088" cy="1165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250000"/>
              <a:buFontTx/>
              <a:buBlip>
                <a:blip r:embed="rId5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250000"/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250000"/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250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250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600" b="1" dirty="0" smtClean="0"/>
              <a:t>Supervised the deployment of the pilots (</a:t>
            </a:r>
            <a:r>
              <a:rPr lang="en-GB" sz="2600" b="1" dirty="0"/>
              <a:t>with WP6)</a:t>
            </a:r>
          </a:p>
          <a:p>
            <a:pPr marL="0" indent="0">
              <a:buNone/>
            </a:pPr>
            <a:r>
              <a:rPr lang="en-GB" sz="2000" dirty="0" smtClean="0"/>
              <a:t>- Checked </a:t>
            </a:r>
            <a:r>
              <a:rPr lang="en-GB" sz="2000" dirty="0"/>
              <a:t>the status reports produced by the pilots on regular basis</a:t>
            </a:r>
            <a:br>
              <a:rPr lang="en-GB" sz="2000" dirty="0"/>
            </a:br>
            <a:r>
              <a:rPr lang="en-GB" sz="2000" dirty="0"/>
              <a:t>- Get in touch with SDs shepherds/deputies</a:t>
            </a:r>
          </a:p>
        </p:txBody>
      </p:sp>
    </p:spTree>
    <p:extLst>
      <p:ext uri="{BB962C8B-B14F-4D97-AF65-F5344CB8AC3E}">
        <p14:creationId xmlns:p14="http://schemas.microsoft.com/office/powerpoint/2010/main" val="695819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4F93915D-0491-794B-B1D1-E5C120C3A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2B2DDAE0-10BD-3243-893D-16E19941C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63652" y="6356351"/>
            <a:ext cx="5091448" cy="365125"/>
          </a:xfrm>
        </p:spPr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EOSCpilot Plenary, 8-9 March, Pisa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xmlns="" id="{0A80F580-8FAE-F24E-BDFB-C87F4980C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6208" y="134218"/>
            <a:ext cx="6149829" cy="752476"/>
          </a:xfrm>
        </p:spPr>
        <p:txBody>
          <a:bodyPr>
            <a:normAutofit/>
          </a:bodyPr>
          <a:lstStyle/>
          <a:p>
            <a:r>
              <a:rPr lang="it-IT" sz="3200" dirty="0" smtClean="0"/>
              <a:t>Common </a:t>
            </a:r>
            <a:r>
              <a:rPr lang="en-GB" sz="3200" dirty="0" smtClean="0"/>
              <a:t>requirements </a:t>
            </a:r>
            <a:endParaRPr lang="en-GB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5239" y="1144857"/>
            <a:ext cx="8790798" cy="497985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GB" sz="3600" b="1" dirty="0"/>
              <a:t>Transparent AAI at a global </a:t>
            </a:r>
            <a:r>
              <a:rPr lang="en-GB" sz="3600" b="1" dirty="0" smtClean="0"/>
              <a:t>level</a:t>
            </a:r>
          </a:p>
          <a:p>
            <a:pPr>
              <a:buFont typeface="Arial"/>
              <a:buChar char="•"/>
            </a:pPr>
            <a:r>
              <a:rPr lang="en-GB" dirty="0" smtClean="0"/>
              <a:t>Provide </a:t>
            </a:r>
            <a:r>
              <a:rPr lang="en-GB" dirty="0"/>
              <a:t>easy-access services to open e-infrastructures to diverse </a:t>
            </a:r>
            <a:r>
              <a:rPr lang="en-GB" dirty="0" smtClean="0"/>
              <a:t>communities</a:t>
            </a:r>
          </a:p>
          <a:p>
            <a:pPr>
              <a:buFont typeface="Arial"/>
              <a:buChar char="•"/>
            </a:pPr>
            <a:r>
              <a:rPr lang="en-GB" dirty="0" smtClean="0"/>
              <a:t>The </a:t>
            </a:r>
            <a:r>
              <a:rPr lang="en-GB" dirty="0"/>
              <a:t>implementation of this AAI architecture will be a keystone for the EOSC success</a:t>
            </a:r>
          </a:p>
          <a:p>
            <a:pPr marL="0" indent="0">
              <a:buNone/>
            </a:pPr>
            <a:r>
              <a:rPr lang="en-GB" sz="3600" b="1" dirty="0"/>
              <a:t>Data/Storage Interoperability</a:t>
            </a:r>
          </a:p>
          <a:p>
            <a:pPr>
              <a:buFont typeface="Arial"/>
              <a:buChar char="•"/>
            </a:pPr>
            <a:r>
              <a:rPr lang="en-GB" dirty="0" smtClean="0"/>
              <a:t>Many </a:t>
            </a:r>
            <a:r>
              <a:rPr lang="en-GB" dirty="0"/>
              <a:t>solutions are already </a:t>
            </a:r>
            <a:r>
              <a:rPr lang="en-GB" dirty="0" smtClean="0"/>
              <a:t>available, the </a:t>
            </a:r>
            <a:r>
              <a:rPr lang="en-GB" dirty="0"/>
              <a:t>lack of full interoperability prevents seamless exploitation of e-Infrastructure  and Research Infrastructure services </a:t>
            </a:r>
            <a:endParaRPr lang="en-GB" dirty="0" smtClean="0"/>
          </a:p>
          <a:p>
            <a:pPr marL="0" indent="0">
              <a:buNone/>
            </a:pPr>
            <a:r>
              <a:rPr lang="en-GB" sz="3600" b="1" dirty="0"/>
              <a:t>Computing Interoperability</a:t>
            </a:r>
          </a:p>
          <a:p>
            <a:pPr>
              <a:buFont typeface="Arial"/>
              <a:buChar char="•"/>
            </a:pPr>
            <a:r>
              <a:rPr lang="en-GB" dirty="0" smtClean="0"/>
              <a:t>Resource </a:t>
            </a:r>
            <a:r>
              <a:rPr lang="en-GB" dirty="0"/>
              <a:t>providers are offering different type of resources (e.g.: HTC, HPC and Cloud) </a:t>
            </a:r>
            <a:endParaRPr lang="en-GB" dirty="0" smtClean="0"/>
          </a:p>
          <a:p>
            <a:pPr>
              <a:buFont typeface="Arial"/>
              <a:buChar char="•"/>
            </a:pPr>
            <a:r>
              <a:rPr lang="en-GB" dirty="0" smtClean="0"/>
              <a:t>Bridges </a:t>
            </a:r>
            <a:r>
              <a:rPr lang="en-GB" dirty="0"/>
              <a:t>are needed to allow users to use these resources in a seamless manner</a:t>
            </a:r>
          </a:p>
          <a:p>
            <a:pPr>
              <a:buFontTx/>
              <a:buChar char="-"/>
            </a:pPr>
            <a:endParaRPr lang="en-GB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159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EOSCpilot Plenary, 8-9 March, Pisa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858027" y="147054"/>
            <a:ext cx="6250674" cy="752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/>
              <a:t>WP5 contribution to WP4 </a:t>
            </a:r>
            <a:r>
              <a:rPr lang="en-GB" sz="2400" dirty="0" smtClean="0"/>
              <a:t>Science </a:t>
            </a:r>
            <a:r>
              <a:rPr lang="en-GB" sz="2400" dirty="0" smtClean="0"/>
              <a:t>Demonstrators</a:t>
            </a:r>
            <a:endParaRPr lang="en-GB" sz="2400" dirty="0"/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601543"/>
              </p:ext>
            </p:extLst>
          </p:nvPr>
        </p:nvGraphicFramePr>
        <p:xfrm>
          <a:off x="274749" y="1806423"/>
          <a:ext cx="8678182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5938"/>
                <a:gridCol w="7042244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Science Demonstrator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WP5</a:t>
                      </a:r>
                      <a:r>
                        <a:rPr lang="en-GB" baseline="0" dirty="0" smtClean="0"/>
                        <a:t> services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PanCancer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- Cloud Compute service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dirty="0" smtClean="0"/>
                        <a:t>(EGI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FedCloud</a:t>
                      </a:r>
                      <a:r>
                        <a:rPr lang="en-GB" sz="1600" baseline="0" dirty="0" smtClean="0"/>
                        <a:t> and </a:t>
                      </a:r>
                      <a:r>
                        <a:rPr lang="en-GB" sz="1600" baseline="0" dirty="0" err="1" smtClean="0"/>
                        <a:t>ComputeCanada</a:t>
                      </a:r>
                      <a:r>
                        <a:rPr lang="en-GB" sz="1600" baseline="0" dirty="0" smtClean="0"/>
                        <a:t>)</a:t>
                      </a:r>
                      <a:br>
                        <a:rPr lang="en-GB" sz="1600" baseline="0" dirty="0" smtClean="0"/>
                      </a:br>
                      <a:r>
                        <a:rPr lang="en-GB" sz="1600" baseline="0" dirty="0" smtClean="0"/>
                        <a:t>- The EGI One Data Platform as storage 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DPHEP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- B2SAFE as a Trusted Digital Repository (TDR) to store datasets</a:t>
                      </a:r>
                      <a:br>
                        <a:rPr lang="en-GB" sz="1600" dirty="0" smtClean="0"/>
                      </a:br>
                      <a:r>
                        <a:rPr lang="en-GB" sz="1600" dirty="0" smtClean="0"/>
                        <a:t>- B2SHARE as documents repository</a:t>
                      </a:r>
                      <a:br>
                        <a:rPr lang="en-GB" sz="1600" dirty="0" smtClean="0"/>
                      </a:br>
                      <a:r>
                        <a:rPr lang="en-GB" sz="1600" dirty="0" smtClean="0"/>
                        <a:t>- </a:t>
                      </a:r>
                      <a:r>
                        <a:rPr lang="en-GB" sz="1600" dirty="0" err="1" smtClean="0"/>
                        <a:t>CernVMFS</a:t>
                      </a:r>
                      <a:r>
                        <a:rPr lang="en-GB" sz="1600" dirty="0" smtClean="0"/>
                        <a:t> for storing the software and configuration </a:t>
                      </a:r>
                      <a:br>
                        <a:rPr lang="en-GB" sz="1600" dirty="0" smtClean="0"/>
                      </a:br>
                      <a:r>
                        <a:rPr lang="en-GB" sz="1600" dirty="0" smtClean="0"/>
                        <a:t>- Cloud computing resources to allow data to be re-used using the </a:t>
                      </a:r>
                      <a:r>
                        <a:rPr lang="en-GB" sz="1600" dirty="0" err="1" smtClean="0"/>
                        <a:t>CernVM</a:t>
                      </a:r>
                      <a:r>
                        <a:rPr lang="en-GB" sz="1600" dirty="0" smtClean="0"/>
                        <a:t> 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TextCrowd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- Cloud Compute to</a:t>
                      </a:r>
                      <a:r>
                        <a:rPr lang="en-GB" sz="1600" baseline="0" dirty="0" smtClean="0"/>
                        <a:t> set up a VRE for the community based on the </a:t>
                      </a:r>
                      <a:r>
                        <a:rPr lang="en-GB" sz="1600" dirty="0" smtClean="0"/>
                        <a:t>D4Science platform</a:t>
                      </a:r>
                    </a:p>
                    <a:p>
                      <a:r>
                        <a:rPr lang="en-GB" sz="1600" dirty="0" smtClean="0"/>
                        <a:t>- Online Storage (B2DROP) where data sets and metadata can be stored/shared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ERFI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- Cloud Compute and Storage Service (The EGI Open Data</a:t>
                      </a:r>
                      <a:r>
                        <a:rPr lang="en-GB" sz="1600" baseline="0" dirty="0" smtClean="0"/>
                        <a:t> Platform </a:t>
                      </a:r>
                      <a:r>
                        <a:rPr lang="en-GB" sz="1600" dirty="0" smtClean="0"/>
                        <a:t>as data</a:t>
                      </a:r>
                      <a:r>
                        <a:rPr lang="en-GB" sz="1600" baseline="0" dirty="0" smtClean="0"/>
                        <a:t> framework for sharing datasets)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Photon and Neutron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Used Cloud Compute</a:t>
                      </a:r>
                      <a:r>
                        <a:rPr lang="en-GB" sz="1600" baseline="0" dirty="0" smtClean="0"/>
                        <a:t> services </a:t>
                      </a:r>
                      <a:r>
                        <a:rPr lang="en-GB" sz="1600" dirty="0" smtClean="0"/>
                        <a:t>to improve the</a:t>
                      </a:r>
                      <a:r>
                        <a:rPr lang="en-GB" sz="1600" baseline="0" dirty="0" smtClean="0"/>
                        <a:t> applications and make them more compliant with cloud technologies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274749" y="1119113"/>
            <a:ext cx="4379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First </a:t>
            </a:r>
            <a:r>
              <a:rPr lang="en-GB" dirty="0" smtClean="0"/>
              <a:t>round of Science Demonstrators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7775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EOSCpilot Plenary, 8-9 March, Pisa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702257" y="147054"/>
            <a:ext cx="6250674" cy="752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/>
              <a:t>WP5 contribution to WP4 Science </a:t>
            </a:r>
            <a:r>
              <a:rPr lang="en-GB" sz="2400" dirty="0" smtClean="0"/>
              <a:t>Demonstrators (</a:t>
            </a:r>
            <a:r>
              <a:rPr lang="en-GB" sz="2400" dirty="0" err="1" smtClean="0"/>
              <a:t>cont</a:t>
            </a:r>
            <a:r>
              <a:rPr lang="en-GB" sz="2400" dirty="0" smtClean="0"/>
              <a:t>)</a:t>
            </a:r>
            <a:endParaRPr lang="en-GB" sz="2400" dirty="0"/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183361"/>
              </p:ext>
            </p:extLst>
          </p:nvPr>
        </p:nvGraphicFramePr>
        <p:xfrm>
          <a:off x="274749" y="1629019"/>
          <a:ext cx="8678182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6755"/>
                <a:gridCol w="7151427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Science Demonstrator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WP5</a:t>
                      </a:r>
                      <a:r>
                        <a:rPr lang="en-GB" baseline="0" dirty="0" smtClean="0"/>
                        <a:t> services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CryoEM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- No need to use any services from WP5 in</a:t>
                      </a:r>
                      <a:r>
                        <a:rPr lang="en-GB" sz="1600" baseline="0" dirty="0" smtClean="0"/>
                        <a:t> this phase</a:t>
                      </a:r>
                      <a:br>
                        <a:rPr lang="en-GB" sz="1600" baseline="0" dirty="0" smtClean="0"/>
                      </a:br>
                      <a:r>
                        <a:rPr lang="en-GB" sz="1600" baseline="0" dirty="0" smtClean="0"/>
                        <a:t>- Cloud Compute service for the execution of image processing workflow may be used  as soon as the application is adapted</a:t>
                      </a:r>
                      <a:endParaRPr lang="en-GB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EPOS/VERCE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- Cloud Compute service (EGI </a:t>
                      </a:r>
                      <a:r>
                        <a:rPr lang="en-GB" sz="1600" dirty="0" err="1" smtClean="0"/>
                        <a:t>FedCloud</a:t>
                      </a:r>
                      <a:r>
                        <a:rPr lang="en-GB" sz="1600" dirty="0" smtClean="0"/>
                        <a:t>)</a:t>
                      </a:r>
                    </a:p>
                    <a:p>
                      <a:r>
                        <a:rPr lang="en-GB" sz="1600" dirty="0" smtClean="0"/>
                        <a:t>- EUDAT storage</a:t>
                      </a:r>
                      <a:r>
                        <a:rPr lang="en-GB" sz="1600" baseline="0" dirty="0" smtClean="0"/>
                        <a:t> solutions (To be used)</a:t>
                      </a:r>
                      <a:br>
                        <a:rPr lang="en-GB" sz="1600" baseline="0" dirty="0" smtClean="0"/>
                      </a:br>
                      <a:r>
                        <a:rPr lang="en-GB" sz="1600" baseline="0" dirty="0" smtClean="0"/>
                        <a:t>- AAI  (interested)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EGA datasets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- Possible need of additional </a:t>
                      </a:r>
                      <a:r>
                        <a:rPr lang="en-GB" sz="1600" baseline="0" dirty="0" smtClean="0"/>
                        <a:t>providers (as soon as security policies are identified)</a:t>
                      </a:r>
                      <a:br>
                        <a:rPr lang="en-GB" sz="1600" baseline="0" dirty="0" smtClean="0"/>
                      </a:br>
                      <a:r>
                        <a:rPr lang="en-GB" sz="1600" baseline="0" dirty="0" smtClean="0"/>
                        <a:t>- Metadata repository (e.g. B2FIND)</a:t>
                      </a:r>
                      <a:endParaRPr lang="en-GB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LOFAR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- HPC service</a:t>
                      </a:r>
                      <a:br>
                        <a:rPr lang="en-GB" sz="1600" dirty="0" smtClean="0"/>
                      </a:br>
                      <a:r>
                        <a:rPr lang="en-GB" sz="1600" dirty="0" smtClean="0"/>
                        <a:t>- FAIR</a:t>
                      </a:r>
                      <a:r>
                        <a:rPr lang="en-GB" sz="1600" baseline="0" dirty="0" smtClean="0"/>
                        <a:t> tools (under investigation)</a:t>
                      </a:r>
                      <a:br>
                        <a:rPr lang="en-GB" sz="1600" baseline="0" dirty="0" smtClean="0"/>
                      </a:br>
                      <a:r>
                        <a:rPr lang="en-GB" sz="1600" baseline="0" dirty="0" smtClean="0"/>
                        <a:t>- AAI (interested)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PROMINENCE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GB" sz="1600" baseline="0" dirty="0" smtClean="0"/>
                        <a:t> </a:t>
                      </a:r>
                      <a:r>
                        <a:rPr lang="en-GB" sz="1600" dirty="0" smtClean="0"/>
                        <a:t>Cloud Compute /Container service</a:t>
                      </a:r>
                      <a:r>
                        <a:rPr lang="en-GB" sz="1600" baseline="0" dirty="0" smtClean="0"/>
                        <a:t> (EC3/IM)</a:t>
                      </a:r>
                      <a:br>
                        <a:rPr lang="en-GB" sz="1600" baseline="0" dirty="0" smtClean="0"/>
                      </a:br>
                      <a:r>
                        <a:rPr lang="en-GB" sz="1600" baseline="0" dirty="0" smtClean="0"/>
                        <a:t>- PaaS Orchestrator</a:t>
                      </a:r>
                      <a:br>
                        <a:rPr lang="en-GB" sz="1600" baseline="0" dirty="0" smtClean="0"/>
                      </a:br>
                      <a:r>
                        <a:rPr lang="en-GB" sz="1600" baseline="0" dirty="0" smtClean="0"/>
                        <a:t>- AAI (interested)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274749" y="1119113"/>
            <a:ext cx="4379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Second </a:t>
            </a:r>
            <a:r>
              <a:rPr lang="en-GB" dirty="0" smtClean="0"/>
              <a:t>round of Science Demonstrators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6277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EOSCpilot Plenary, 8-9 March, Pisa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702257" y="147054"/>
            <a:ext cx="6250674" cy="752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/>
              <a:t>WP5 contribution to WP4 Science Demonstrators</a:t>
            </a:r>
          </a:p>
          <a:p>
            <a:r>
              <a:rPr lang="en-GB" sz="2400" dirty="0" smtClean="0"/>
              <a:t>(</a:t>
            </a:r>
            <a:r>
              <a:rPr lang="en-GB" sz="2400" dirty="0" err="1" smtClean="0"/>
              <a:t>cont</a:t>
            </a:r>
            <a:r>
              <a:rPr lang="en-GB" sz="2400" dirty="0" smtClean="0"/>
              <a:t>)</a:t>
            </a:r>
            <a:endParaRPr lang="en-GB" sz="2400" dirty="0"/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107732"/>
              </p:ext>
            </p:extLst>
          </p:nvPr>
        </p:nvGraphicFramePr>
        <p:xfrm>
          <a:off x="274749" y="1833739"/>
          <a:ext cx="8678182" cy="3093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212"/>
                <a:gridCol w="627797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Science Demonstrator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WP5</a:t>
                      </a:r>
                      <a:r>
                        <a:rPr lang="en-GB" baseline="0" dirty="0" smtClean="0"/>
                        <a:t> services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Bioimaging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 smtClean="0"/>
                        <a:t>- Cloud Compute resources at EMBL-EBI</a:t>
                      </a:r>
                      <a:br>
                        <a:rPr lang="en-GB" sz="1600" baseline="0" dirty="0" smtClean="0"/>
                      </a:br>
                      <a:r>
                        <a:rPr lang="en-GB" sz="1600" baseline="0" dirty="0" smtClean="0"/>
                        <a:t>- B2SAFE to replicate data (in the future)</a:t>
                      </a:r>
                      <a:endParaRPr lang="en-GB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VisIVO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- Cloud Compute and HTC service</a:t>
                      </a:r>
                      <a:br>
                        <a:rPr lang="en-GB" sz="1600" dirty="0" smtClean="0"/>
                      </a:br>
                      <a:r>
                        <a:rPr lang="en-GB" sz="1600" dirty="0" smtClean="0"/>
                        <a:t>- B2STAGE</a:t>
                      </a:r>
                      <a:br>
                        <a:rPr lang="en-GB" sz="1600" dirty="0" smtClean="0"/>
                      </a:br>
                      <a:r>
                        <a:rPr lang="en-GB" sz="1600" dirty="0" smtClean="0"/>
                        <a:t>- AAI (interested)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VisualMedia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Cloud Compute service to</a:t>
                      </a:r>
                      <a:r>
                        <a:rPr lang="en-GB" sz="1600" baseline="0" dirty="0" smtClean="0"/>
                        <a:t> set up a VRE for the community based on the </a:t>
                      </a:r>
                      <a:r>
                        <a:rPr lang="en-GB" sz="1600" dirty="0" smtClean="0"/>
                        <a:t>D4Science platform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Hydrology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Storage Service (The </a:t>
                      </a:r>
                      <a:r>
                        <a:rPr lang="en-GB" sz="1600" smtClean="0"/>
                        <a:t>EGI Open</a:t>
                      </a:r>
                      <a:r>
                        <a:rPr lang="en-GB" sz="1600" baseline="0" smtClean="0"/>
                        <a:t> D</a:t>
                      </a:r>
                      <a:r>
                        <a:rPr lang="en-GB" sz="1600" smtClean="0"/>
                        <a:t>ata</a:t>
                      </a:r>
                      <a:r>
                        <a:rPr lang="en-GB" sz="1600" baseline="0" smtClean="0"/>
                        <a:t> </a:t>
                      </a:r>
                      <a:r>
                        <a:rPr lang="en-GB" sz="1600" baseline="0" dirty="0" smtClean="0"/>
                        <a:t>Platform as data repository)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Frictionless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No need to use any services </a:t>
                      </a:r>
                      <a:r>
                        <a:rPr lang="en-GB" sz="1600" smtClean="0"/>
                        <a:t>from WP5</a:t>
                      </a:r>
                      <a:endParaRPr lang="en-GB" sz="16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274749" y="1119113"/>
            <a:ext cx="4379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Third </a:t>
            </a:r>
            <a:r>
              <a:rPr lang="en-GB" dirty="0" smtClean="0"/>
              <a:t>round of Science Demonstrators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4384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A80F580-8FAE-F24E-BDFB-C87F4980C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6208" y="134218"/>
            <a:ext cx="6149829" cy="752476"/>
          </a:xfrm>
        </p:spPr>
        <p:txBody>
          <a:bodyPr>
            <a:normAutofit/>
          </a:bodyPr>
          <a:lstStyle/>
          <a:p>
            <a:r>
              <a:rPr lang="it-IT" sz="3200" dirty="0" smtClean="0"/>
              <a:t>T5.4 </a:t>
            </a:r>
            <a:r>
              <a:rPr lang="it-IT" sz="3200" dirty="0" err="1" smtClean="0"/>
              <a:t>Workplan</a:t>
            </a:r>
            <a:r>
              <a:rPr lang="it-IT" sz="3200" dirty="0" smtClean="0"/>
              <a:t> </a:t>
            </a:r>
            <a:r>
              <a:rPr lang="it-IT" sz="3200" dirty="0" smtClean="0"/>
              <a:t>2018</a:t>
            </a:r>
            <a:endParaRPr lang="it-IT" sz="32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968D64B3-E675-3744-B225-12E55E4D7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86" y="1164803"/>
            <a:ext cx="8936983" cy="2547388"/>
          </a:xfrm>
        </p:spPr>
        <p:txBody>
          <a:bodyPr>
            <a:noAutofit/>
          </a:bodyPr>
          <a:lstStyle/>
          <a:p>
            <a:r>
              <a:rPr lang="en-GB" b="1" dirty="0" smtClean="0"/>
              <a:t>Support the selected Science Demonstrators (cont.)</a:t>
            </a:r>
          </a:p>
          <a:p>
            <a:pPr marL="457200" lvl="1" indent="0">
              <a:buNone/>
            </a:pPr>
            <a:r>
              <a:rPr lang="en-GB" dirty="0" smtClean="0"/>
              <a:t>- Requests for new services/solutions needed by running SDs </a:t>
            </a:r>
            <a:br>
              <a:rPr lang="en-GB" dirty="0" smtClean="0"/>
            </a:br>
            <a:r>
              <a:rPr lang="en-GB" dirty="0" smtClean="0"/>
              <a:t>  (</a:t>
            </a:r>
            <a:r>
              <a:rPr lang="en-GB" b="1" dirty="0" smtClean="0"/>
              <a:t>see next slides</a:t>
            </a:r>
            <a:r>
              <a:rPr lang="en-GB" dirty="0" smtClean="0"/>
              <a:t>) are collected from the:</a:t>
            </a:r>
          </a:p>
          <a:p>
            <a:pPr marL="457200" lvl="1" indent="0">
              <a:buNone/>
            </a:pPr>
            <a:r>
              <a:rPr lang="en-GB" dirty="0" smtClean="0"/>
              <a:t>    - Interactions with the shepherds of each SD</a:t>
            </a:r>
          </a:p>
          <a:p>
            <a:pPr marL="457200" lvl="1" indent="0">
              <a:buNone/>
            </a:pPr>
            <a:r>
              <a:rPr lang="en-GB" dirty="0" smtClean="0"/>
              <a:t>    - Participation to WP4 monthly meetings</a:t>
            </a:r>
            <a:br>
              <a:rPr lang="en-GB" dirty="0" smtClean="0"/>
            </a:br>
            <a:r>
              <a:rPr lang="en-GB" dirty="0" smtClean="0"/>
              <a:t>    - Charing T5.4/T6.3 meetings</a:t>
            </a:r>
            <a:br>
              <a:rPr lang="en-GB" dirty="0" smtClean="0"/>
            </a:br>
            <a:endParaRPr lang="en-GB" dirty="0" smtClean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4F93915D-0491-794B-B1D1-E5C120C3A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2B2DDAE0-10BD-3243-893D-16E19941C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63652" y="6356351"/>
            <a:ext cx="5091448" cy="365125"/>
          </a:xfrm>
        </p:spPr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EOSCpilot Plenary, 8-9 March, Pisa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xmlns="" id="{968D64B3-E675-3744-B225-12E55E4D7CB4}"/>
              </a:ext>
            </a:extLst>
          </p:cNvPr>
          <p:cNvSpPr txBox="1">
            <a:spLocks/>
          </p:cNvSpPr>
          <p:nvPr/>
        </p:nvSpPr>
        <p:spPr>
          <a:xfrm>
            <a:off x="86458" y="3691955"/>
            <a:ext cx="8936983" cy="1273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250000"/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25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250000"/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250000"/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250000"/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Assess the maturity of the </a:t>
            </a:r>
            <a:r>
              <a:rPr lang="en-GB" b="1" dirty="0" err="1"/>
              <a:t>EOSCpilot</a:t>
            </a:r>
            <a:r>
              <a:rPr lang="en-GB" b="1" dirty="0"/>
              <a:t> SDs</a:t>
            </a:r>
          </a:p>
          <a:p>
            <a:pPr marL="457200" lvl="1" indent="0">
              <a:buNone/>
            </a:pPr>
            <a:r>
              <a:rPr lang="en-GB" dirty="0" smtClean="0"/>
              <a:t>- </a:t>
            </a:r>
            <a:r>
              <a:rPr lang="en-GB" dirty="0"/>
              <a:t>Evaluate possible integration of SDs in the </a:t>
            </a:r>
            <a:r>
              <a:rPr lang="en-GB" b="1" dirty="0"/>
              <a:t>EOSC-hub project </a:t>
            </a:r>
            <a:r>
              <a:rPr lang="en-GB" dirty="0"/>
              <a:t>as new Thematic </a:t>
            </a:r>
            <a:r>
              <a:rPr lang="en-GB" dirty="0" smtClean="0"/>
              <a:t>Services  </a:t>
            </a: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xmlns="" id="{968D64B3-E675-3744-B225-12E55E4D7CB4}"/>
              </a:ext>
            </a:extLst>
          </p:cNvPr>
          <p:cNvSpPr txBox="1">
            <a:spLocks/>
          </p:cNvSpPr>
          <p:nvPr/>
        </p:nvSpPr>
        <p:spPr>
          <a:xfrm>
            <a:off x="88730" y="4963491"/>
            <a:ext cx="8936983" cy="1273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250000"/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25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250000"/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250000"/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250000"/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Collect service pilots evaluation reports from SDs</a:t>
            </a:r>
          </a:p>
          <a:p>
            <a:pPr marL="457200" lvl="1" indent="0">
              <a:buNone/>
            </a:pPr>
            <a:r>
              <a:rPr lang="en-GB" dirty="0" smtClean="0"/>
              <a:t>- Regular basis reports available in the </a:t>
            </a:r>
            <a:r>
              <a:rPr lang="en-GB" dirty="0" err="1" smtClean="0"/>
              <a:t>EOSCpilot</a:t>
            </a:r>
            <a:r>
              <a:rPr lang="en-GB" dirty="0" smtClean="0"/>
              <a:t> Intranet  </a:t>
            </a:r>
          </a:p>
        </p:txBody>
      </p:sp>
    </p:spTree>
    <p:extLst>
      <p:ext uri="{BB962C8B-B14F-4D97-AF65-F5344CB8AC3E}">
        <p14:creationId xmlns:p14="http://schemas.microsoft.com/office/powerpoint/2010/main" val="4009790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208" y="134218"/>
            <a:ext cx="5769142" cy="752476"/>
          </a:xfrm>
        </p:spPr>
        <p:txBody>
          <a:bodyPr/>
          <a:lstStyle/>
          <a:p>
            <a:r>
              <a:rPr lang="en-GB" dirty="0" smtClean="0"/>
              <a:t>Issues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749" y="1171222"/>
            <a:ext cx="8403584" cy="4995334"/>
          </a:xfrm>
        </p:spPr>
        <p:txBody>
          <a:bodyPr>
            <a:normAutofit lnSpcReduction="10000"/>
          </a:bodyPr>
          <a:lstStyle/>
          <a:p>
            <a:r>
              <a:rPr lang="en-GB" sz="2400" b="1" dirty="0" smtClean="0"/>
              <a:t>Diversity of stakeholders and services</a:t>
            </a:r>
            <a:r>
              <a:rPr lang="en-GB" sz="2400" dirty="0" smtClean="0"/>
              <a:t>: limit initial work to ‘core services’ and work outwards from </a:t>
            </a:r>
            <a:r>
              <a:rPr lang="en-GB" sz="2400" dirty="0" smtClean="0"/>
              <a:t>there</a:t>
            </a:r>
            <a:endParaRPr lang="en-GB" sz="2400" dirty="0" smtClean="0"/>
          </a:p>
          <a:p>
            <a:r>
              <a:rPr lang="en-GB" sz="2400" b="1" dirty="0" smtClean="0"/>
              <a:t>Circular project dependencies</a:t>
            </a:r>
            <a:r>
              <a:rPr lang="en-GB" sz="2400" dirty="0" smtClean="0"/>
              <a:t>: bootstrap initial EOSC model and iteratively refine original setup</a:t>
            </a:r>
          </a:p>
          <a:p>
            <a:r>
              <a:rPr lang="en-GB" sz="2400" b="1" dirty="0" smtClean="0"/>
              <a:t>Community involvement</a:t>
            </a:r>
            <a:r>
              <a:rPr lang="en-GB" sz="2400" dirty="0" smtClean="0"/>
              <a:t>: organise discussion sessions and face-to-face </a:t>
            </a:r>
            <a:r>
              <a:rPr lang="en-GB" sz="2400" dirty="0" smtClean="0"/>
              <a:t>meetings</a:t>
            </a:r>
          </a:p>
          <a:p>
            <a:pPr lvl="1"/>
            <a:r>
              <a:rPr lang="en-US" sz="2000" dirty="0"/>
              <a:t>Different views on what EOSC is supposed to provide and who is going to serve</a:t>
            </a:r>
          </a:p>
          <a:p>
            <a:r>
              <a:rPr lang="en-US" sz="2400" dirty="0"/>
              <a:t> </a:t>
            </a:r>
            <a:r>
              <a:rPr lang="en-US" sz="2400" b="1" dirty="0"/>
              <a:t>Complex and heterogeneous </a:t>
            </a:r>
            <a:r>
              <a:rPr lang="en-US" sz="2400" dirty="0"/>
              <a:t>system-of-systems</a:t>
            </a:r>
          </a:p>
          <a:p>
            <a:pPr lvl="1"/>
            <a:r>
              <a:rPr lang="en-US" sz="2000" dirty="0"/>
              <a:t> </a:t>
            </a:r>
            <a:r>
              <a:rPr lang="en-US" sz="2000" dirty="0" smtClean="0"/>
              <a:t>EOSC </a:t>
            </a:r>
            <a:r>
              <a:rPr lang="en-US" sz="2000" dirty="0"/>
              <a:t>as federation of “existing resources across national data </a:t>
            </a:r>
            <a:r>
              <a:rPr lang="en-US" sz="2000" dirty="0" err="1"/>
              <a:t>centres</a:t>
            </a:r>
            <a:r>
              <a:rPr lang="en-US" sz="2000" dirty="0"/>
              <a:t>, European e-infrastructures and research infrastructures”:  not </a:t>
            </a:r>
            <a:r>
              <a:rPr lang="en-US" sz="2000" dirty="0" smtClean="0"/>
              <a:t>just a </a:t>
            </a:r>
            <a:r>
              <a:rPr lang="en-US" sz="2000" dirty="0"/>
              <a:t>registry of existing components offered </a:t>
            </a:r>
            <a:r>
              <a:rPr lang="en-US" sz="2000" dirty="0" smtClean="0"/>
              <a:t>according established </a:t>
            </a:r>
            <a:r>
              <a:rPr lang="en-US" sz="2000" dirty="0" err="1" smtClean="0"/>
              <a:t>PoE</a:t>
            </a:r>
            <a:endParaRPr lang="en-US" sz="2000" dirty="0" smtClean="0"/>
          </a:p>
          <a:p>
            <a:r>
              <a:rPr lang="en-US" dirty="0"/>
              <a:t> </a:t>
            </a:r>
            <a:r>
              <a:rPr lang="en-US" sz="2600" b="1" dirty="0" smtClean="0"/>
              <a:t>Large capacity requested, scalability issues of existing solutions</a:t>
            </a:r>
            <a:endParaRPr lang="en-GB" sz="2400" dirty="0" smtClean="0"/>
          </a:p>
          <a:p>
            <a:endParaRPr lang="en-GB" sz="2400" dirty="0" smtClean="0"/>
          </a:p>
          <a:p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EOSCpilot Plenary, 8-9 March, Pisa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4241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WP5 Key 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EOSCpilot Plenary, 8-9 March, Pisa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3</a:t>
            </a:fld>
            <a:endParaRPr lang="en-GB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100735759"/>
              </p:ext>
            </p:extLst>
          </p:nvPr>
        </p:nvGraphicFramePr>
        <p:xfrm>
          <a:off x="274749" y="1075765"/>
          <a:ext cx="8675016" cy="5065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04471" y="4049062"/>
            <a:ext cx="91343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T5.1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70282" y="1392521"/>
            <a:ext cx="91343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T5.2</a:t>
            </a:r>
            <a:endParaRPr lang="en-US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673779" y="4040099"/>
            <a:ext cx="91343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T5.2</a:t>
            </a:r>
            <a:endParaRPr lang="en-US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601002" y="5556048"/>
            <a:ext cx="9156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T5.4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2687952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 for </a:t>
            </a:r>
            <a:r>
              <a:rPr lang="en-US" smtClean="0"/>
              <a:t>the plenary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Glossary, architecture and federated service management </a:t>
            </a:r>
            <a:endParaRPr lang="en-US" dirty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 DAY 1 </a:t>
            </a:r>
            <a:r>
              <a:rPr lang="is-IS" dirty="0"/>
              <a:t>11:00-12:30, 13:30-15:00</a:t>
            </a:r>
            <a:endParaRPr lang="is-IS" dirty="0" smtClean="0"/>
          </a:p>
          <a:p>
            <a:r>
              <a:rPr lang="is-IS" dirty="0"/>
              <a:t> </a:t>
            </a:r>
            <a:r>
              <a:rPr lang="is-IS" dirty="0" smtClean="0"/>
              <a:t>Federated service porfolio </a:t>
            </a:r>
          </a:p>
          <a:p>
            <a:pPr lvl="1"/>
            <a:r>
              <a:rPr lang="is-IS" dirty="0"/>
              <a:t> DAY 2 11:00-12:30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EOSCpilot Plenary, 8-9 March, Pisa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7837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648002" y="2480235"/>
            <a:ext cx="7886700" cy="3003177"/>
          </a:xfrm>
        </p:spPr>
        <p:txBody>
          <a:bodyPr>
            <a:normAutofit fontScale="77500" lnSpcReduction="20000"/>
          </a:bodyPr>
          <a:lstStyle/>
          <a:p>
            <a:r>
              <a:rPr lang="en-US" sz="4100" b="1" dirty="0" smtClean="0">
                <a:solidFill>
                  <a:schemeClr val="accent1"/>
                </a:solidFill>
              </a:rPr>
              <a:t>T5.1 </a:t>
            </a:r>
            <a:r>
              <a:rPr lang="en-US" sz="4100" b="1" dirty="0">
                <a:solidFill>
                  <a:schemeClr val="accent1"/>
                </a:solidFill>
              </a:rPr>
              <a:t>EOSC Overall Architecture </a:t>
            </a:r>
            <a:r>
              <a:rPr lang="en-US" sz="4100" b="1" dirty="0" smtClean="0">
                <a:solidFill>
                  <a:schemeClr val="accent1"/>
                </a:solidFill>
              </a:rPr>
              <a:t>(Lead: CNR)</a:t>
            </a:r>
          </a:p>
          <a:p>
            <a:endParaRPr lang="en-GB" sz="4100" dirty="0" smtClean="0"/>
          </a:p>
          <a:p>
            <a:r>
              <a:rPr lang="en-GB" sz="3600" dirty="0" smtClean="0"/>
              <a:t>Objectives</a:t>
            </a:r>
            <a:endParaRPr lang="en-GB" sz="3200" dirty="0" smtClean="0"/>
          </a:p>
          <a:p>
            <a:pPr marL="457200" indent="-457200">
              <a:buFont typeface="Arial"/>
              <a:buChar char="•"/>
            </a:pPr>
            <a:r>
              <a:rPr lang="en-GB" sz="3200" dirty="0"/>
              <a:t>D</a:t>
            </a:r>
            <a:r>
              <a:rPr lang="en-GB" sz="3200" dirty="0" smtClean="0"/>
              <a:t>evelop &amp; evolve the overall EOSC architecture (“</a:t>
            </a:r>
            <a:r>
              <a:rPr lang="en-GB" sz="3200" dirty="0"/>
              <a:t>system of systems” </a:t>
            </a:r>
            <a:r>
              <a:rPr lang="en-GB" sz="3200" dirty="0" smtClean="0"/>
              <a:t>approach) </a:t>
            </a:r>
            <a:endParaRPr lang="en-GB" sz="3200" dirty="0"/>
          </a:p>
          <a:p>
            <a:pPr marL="457200" indent="-457200">
              <a:buFont typeface="Arial"/>
              <a:buChar char="•"/>
            </a:pPr>
            <a:r>
              <a:rPr lang="en-GB" sz="3200" dirty="0" smtClean="0"/>
              <a:t>Identify the </a:t>
            </a:r>
            <a:r>
              <a:rPr lang="en-GB" sz="3200" dirty="0"/>
              <a:t>key components and services </a:t>
            </a:r>
            <a:r>
              <a:rPr lang="en-GB" sz="3200" dirty="0" smtClean="0"/>
              <a:t>and relations </a:t>
            </a:r>
            <a:r>
              <a:rPr lang="en-GB" sz="3200" dirty="0"/>
              <a:t>among </a:t>
            </a:r>
            <a:r>
              <a:rPr lang="en-GB" sz="3200" dirty="0" smtClean="0"/>
              <a:t>them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EOSCpilot Plenary, 8-9 March, Pisa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9867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DE3C05A-FE7D-9443-9EA1-4FAA2A15D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382" y="101370"/>
            <a:ext cx="6280145" cy="752476"/>
          </a:xfrm>
        </p:spPr>
        <p:txBody>
          <a:bodyPr>
            <a:normAutofit/>
          </a:bodyPr>
          <a:lstStyle/>
          <a:p>
            <a:r>
              <a:rPr lang="en-GB" dirty="0" smtClean="0"/>
              <a:t>Methodology and Outputs</a:t>
            </a:r>
            <a:endParaRPr lang="en-GB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7B4F15F7-197D-CE47-845A-67E6FEB2A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9BE5C462-E128-2C44-9218-DCAF322B6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EOSCpilot Plenary, 8-9 March, Pisa</a:t>
            </a:r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112B225D-DF0D-8249-8430-F34234BAB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3E36B500-B5FF-8F44-80E3-9D8C1C065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1348" y="1207471"/>
            <a:ext cx="3027503" cy="27877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4CAF0203-82BD-E64C-B24E-33AEE0C94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467" y="2274035"/>
            <a:ext cx="3851439" cy="1290232"/>
          </a:xfrm>
          <a:prstGeom prst="rect">
            <a:avLst/>
          </a:prstGeom>
        </p:spPr>
      </p:pic>
      <p:graphicFrame>
        <p:nvGraphicFramePr>
          <p:cNvPr id="10" name="Diagramma 9">
            <a:extLst>
              <a:ext uri="{FF2B5EF4-FFF2-40B4-BE49-F238E27FC236}">
                <a16:creationId xmlns:a16="http://schemas.microsoft.com/office/drawing/2014/main" xmlns="" id="{2EEA3139-DF0F-3140-9A8A-01058788F2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0121300"/>
              </p:ext>
            </p:extLst>
          </p:nvPr>
        </p:nvGraphicFramePr>
        <p:xfrm>
          <a:off x="66285" y="4242530"/>
          <a:ext cx="8881242" cy="1866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FBB984F0-E55F-974B-B9F0-FC871E7FCC93}"/>
              </a:ext>
            </a:extLst>
          </p:cNvPr>
          <p:cNvSpPr/>
          <p:nvPr/>
        </p:nvSpPr>
        <p:spPr>
          <a:xfrm>
            <a:off x="285302" y="1445547"/>
            <a:ext cx="49410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smtClean="0"/>
              <a:t>D5.1 Initial EOSC Service Architecture</a:t>
            </a:r>
            <a:endParaRPr lang="en-GB" sz="2400" b="1"/>
          </a:p>
        </p:txBody>
      </p:sp>
    </p:spTree>
    <p:extLst>
      <p:ext uri="{BB962C8B-B14F-4D97-AF65-F5344CB8AC3E}">
        <p14:creationId xmlns:p14="http://schemas.microsoft.com/office/powerpoint/2010/main" val="1443491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4633722-C23D-9A4D-A62E-760C8104C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EOSC Actors and Roles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4F3CF74-9F0D-C946-9953-D6E9E485C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79" y="1087244"/>
            <a:ext cx="7886700" cy="10331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i="1" smtClean="0"/>
              <a:t>W</a:t>
            </a:r>
            <a:r>
              <a:rPr lang="en-GB" i="1" smtClean="0"/>
              <a:t>hom should EOSC provide services to?  </a:t>
            </a:r>
            <a:endParaRPr lang="en-GB" i="1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C8753F0-5819-C94B-8A58-2586BB926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997CBE52-F94F-E345-8A8F-D6943C1D2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EOSCpilot Plenary, 8-9 March, Pisa</a:t>
            </a:r>
            <a:endParaRPr lang="en-GB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D7007F1-9A2A-8141-86B2-7E2CDCFA0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7" name="Picture 7" descr="https://docs.google.com/drawings/d/sCUgpYmufChfgTjrTV_LTAw/image?w=584&amp;h=294&amp;rev=1520&amp;ac=1">
            <a:extLst>
              <a:ext uri="{FF2B5EF4-FFF2-40B4-BE49-F238E27FC236}">
                <a16:creationId xmlns:a16="http://schemas.microsoft.com/office/drawing/2014/main" xmlns="" id="{525FF043-0054-8848-86CB-DFA467EDFCF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76" y="1524000"/>
            <a:ext cx="7798173" cy="48024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4096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A4A6E85-B45E-B141-B999-7885FB1D3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Typical activities</a:t>
            </a:r>
            <a:endParaRPr lang="en-GB" dirty="0"/>
          </a:p>
        </p:txBody>
      </p:sp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xmlns="" id="{AD3FB7F3-7C8B-1F4A-BD9A-3E063B6B30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6197905"/>
              </p:ext>
            </p:extLst>
          </p:nvPr>
        </p:nvGraphicFramePr>
        <p:xfrm>
          <a:off x="534057" y="2093968"/>
          <a:ext cx="8452288" cy="4149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C4F3115A-87AE-C44A-91A0-9E736B027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F3309A5A-9842-7246-BC71-6D53E7F14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EOSCpilot Plenary, 8-9 March, Pisa</a:t>
            </a:r>
            <a:endParaRPr lang="en-GB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3B8B847E-BBA4-2F4D-A088-9AEEE81FE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B20EEBA9-1143-1143-AD95-AA3221953071}"/>
              </a:ext>
            </a:extLst>
          </p:cNvPr>
          <p:cNvSpPr txBox="1"/>
          <p:nvPr/>
        </p:nvSpPr>
        <p:spPr>
          <a:xfrm>
            <a:off x="534056" y="1305665"/>
            <a:ext cx="672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 smtClean="0"/>
              <a:t>What actors with these roles do?</a:t>
            </a:r>
            <a:endParaRPr lang="en-GB" sz="2800" i="1" dirty="0"/>
          </a:p>
        </p:txBody>
      </p:sp>
    </p:spTree>
    <p:extLst>
      <p:ext uri="{BB962C8B-B14F-4D97-AF65-F5344CB8AC3E}">
        <p14:creationId xmlns:p14="http://schemas.microsoft.com/office/powerpoint/2010/main" val="1428055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7FAC5ED-D7F2-2F46-BCBB-2956EEE41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Service Categorization</a:t>
            </a:r>
            <a:endParaRPr lang="en-GB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8F2AA69B-EA70-B248-9096-F1D6EF094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FB0FC1B3-193D-E24B-B83B-F19328642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EOSCpilot Plenary, 8-9 March, Pisa</a:t>
            </a:r>
            <a:endParaRPr lang="en-GB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DE71842C-73D6-A44C-876B-258696FEF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0B0FD604-DCB9-3B4A-BB7F-9FB90F126969}"/>
              </a:ext>
            </a:extLst>
          </p:cNvPr>
          <p:cNvSpPr txBox="1"/>
          <p:nvPr/>
        </p:nvSpPr>
        <p:spPr>
          <a:xfrm>
            <a:off x="232661" y="1066297"/>
            <a:ext cx="8704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 smtClean="0"/>
              <a:t>What service types are needed to support these activities?</a:t>
            </a:r>
            <a:endParaRPr lang="en-GB" sz="2800" i="1" dirty="0"/>
          </a:p>
        </p:txBody>
      </p:sp>
      <p:pic>
        <p:nvPicPr>
          <p:cNvPr id="8" name="Picture 26" descr="https://docs.google.com/drawings/d/sGt0mrXmQuE1fd7SWNYY8Qw/image?w=624&amp;h=449&amp;rev=945&amp;ac=1">
            <a:extLst>
              <a:ext uri="{FF2B5EF4-FFF2-40B4-BE49-F238E27FC236}">
                <a16:creationId xmlns:a16="http://schemas.microsoft.com/office/drawing/2014/main" xmlns="" id="{D1569D3C-3ABA-1A49-AD66-6AC186C0680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211" y="1800873"/>
            <a:ext cx="5947410" cy="427799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ttangolo arrotondato 8">
            <a:extLst>
              <a:ext uri="{FF2B5EF4-FFF2-40B4-BE49-F238E27FC236}">
                <a16:creationId xmlns:a16="http://schemas.microsoft.com/office/drawing/2014/main" xmlns="" id="{DCBC8C11-10AE-B045-843A-9996C1931C44}"/>
              </a:ext>
            </a:extLst>
          </p:cNvPr>
          <p:cNvSpPr/>
          <p:nvPr/>
        </p:nvSpPr>
        <p:spPr>
          <a:xfrm>
            <a:off x="6425176" y="1800872"/>
            <a:ext cx="1130445" cy="427799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arrotondato 10">
            <a:extLst>
              <a:ext uri="{FF2B5EF4-FFF2-40B4-BE49-F238E27FC236}">
                <a16:creationId xmlns:a16="http://schemas.microsoft.com/office/drawing/2014/main" xmlns="" id="{58E2A64F-4E28-8E42-9284-B592E4F45235}"/>
              </a:ext>
            </a:extLst>
          </p:cNvPr>
          <p:cNvSpPr/>
          <p:nvPr/>
        </p:nvSpPr>
        <p:spPr>
          <a:xfrm rot="5400000">
            <a:off x="3274409" y="529315"/>
            <a:ext cx="1418646" cy="488288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arrotondato 11">
            <a:extLst>
              <a:ext uri="{FF2B5EF4-FFF2-40B4-BE49-F238E27FC236}">
                <a16:creationId xmlns:a16="http://schemas.microsoft.com/office/drawing/2014/main" xmlns="" id="{B9D4CFB3-8A29-7147-AB97-11AD297812AA}"/>
              </a:ext>
            </a:extLst>
          </p:cNvPr>
          <p:cNvSpPr/>
          <p:nvPr/>
        </p:nvSpPr>
        <p:spPr>
          <a:xfrm rot="5400000">
            <a:off x="4641826" y="4295090"/>
            <a:ext cx="1130445" cy="237632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arrotondato 12">
            <a:extLst>
              <a:ext uri="{FF2B5EF4-FFF2-40B4-BE49-F238E27FC236}">
                <a16:creationId xmlns:a16="http://schemas.microsoft.com/office/drawing/2014/main" xmlns="" id="{F647C5F6-315E-4645-A91A-37EFF84F4C19}"/>
              </a:ext>
            </a:extLst>
          </p:cNvPr>
          <p:cNvSpPr/>
          <p:nvPr/>
        </p:nvSpPr>
        <p:spPr>
          <a:xfrm rot="5400000">
            <a:off x="4656809" y="3110893"/>
            <a:ext cx="1130445" cy="237632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arrotondato 13">
            <a:extLst>
              <a:ext uri="{FF2B5EF4-FFF2-40B4-BE49-F238E27FC236}">
                <a16:creationId xmlns:a16="http://schemas.microsoft.com/office/drawing/2014/main" xmlns="" id="{A17BB27A-98A1-C941-8069-315D6A65AB4E}"/>
              </a:ext>
            </a:extLst>
          </p:cNvPr>
          <p:cNvSpPr/>
          <p:nvPr/>
        </p:nvSpPr>
        <p:spPr>
          <a:xfrm rot="5400000">
            <a:off x="2265503" y="3093661"/>
            <a:ext cx="1130445" cy="237632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arrotondato 14">
            <a:extLst>
              <a:ext uri="{FF2B5EF4-FFF2-40B4-BE49-F238E27FC236}">
                <a16:creationId xmlns:a16="http://schemas.microsoft.com/office/drawing/2014/main" xmlns="" id="{7FA3EBD3-9BE9-D145-A10D-C8457355F276}"/>
              </a:ext>
            </a:extLst>
          </p:cNvPr>
          <p:cNvSpPr/>
          <p:nvPr/>
        </p:nvSpPr>
        <p:spPr>
          <a:xfrm rot="5400000">
            <a:off x="2265502" y="4255213"/>
            <a:ext cx="1130445" cy="237632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0378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T5.1 Work plan </a:t>
            </a:r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z="2400" dirty="0">
                <a:solidFill>
                  <a:srgbClr val="000000"/>
                </a:solidFill>
              </a:rPr>
              <a:t>Revise, enhance what done so far (actor roles, services, assumptions, etc.)</a:t>
            </a:r>
          </a:p>
          <a:p>
            <a:pPr lvl="0"/>
            <a:r>
              <a:rPr lang="en-GB" sz="2400" dirty="0">
                <a:solidFill>
                  <a:srgbClr val="000000"/>
                </a:solidFill>
              </a:rPr>
              <a:t>Select a set of services and identify alternative concrete architectures for them (</a:t>
            </a:r>
            <a:r>
              <a:rPr lang="en-GB" sz="2400" dirty="0" smtClean="0">
                <a:solidFill>
                  <a:srgbClr val="000000"/>
                </a:solidFill>
              </a:rPr>
              <a:t>selection in March/Pisa) </a:t>
            </a:r>
          </a:p>
          <a:p>
            <a:pPr lvl="0"/>
            <a:r>
              <a:rPr lang="en-GB" sz="2400" dirty="0" smtClean="0">
                <a:solidFill>
                  <a:srgbClr val="000000"/>
                </a:solidFill>
                <a:sym typeface="Wingdings" pitchFamily="2" charset="2"/>
              </a:rPr>
              <a:t>Establish </a:t>
            </a:r>
            <a:r>
              <a:rPr lang="en-GB" sz="2400" dirty="0">
                <a:solidFill>
                  <a:srgbClr val="000000"/>
                </a:solidFill>
                <a:sym typeface="Wingdings" pitchFamily="2" charset="2"/>
              </a:rPr>
              <a:t>links between </a:t>
            </a:r>
            <a:r>
              <a:rPr lang="en-GB" sz="2400" dirty="0" smtClean="0">
                <a:solidFill>
                  <a:srgbClr val="000000"/>
                </a:solidFill>
                <a:sym typeface="Wingdings" pitchFamily="2" charset="2"/>
              </a:rPr>
              <a:t>components, policies, roles</a:t>
            </a:r>
            <a:endParaRPr lang="en-GB" sz="2400" dirty="0">
              <a:solidFill>
                <a:srgbClr val="000000"/>
              </a:solidFill>
              <a:sym typeface="Wingdings" pitchFamily="2" charset="2"/>
            </a:endParaRPr>
          </a:p>
          <a:p>
            <a:pPr lvl="1"/>
            <a:r>
              <a:rPr lang="en-GB" sz="2000" dirty="0">
                <a:solidFill>
                  <a:srgbClr val="000000"/>
                </a:solidFill>
              </a:rPr>
              <a:t>S</a:t>
            </a:r>
            <a:r>
              <a:rPr lang="en-GB" sz="2000" dirty="0" smtClean="0">
                <a:solidFill>
                  <a:srgbClr val="000000"/>
                </a:solidFill>
              </a:rPr>
              <a:t>olutions </a:t>
            </a:r>
            <a:r>
              <a:rPr lang="en-GB" sz="2000" dirty="0">
                <a:solidFill>
                  <a:srgbClr val="000000"/>
                </a:solidFill>
              </a:rPr>
              <a:t>should be based on existing resource providers compliant with </a:t>
            </a:r>
            <a:r>
              <a:rPr lang="en-GB" sz="2000" dirty="0" smtClean="0">
                <a:solidFill>
                  <a:srgbClr val="000000"/>
                </a:solidFill>
              </a:rPr>
              <a:t>future EOSC </a:t>
            </a:r>
            <a:r>
              <a:rPr lang="en-GB" sz="2000" dirty="0" err="1">
                <a:solidFill>
                  <a:srgbClr val="000000"/>
                </a:solidFill>
              </a:rPr>
              <a:t>PoE</a:t>
            </a:r>
            <a:r>
              <a:rPr lang="en-GB" sz="2000" dirty="0">
                <a:solidFill>
                  <a:srgbClr val="000000"/>
                </a:solidFill>
              </a:rPr>
              <a:t>. How to satisfy these constraints? </a:t>
            </a:r>
            <a:endParaRPr lang="en-GB" sz="2000" dirty="0" smtClean="0">
              <a:solidFill>
                <a:srgbClr val="000000"/>
              </a:solidFill>
            </a:endParaRPr>
          </a:p>
          <a:p>
            <a:pPr lvl="2"/>
            <a:r>
              <a:rPr lang="en-GB" sz="1600" dirty="0" smtClean="0">
                <a:solidFill>
                  <a:srgbClr val="000000"/>
                </a:solidFill>
              </a:rPr>
              <a:t>Discussion </a:t>
            </a:r>
            <a:r>
              <a:rPr lang="en-GB" sz="1600" dirty="0">
                <a:solidFill>
                  <a:srgbClr val="000000"/>
                </a:solidFill>
              </a:rPr>
              <a:t>at the Pisa meeting</a:t>
            </a:r>
          </a:p>
          <a:p>
            <a:pPr lvl="0"/>
            <a:r>
              <a:rPr lang="en-GB" sz="2400" dirty="0">
                <a:solidFill>
                  <a:srgbClr val="000000"/>
                </a:solidFill>
              </a:rPr>
              <a:t>Glossary</a:t>
            </a:r>
          </a:p>
          <a:p>
            <a:pPr lvl="1"/>
            <a:r>
              <a:rPr lang="en-GB" sz="2000" dirty="0" smtClean="0">
                <a:solidFill>
                  <a:srgbClr val="000000"/>
                </a:solidFill>
              </a:rPr>
              <a:t>Review terminology from WP2</a:t>
            </a:r>
            <a:r>
              <a:rPr lang="en-GB" sz="2000" dirty="0">
                <a:solidFill>
                  <a:srgbClr val="000000"/>
                </a:solidFill>
              </a:rPr>
              <a:t>, WP3, WP5 and WP6 </a:t>
            </a:r>
            <a:r>
              <a:rPr lang="en-GB" sz="2000" dirty="0" smtClean="0">
                <a:solidFill>
                  <a:srgbClr val="000000"/>
                </a:solidFill>
              </a:rPr>
              <a:t>deliverables </a:t>
            </a:r>
            <a:r>
              <a:rPr lang="en-GB" sz="2000" dirty="0">
                <a:solidFill>
                  <a:srgbClr val="000000"/>
                </a:solidFill>
              </a:rPr>
              <a:t>to extract terms and definitions</a:t>
            </a:r>
          </a:p>
          <a:p>
            <a:pPr lvl="2"/>
            <a:r>
              <a:rPr lang="en-GB" sz="1600" dirty="0">
                <a:solidFill>
                  <a:srgbClr val="000000"/>
                </a:solidFill>
              </a:rPr>
              <a:t>Presentation and discussion at the Pisa meeting</a:t>
            </a:r>
          </a:p>
          <a:p>
            <a:pPr lvl="1"/>
            <a:r>
              <a:rPr lang="en-GB" sz="2000" dirty="0" smtClean="0">
                <a:solidFill>
                  <a:srgbClr val="000000"/>
                </a:solidFill>
              </a:rPr>
              <a:t>Discuss and harmonize</a:t>
            </a:r>
            <a:endParaRPr lang="en-GB" sz="20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EOSCpilot Plenary, 8-9 March, Pisa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68669"/>
      </p:ext>
    </p:extLst>
  </p:cSld>
  <p:clrMapOvr>
    <a:masterClrMapping/>
  </p:clrMapOvr>
</p:sld>
</file>

<file path=ppt/theme/theme1.xml><?xml version="1.0" encoding="utf-8"?>
<a:theme xmlns:a="http://schemas.openxmlformats.org/drawingml/2006/main" name="EOSCpilot Kick-off Meeting WP templat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OSCpilot Kick-off Meeting WP template" id="{E70945A2-94D4-3946-9A76-8E52FDC0920D}" vid="{033EFADF-921D-054A-A31C-D5932F7C238A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OSCpilot Kick-off Meeting WP template" id="{E70945A2-94D4-3946-9A76-8E52FDC0920D}" vid="{8510554A-11F3-084F-84B0-339FBF77472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EOSCpilot Kick-off Meeting WP template.potx</Template>
  <TotalTime>8186</TotalTime>
  <Words>2430</Words>
  <Application>Microsoft Macintosh PowerPoint</Application>
  <PresentationFormat>On-screen Show (4:3)</PresentationFormat>
  <Paragraphs>341</Paragraphs>
  <Slides>30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EOSCpilot Kick-off Meeting WP template</vt:lpstr>
      <vt:lpstr>Personalizza struttura</vt:lpstr>
      <vt:lpstr>WP5 “Services”</vt:lpstr>
      <vt:lpstr>Outline</vt:lpstr>
      <vt:lpstr>WP5 Key results</vt:lpstr>
      <vt:lpstr>PowerPoint Presentation</vt:lpstr>
      <vt:lpstr>Methodology and Outputs</vt:lpstr>
      <vt:lpstr>EOSC Actors and Roles</vt:lpstr>
      <vt:lpstr>Typical activities</vt:lpstr>
      <vt:lpstr>Service Categorization</vt:lpstr>
      <vt:lpstr>T5.1 Work plan 2018</vt:lpstr>
      <vt:lpstr>T5.1 Work plan 2018 (cont)</vt:lpstr>
      <vt:lpstr>PowerPoint Presentation</vt:lpstr>
      <vt:lpstr>Task 5.2 EOSC Service Portfolio</vt:lpstr>
      <vt:lpstr>WP5.2 Activities</vt:lpstr>
      <vt:lpstr>Service Portfolio Management: Challenges and first design</vt:lpstr>
      <vt:lpstr>EOSC Service Categories</vt:lpstr>
      <vt:lpstr>Service Portfolio: Minimal Requirements</vt:lpstr>
      <vt:lpstr>WP5.2 Work plan 2018</vt:lpstr>
      <vt:lpstr>PowerPoint Presentation</vt:lpstr>
      <vt:lpstr>Achievements &amp; T5.3 Work plan 2018</vt:lpstr>
      <vt:lpstr>Open Questions</vt:lpstr>
      <vt:lpstr>ITSM and Governance</vt:lpstr>
      <vt:lpstr>PowerPoint Presentation</vt:lpstr>
      <vt:lpstr>Activities</vt:lpstr>
      <vt:lpstr>Common requirements </vt:lpstr>
      <vt:lpstr>PowerPoint Presentation</vt:lpstr>
      <vt:lpstr>PowerPoint Presentation</vt:lpstr>
      <vt:lpstr>PowerPoint Presentation</vt:lpstr>
      <vt:lpstr>T5.4 Workplan 2018</vt:lpstr>
      <vt:lpstr>Issues</vt:lpstr>
      <vt:lpstr>Plans for the plenary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EOSCpilot Kick-off Meeting  17-18 Jan 2017 Amsterdam</dc:title>
  <dc:creator>Windows User</dc:creator>
  <cp:lastModifiedBy>Tiziana Ferrari</cp:lastModifiedBy>
  <cp:revision>199</cp:revision>
  <dcterms:created xsi:type="dcterms:W3CDTF">2017-01-10T16:36:22Z</dcterms:created>
  <dcterms:modified xsi:type="dcterms:W3CDTF">2018-03-08T08:03:45Z</dcterms:modified>
</cp:coreProperties>
</file>