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16"/>
  </p:notesMasterIdLst>
  <p:sldIdLst>
    <p:sldId id="262" r:id="rId3"/>
    <p:sldId id="263" r:id="rId4"/>
    <p:sldId id="274" r:id="rId5"/>
    <p:sldId id="268" r:id="rId6"/>
    <p:sldId id="266" r:id="rId7"/>
    <p:sldId id="273" r:id="rId8"/>
    <p:sldId id="277" r:id="rId9"/>
    <p:sldId id="269" r:id="rId10"/>
    <p:sldId id="270" r:id="rId11"/>
    <p:sldId id="278" r:id="rId12"/>
    <p:sldId id="272" r:id="rId13"/>
    <p:sldId id="275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18"/>
  </p:normalViewPr>
  <p:slideViewPr>
    <p:cSldViewPr snapToGrid="0" snapToObjects="1">
      <p:cViewPr varScale="1">
        <p:scale>
          <a:sx n="97" d="100"/>
          <a:sy n="97" d="100"/>
        </p:scale>
        <p:origin x="-4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08/03/18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0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0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Validation carried out with regards to</a:t>
            </a:r>
            <a:r>
              <a:rPr lang="mr-IN" dirty="0" smtClean="0"/>
              <a:t>…</a:t>
            </a:r>
            <a:r>
              <a:rPr lang="it-IT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Data </a:t>
            </a:r>
            <a:r>
              <a:rPr lang="it-IT" dirty="0" err="1" smtClean="0"/>
              <a:t>Accesibility</a:t>
            </a:r>
            <a:r>
              <a:rPr lang="it-IT" baseline="0" dirty="0" smtClean="0"/>
              <a:t> -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demonstrators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integrate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Cloud-based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with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in INDIGO-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DataCloud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EUDAT ) in an EOSC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3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0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75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7886700" cy="752476"/>
          </a:xfrm>
        </p:spPr>
        <p:txBody>
          <a:bodyPr>
            <a:normAutofit/>
          </a:bodyPr>
          <a:lstStyle>
            <a:lvl1pPr>
              <a:defRPr sz="3000" b="1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5981" y="279132"/>
            <a:ext cx="6152398" cy="50056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29873"/>
            <a:ext cx="7886700" cy="752476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72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8" Type="http://schemas.openxmlformats.org/officeDocument/2006/relationships/image" Target="../media/image6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32" y="67377"/>
            <a:ext cx="6956057" cy="86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7044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334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808" y="6356351"/>
            <a:ext cx="523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952" y="6356351"/>
            <a:ext cx="114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06536" y="2932493"/>
            <a:ext cx="4131644" cy="1655762"/>
          </a:xfrm>
        </p:spPr>
        <p:txBody>
          <a:bodyPr/>
          <a:lstStyle/>
          <a:p>
            <a:pPr algn="r"/>
            <a:r>
              <a:rPr lang="en-GB" sz="3600" b="1" dirty="0" smtClean="0"/>
              <a:t>Interoperability</a:t>
            </a:r>
            <a:endParaRPr lang="en-GB" b="1" dirty="0" smtClean="0"/>
          </a:p>
          <a:p>
            <a:pPr algn="r"/>
            <a:r>
              <a:rPr lang="en-GB" i="1" dirty="0" smtClean="0"/>
              <a:t>Volker Beckmann</a:t>
            </a:r>
            <a:endParaRPr lang="en-GB" i="1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456619" y="0"/>
            <a:ext cx="5575871" cy="281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100" b="1" dirty="0" smtClean="0"/>
              <a:t>European Open Science Cloud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All Hands Meeting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200" b="1" dirty="0" smtClean="0"/>
              <a:t>Pisa</a:t>
            </a:r>
            <a:br>
              <a:rPr lang="it-IT" sz="2200" b="1" dirty="0" smtClean="0"/>
            </a:br>
            <a:r>
              <a:rPr lang="it-IT" sz="2200" b="1" dirty="0" smtClean="0"/>
              <a:t>8-9 March 2018</a:t>
            </a:r>
            <a:r>
              <a:rPr lang="en-GB" sz="3100" b="1" dirty="0" smtClean="0"/>
              <a:t/>
            </a:r>
            <a:br>
              <a:rPr lang="en-GB" sz="3100" b="1" dirty="0" smtClean="0"/>
            </a:br>
            <a:endParaRPr lang="en-GB" sz="3100" b="1" dirty="0"/>
          </a:p>
        </p:txBody>
      </p:sp>
    </p:spTree>
    <p:extLst>
      <p:ext uri="{BB962C8B-B14F-4D97-AF65-F5344CB8AC3E}">
        <p14:creationId xmlns:p14="http://schemas.microsoft.com/office/powerpoint/2010/main" val="28363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5173073"/>
            <a:ext cx="9144000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090613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019177"/>
            <a:ext cx="9144000" cy="0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926977"/>
            <a:ext cx="9144000" cy="0"/>
          </a:xfrm>
          <a:prstGeom prst="line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862" y="134218"/>
            <a:ext cx="6126025" cy="752476"/>
          </a:xfrm>
        </p:spPr>
        <p:txBody>
          <a:bodyPr/>
          <a:lstStyle/>
          <a:p>
            <a:r>
              <a:rPr lang="en-GB" dirty="0" smtClean="0"/>
              <a:t>Task 6.3: </a:t>
            </a:r>
            <a:r>
              <a:rPr lang="en-GB" dirty="0" err="1" smtClean="0"/>
              <a:t>Testbeds</a:t>
            </a:r>
            <a:r>
              <a:rPr lang="en-GB" dirty="0" smtClean="0"/>
              <a:t> &amp; Pilots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998483"/>
            <a:ext cx="2111099" cy="944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81492"/>
            <a:ext cx="2111099" cy="944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64500"/>
            <a:ext cx="2111099" cy="944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247509"/>
            <a:ext cx="2111099" cy="9441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5330517"/>
            <a:ext cx="2111099" cy="944159"/>
          </a:xfrm>
          <a:prstGeom prst="rect">
            <a:avLst/>
          </a:prstGeom>
          <a:solidFill>
            <a:srgbClr val="123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06004" y="1684327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6003" y="2782999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06002" y="3850510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6001" y="4919913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52000">
                <a:srgbClr val="0C2032"/>
              </a:gs>
              <a:gs pos="99000">
                <a:srgbClr val="0C20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9146" y="1470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1951" y="1025961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CNRS, INFN, DESY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Project plan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8812" y="1006466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Support from </a:t>
            </a:r>
            <a:r>
              <a:rPr lang="en-US" dirty="0" smtClean="0"/>
              <a:t>WP4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Support from </a:t>
            </a:r>
            <a:r>
              <a:rPr lang="en-US" dirty="0" smtClean="0"/>
              <a:t>WP5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Support from 6.1/6.2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1948" y="2023148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Workshops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Monthly </a:t>
            </a:r>
            <a:r>
              <a:rPr lang="en-US" dirty="0"/>
              <a:t>meetings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Survey among SDs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95806" y="1986585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Supporting setting up SDs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SDs: 10 interoperability demonstrators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Validating WP5 service portfolio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250384"/>
            <a:ext cx="9144000" cy="0"/>
          </a:xfrm>
          <a:prstGeom prst="line">
            <a:avLst/>
          </a:prstGeom>
          <a:ln w="31750">
            <a:solidFill>
              <a:srgbClr val="123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12609" y="1031725"/>
            <a:ext cx="26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Science </a:t>
            </a:r>
            <a:r>
              <a:rPr lang="en-US" dirty="0"/>
              <a:t>demonstrators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1948" y="3403481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report on requirements (D6.4)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9504" y="4281545"/>
            <a:ext cx="494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Requirements </a:t>
            </a:r>
            <a:r>
              <a:rPr lang="en-US" dirty="0" smtClean="0"/>
              <a:t>to achieve interoperable services on interoperable e-infrastructures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03073" y="5352484"/>
            <a:ext cx="438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Improve interoperability </a:t>
            </a:r>
            <a:r>
              <a:rPr lang="en-US" dirty="0"/>
              <a:t>between </a:t>
            </a:r>
            <a:r>
              <a:rPr lang="en-US" dirty="0" smtClean="0"/>
              <a:t>data and  e-infrastructures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608" y="3075034"/>
            <a:ext cx="1323492" cy="9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026" y="134218"/>
            <a:ext cx="6984794" cy="752476"/>
          </a:xfrm>
        </p:spPr>
        <p:txBody>
          <a:bodyPr>
            <a:normAutofit/>
          </a:bodyPr>
          <a:lstStyle/>
          <a:p>
            <a:r>
              <a:rPr lang="en-US" dirty="0" smtClean="0"/>
              <a:t>T6.3: Activities in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6733"/>
            <a:ext cx="7886700" cy="45255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Support the setup of the Science Demonstrator pilots, following their interoperability requirements and matching them again with available services and solutions</a:t>
            </a:r>
          </a:p>
          <a:p>
            <a:r>
              <a:rPr lang="en-US" dirty="0" smtClean="0"/>
              <a:t>Setup of different pilot addressing different interoperability aspects:</a:t>
            </a:r>
          </a:p>
          <a:p>
            <a:pPr lvl="1"/>
            <a:r>
              <a:rPr lang="en-US" dirty="0" smtClean="0"/>
              <a:t>Transparent Networking </a:t>
            </a:r>
            <a:r>
              <a:rPr lang="mr-IN" dirty="0" smtClean="0"/>
              <a:t>–</a:t>
            </a:r>
            <a:r>
              <a:rPr lang="en-US" dirty="0" smtClean="0"/>
              <a:t> PiCo2 (</a:t>
            </a:r>
            <a:r>
              <a:rPr lang="en-US" dirty="0"/>
              <a:t>Pilot for </a:t>
            </a:r>
            <a:r>
              <a:rPr lang="en-US" dirty="0" err="1"/>
              <a:t>COnnection</a:t>
            </a:r>
            <a:r>
              <a:rPr lang="en-US" dirty="0"/>
              <a:t> between </a:t>
            </a:r>
            <a:r>
              <a:rPr lang="en-US" dirty="0" err="1"/>
              <a:t>COmputing</a:t>
            </a:r>
            <a:r>
              <a:rPr lang="en-US" dirty="0"/>
              <a:t> </a:t>
            </a:r>
            <a:r>
              <a:rPr lang="en-US" dirty="0" smtClean="0"/>
              <a:t>centers)</a:t>
            </a:r>
          </a:p>
          <a:p>
            <a:pPr lvl="1"/>
            <a:r>
              <a:rPr lang="en-US" dirty="0" smtClean="0"/>
              <a:t>Grid &amp; Cloud interoperability </a:t>
            </a:r>
            <a:r>
              <a:rPr lang="mr-IN" dirty="0" smtClean="0"/>
              <a:t>–</a:t>
            </a:r>
            <a:r>
              <a:rPr lang="en-US" dirty="0" smtClean="0"/>
              <a:t> pilot demonstrator for one of the HEP experiments</a:t>
            </a:r>
          </a:p>
          <a:p>
            <a:pPr lvl="1"/>
            <a:r>
              <a:rPr lang="en-US" dirty="0" smtClean="0"/>
              <a:t>Resource Brokering &amp; orchestration </a:t>
            </a:r>
            <a:r>
              <a:rPr lang="mr-IN" dirty="0" smtClean="0"/>
              <a:t>–</a:t>
            </a:r>
            <a:r>
              <a:rPr lang="en-US" dirty="0" smtClean="0"/>
              <a:t> leveraging INDIGO-</a:t>
            </a:r>
            <a:r>
              <a:rPr lang="en-US" dirty="0" err="1" smtClean="0"/>
              <a:t>DataCloud</a:t>
            </a:r>
            <a:r>
              <a:rPr lang="en-US" dirty="0" smtClean="0"/>
              <a:t> solutions</a:t>
            </a:r>
          </a:p>
          <a:p>
            <a:pPr lvl="1"/>
            <a:r>
              <a:rPr lang="en-US" dirty="0" smtClean="0"/>
              <a:t>Data accessibility &amp; interoperability of underlying storage systems </a:t>
            </a:r>
            <a:r>
              <a:rPr lang="mr-IN" dirty="0" smtClean="0"/>
              <a:t>–</a:t>
            </a:r>
            <a:r>
              <a:rPr lang="en-US" dirty="0" smtClean="0"/>
              <a:t> distributed </a:t>
            </a:r>
            <a:r>
              <a:rPr lang="en-US" dirty="0" err="1" smtClean="0"/>
              <a:t>Onedata</a:t>
            </a:r>
            <a:r>
              <a:rPr lang="en-US" dirty="0" smtClean="0"/>
              <a:t> deployment</a:t>
            </a:r>
          </a:p>
          <a:p>
            <a:pPr lvl="1"/>
            <a:r>
              <a:rPr lang="en-US" dirty="0" smtClean="0"/>
              <a:t>AAI </a:t>
            </a:r>
            <a:r>
              <a:rPr lang="mr-IN" dirty="0" smtClean="0"/>
              <a:t>–</a:t>
            </a:r>
            <a:r>
              <a:rPr lang="en-US" dirty="0" smtClean="0"/>
              <a:t> through he setup of a scoped interoperability pilot as </a:t>
            </a:r>
            <a:r>
              <a:rPr lang="en-US" dirty="0" err="1" smtClean="0"/>
              <a:t>poart</a:t>
            </a:r>
            <a:r>
              <a:rPr lang="en-US" dirty="0" smtClean="0"/>
              <a:t> of the </a:t>
            </a:r>
            <a:r>
              <a:rPr lang="en-US" dirty="0" err="1" smtClean="0"/>
              <a:t>EOSCpilot</a:t>
            </a:r>
            <a:r>
              <a:rPr lang="en-US" dirty="0" smtClean="0"/>
              <a:t> &amp; AARC collaboration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8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50" y="4040213"/>
            <a:ext cx="2936952" cy="220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8240" y="134218"/>
            <a:ext cx="7886700" cy="752476"/>
          </a:xfrm>
        </p:spPr>
        <p:txBody>
          <a:bodyPr>
            <a:normAutofit/>
          </a:bodyPr>
          <a:lstStyle/>
          <a:p>
            <a:r>
              <a:rPr lang="en-US" dirty="0" smtClean="0"/>
              <a:t>Interoperability: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6695"/>
            <a:ext cx="7886700" cy="35475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A working EOSC will rely on connected e-infrastructures and FAIR data exchange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err="1" smtClean="0"/>
              <a:t>EOSCpilot</a:t>
            </a:r>
            <a:r>
              <a:rPr lang="en-US" dirty="0" smtClean="0"/>
              <a:t> points at the bottlenecks and shows solutions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smtClean="0"/>
              <a:t>Delivers: Analyses, Reports and Recommendations for EOSC interoperability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err="1" smtClean="0"/>
              <a:t>EOSCpilot</a:t>
            </a:r>
            <a:r>
              <a:rPr lang="en-US" dirty="0" smtClean="0"/>
              <a:t> brings together the important stakeholders to prepare and build EOSC interoperability bridges already now </a:t>
            </a:r>
            <a:endParaRPr lang="it-IT" dirty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5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81" y="4477052"/>
            <a:ext cx="2325575" cy="18604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6638" y="2790692"/>
            <a:ext cx="5358714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Interoperability:</a:t>
            </a:r>
            <a:br>
              <a:rPr lang="en-GB" dirty="0" smtClean="0"/>
            </a:br>
            <a:r>
              <a:rPr lang="en-GB" sz="4900" b="1" dirty="0" smtClean="0"/>
              <a:t>Key element of the</a:t>
            </a:r>
            <a:br>
              <a:rPr lang="en-GB" sz="4900" b="1" dirty="0" smtClean="0"/>
            </a:br>
            <a:r>
              <a:rPr lang="en-GB" sz="4900" b="1" dirty="0" smtClean="0"/>
              <a:t>EOSC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600" dirty="0" smtClean="0"/>
              <a:t>WP lead: Volker Beckmann (CNRS / IN2P3), </a:t>
            </a:r>
            <a:br>
              <a:rPr lang="en-GB" sz="1600" dirty="0" smtClean="0"/>
            </a:br>
            <a:r>
              <a:rPr lang="en-GB" sz="1600" dirty="0" smtClean="0"/>
              <a:t>T6.1 lead: Geneviève </a:t>
            </a:r>
            <a:r>
              <a:rPr lang="en-GB" sz="1600" dirty="0" err="1" smtClean="0"/>
              <a:t>Romier</a:t>
            </a:r>
            <a:r>
              <a:rPr lang="en-GB" sz="1600" dirty="0" smtClean="0"/>
              <a:t>, Eric </a:t>
            </a:r>
            <a:r>
              <a:rPr lang="en-GB" sz="1600" dirty="0" err="1" smtClean="0"/>
              <a:t>Fede</a:t>
            </a:r>
            <a:r>
              <a:rPr lang="en-GB" sz="1600" dirty="0" smtClean="0"/>
              <a:t> (CNRS / IN2P3)</a:t>
            </a:r>
            <a:br>
              <a:rPr lang="en-GB" sz="1600" dirty="0" smtClean="0"/>
            </a:br>
            <a:r>
              <a:rPr lang="en-GB" sz="1600" dirty="0"/>
              <a:t>T6.2 lead: Rafael C. Jimenez </a:t>
            </a:r>
            <a:r>
              <a:rPr lang="en-GB" sz="1600" dirty="0" err="1"/>
              <a:t>Domenech</a:t>
            </a:r>
            <a:r>
              <a:rPr lang="en-GB" sz="1600" dirty="0"/>
              <a:t> (ELIXIR</a:t>
            </a:r>
            <a:r>
              <a:rPr lang="en-GB" sz="1600" dirty="0" smtClean="0"/>
              <a:t>)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T6.3 lead: </a:t>
            </a:r>
            <a:r>
              <a:rPr lang="en-GB" sz="1600" dirty="0" err="1"/>
              <a:t>Doina</a:t>
            </a:r>
            <a:r>
              <a:rPr lang="en-GB" sz="1600" dirty="0"/>
              <a:t> Cristina Duma (INFN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266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2" y="2765032"/>
            <a:ext cx="4877001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Interoperability:</a:t>
            </a:r>
            <a:br>
              <a:rPr lang="en-GB" b="1" dirty="0" smtClean="0"/>
            </a:br>
            <a:r>
              <a:rPr lang="en-GB" b="1" dirty="0" smtClean="0"/>
              <a:t>a crucial aspect of the EOSC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3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08355"/>
            <a:ext cx="8232015" cy="752476"/>
          </a:xfrm>
        </p:spPr>
        <p:txBody>
          <a:bodyPr/>
          <a:lstStyle/>
          <a:p>
            <a:r>
              <a:rPr lang="it-IT" b="1" dirty="0"/>
              <a:t>WP </a:t>
            </a:r>
            <a:r>
              <a:rPr lang="it-IT" b="1" dirty="0" err="1" smtClean="0"/>
              <a:t>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1672"/>
            <a:ext cx="5265523" cy="3997105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 err="1" smtClean="0"/>
              <a:t>Infrastructure</a:t>
            </a:r>
            <a:r>
              <a:rPr lang="it-IT" sz="2400" dirty="0" smtClean="0"/>
              <a:t> </a:t>
            </a:r>
            <a:r>
              <a:rPr lang="it-IT" sz="2400" dirty="0" err="1" smtClean="0"/>
              <a:t>interoperability</a:t>
            </a:r>
            <a:r>
              <a:rPr lang="it-IT" sz="2400" dirty="0" smtClean="0"/>
              <a:t>:</a:t>
            </a:r>
          </a:p>
          <a:p>
            <a:pPr marL="457200" lvl="1" indent="0">
              <a:buNone/>
            </a:pPr>
            <a:r>
              <a:rPr lang="it-IT" sz="1600" dirty="0" smtClean="0"/>
              <a:t>facilitate the </a:t>
            </a:r>
            <a:r>
              <a:rPr lang="it-IT" sz="1600" dirty="0" err="1" smtClean="0"/>
              <a:t>most</a:t>
            </a:r>
            <a:r>
              <a:rPr lang="it-IT" sz="1600" dirty="0" smtClean="0"/>
              <a:t> </a:t>
            </a:r>
            <a:r>
              <a:rPr lang="it-IT" sz="1600" dirty="0" err="1" smtClean="0"/>
              <a:t>adequate</a:t>
            </a:r>
            <a:r>
              <a:rPr lang="it-IT" sz="1600" dirty="0" smtClean="0"/>
              <a:t> </a:t>
            </a:r>
            <a:r>
              <a:rPr lang="it-IT" sz="1600" dirty="0" err="1" smtClean="0"/>
              <a:t>infrstructures</a:t>
            </a:r>
            <a:r>
              <a:rPr lang="it-IT" sz="1600" dirty="0" smtClean="0"/>
              <a:t> for the treatment of </a:t>
            </a:r>
            <a:r>
              <a:rPr lang="it-IT" sz="1600" dirty="0" err="1" smtClean="0"/>
              <a:t>extensive</a:t>
            </a:r>
            <a:r>
              <a:rPr lang="it-IT" sz="1600" dirty="0" smtClean="0"/>
              <a:t> </a:t>
            </a:r>
            <a:r>
              <a:rPr lang="it-IT" sz="1600" dirty="0" err="1" smtClean="0"/>
              <a:t>amounts</a:t>
            </a:r>
            <a:r>
              <a:rPr lang="it-IT" sz="1600" dirty="0" smtClean="0"/>
              <a:t> of data. </a:t>
            </a:r>
            <a:r>
              <a:rPr lang="it-IT" sz="1600" dirty="0" err="1" smtClean="0"/>
              <a:t>Demonstrate</a:t>
            </a:r>
            <a:r>
              <a:rPr lang="it-IT" sz="1600" dirty="0" smtClean="0"/>
              <a:t> with multi-</a:t>
            </a:r>
            <a:r>
              <a:rPr lang="it-IT" sz="1600" dirty="0" err="1" smtClean="0"/>
              <a:t>infrastructure</a:t>
            </a:r>
            <a:r>
              <a:rPr lang="it-IT" sz="1600" dirty="0" smtClean="0"/>
              <a:t>, multi-community </a:t>
            </a:r>
            <a:r>
              <a:rPr lang="it-IT" sz="1600" dirty="0" err="1" smtClean="0"/>
              <a:t>pilots</a:t>
            </a:r>
            <a:r>
              <a:rPr lang="it-IT" sz="1600" dirty="0" smtClean="0"/>
              <a:t> (science </a:t>
            </a:r>
            <a:r>
              <a:rPr lang="it-IT" sz="1600" dirty="0" err="1" smtClean="0"/>
              <a:t>demonstrators</a:t>
            </a:r>
            <a:r>
              <a:rPr lang="it-IT" sz="1600" dirty="0" smtClean="0"/>
              <a:t> from WP3 &amp; WP4)</a:t>
            </a:r>
          </a:p>
          <a:p>
            <a:r>
              <a:rPr lang="it-IT" sz="2400" dirty="0" err="1"/>
              <a:t>Research</a:t>
            </a:r>
            <a:r>
              <a:rPr lang="it-IT" sz="2400" dirty="0"/>
              <a:t> and Data </a:t>
            </a:r>
            <a:r>
              <a:rPr lang="it-IT" sz="2400" dirty="0" err="1"/>
              <a:t>Interoperability</a:t>
            </a:r>
            <a:r>
              <a:rPr lang="it-IT" sz="2400" dirty="0"/>
              <a:t>:</a:t>
            </a:r>
          </a:p>
          <a:p>
            <a:pPr marL="457200" lvl="1" indent="0">
              <a:buNone/>
            </a:pPr>
            <a:r>
              <a:rPr lang="it-IT" sz="1600" dirty="0"/>
              <a:t>Data &amp; </a:t>
            </a:r>
            <a:r>
              <a:rPr lang="it-IT" sz="1600" dirty="0" err="1"/>
              <a:t>services</a:t>
            </a:r>
            <a:r>
              <a:rPr lang="it-IT" sz="1600" dirty="0"/>
              <a:t> to be </a:t>
            </a:r>
            <a:r>
              <a:rPr lang="it-IT" sz="1600" dirty="0" err="1"/>
              <a:t>findable</a:t>
            </a:r>
            <a:r>
              <a:rPr lang="it-IT" sz="1600" dirty="0"/>
              <a:t>, </a:t>
            </a:r>
            <a:r>
              <a:rPr lang="it-IT" sz="1600" dirty="0" err="1"/>
              <a:t>accessible</a:t>
            </a:r>
            <a:r>
              <a:rPr lang="it-IT" sz="1600" dirty="0"/>
              <a:t>, </a:t>
            </a:r>
            <a:r>
              <a:rPr lang="it-IT" sz="1600" dirty="0" err="1"/>
              <a:t>interoperable</a:t>
            </a:r>
            <a:r>
              <a:rPr lang="it-IT" sz="1600" dirty="0"/>
              <a:t> and </a:t>
            </a:r>
            <a:r>
              <a:rPr lang="it-IT" sz="1600" dirty="0" err="1"/>
              <a:t>reusable</a:t>
            </a:r>
            <a:r>
              <a:rPr lang="it-IT" sz="1600" dirty="0"/>
              <a:t> (FAIR</a:t>
            </a:r>
            <a:r>
              <a:rPr lang="it-IT" sz="1600" dirty="0" smtClean="0"/>
              <a:t>)</a:t>
            </a:r>
            <a:endParaRPr lang="it-IT" sz="1600" dirty="0"/>
          </a:p>
          <a:p>
            <a:pPr marL="457200" lvl="1" indent="0">
              <a:buNone/>
            </a:pPr>
            <a:endParaRPr lang="it-IT" sz="1600" dirty="0" smtClean="0"/>
          </a:p>
          <a:p>
            <a:r>
              <a:rPr lang="it-IT" sz="2400" dirty="0" err="1" smtClean="0"/>
              <a:t>Testbeds</a:t>
            </a:r>
            <a:r>
              <a:rPr lang="it-IT" sz="2400" dirty="0" smtClean="0"/>
              <a:t> for </a:t>
            </a:r>
            <a:r>
              <a:rPr lang="it-IT" sz="2400" dirty="0" err="1" smtClean="0"/>
              <a:t>interoperability</a:t>
            </a:r>
            <a:r>
              <a:rPr lang="it-IT" sz="2400" dirty="0" smtClean="0"/>
              <a:t>:</a:t>
            </a:r>
            <a:endParaRPr lang="it-IT" sz="2400" dirty="0"/>
          </a:p>
          <a:p>
            <a:pPr marL="457200" lvl="1" indent="0">
              <a:buNone/>
            </a:pPr>
            <a:r>
              <a:rPr lang="it-IT" sz="1600" dirty="0" smtClean="0"/>
              <a:t>Put to work Science </a:t>
            </a:r>
            <a:r>
              <a:rPr lang="it-IT" sz="1600" dirty="0" err="1" smtClean="0"/>
              <a:t>Demonstrator</a:t>
            </a:r>
            <a:r>
              <a:rPr lang="it-IT" sz="1600" dirty="0" smtClean="0"/>
              <a:t> and </a:t>
            </a:r>
            <a:r>
              <a:rPr lang="it-IT" sz="1600" dirty="0" err="1" smtClean="0"/>
              <a:t>learn</a:t>
            </a:r>
            <a:r>
              <a:rPr lang="it-IT" sz="1600" dirty="0" smtClean="0"/>
              <a:t> </a:t>
            </a:r>
            <a:r>
              <a:rPr lang="it-IT" sz="1600" dirty="0" err="1" smtClean="0"/>
              <a:t>about</a:t>
            </a:r>
            <a:r>
              <a:rPr lang="it-IT" sz="1600" dirty="0" smtClean="0"/>
              <a:t> </a:t>
            </a:r>
            <a:r>
              <a:rPr lang="it-IT" sz="1600" dirty="0" err="1" smtClean="0"/>
              <a:t>interoperability</a:t>
            </a:r>
            <a:r>
              <a:rPr lang="it-IT" sz="1600" dirty="0" smtClean="0"/>
              <a:t> </a:t>
            </a:r>
            <a:r>
              <a:rPr lang="it-IT" sz="1600" dirty="0" err="1" smtClean="0"/>
              <a:t>issues</a:t>
            </a:r>
            <a:r>
              <a:rPr lang="it-IT" sz="1600" dirty="0" smtClean="0"/>
              <a:t> and </a:t>
            </a:r>
            <a:r>
              <a:rPr lang="it-IT" sz="1600" dirty="0" err="1" smtClean="0"/>
              <a:t>solutions</a:t>
            </a:r>
            <a:endParaRPr lang="it-IT" sz="1600" dirty="0"/>
          </a:p>
          <a:p>
            <a:pPr marL="457200" lvl="1" indent="0">
              <a:buNone/>
            </a:pPr>
            <a:endParaRPr lang="it-IT" sz="1400" dirty="0" smtClean="0"/>
          </a:p>
          <a:p>
            <a:r>
              <a:rPr lang="it-IT" sz="2200" b="1" dirty="0" err="1" smtClean="0"/>
              <a:t>Key</a:t>
            </a:r>
            <a:r>
              <a:rPr lang="it-IT" sz="2200" b="1" dirty="0" smtClean="0"/>
              <a:t> Output</a:t>
            </a:r>
            <a:r>
              <a:rPr lang="it-IT" sz="2200" dirty="0" smtClean="0"/>
              <a:t>:</a:t>
            </a:r>
          </a:p>
          <a:p>
            <a:pPr marL="457200" lvl="1" indent="0">
              <a:buNone/>
            </a:pPr>
            <a:r>
              <a:rPr lang="it-IT" sz="1800" i="1" dirty="0" smtClean="0"/>
              <a:t>The </a:t>
            </a:r>
            <a:r>
              <a:rPr lang="it-IT" sz="1800" i="1" dirty="0"/>
              <a:t>design of a future EOSC </a:t>
            </a:r>
            <a:r>
              <a:rPr lang="it-IT" sz="1800" i="1" dirty="0" err="1"/>
              <a:t>based</a:t>
            </a:r>
            <a:r>
              <a:rPr lang="it-IT" sz="1800" i="1" dirty="0"/>
              <a:t> on </a:t>
            </a:r>
            <a:r>
              <a:rPr lang="it-IT" sz="1800" b="1" i="1" dirty="0" err="1"/>
              <a:t>federated</a:t>
            </a:r>
            <a:r>
              <a:rPr lang="it-IT" sz="1800" b="1" i="1" dirty="0"/>
              <a:t> </a:t>
            </a:r>
            <a:r>
              <a:rPr lang="it-IT" sz="1800" b="1" i="1" dirty="0" err="1"/>
              <a:t>interoperable</a:t>
            </a:r>
            <a:r>
              <a:rPr lang="it-IT" sz="1800" b="1" i="1" dirty="0"/>
              <a:t> </a:t>
            </a:r>
            <a:r>
              <a:rPr lang="it-IT" sz="1800" b="1" i="1" dirty="0" err="1"/>
              <a:t>services</a:t>
            </a:r>
            <a:r>
              <a:rPr lang="it-IT" sz="1800" b="1" i="1" dirty="0"/>
              <a:t> </a:t>
            </a:r>
            <a:r>
              <a:rPr lang="it-IT" sz="1800" i="1" dirty="0"/>
              <a:t>meeting the </a:t>
            </a:r>
            <a:r>
              <a:rPr lang="it-IT" sz="1800" b="1" i="1" dirty="0" err="1"/>
              <a:t>needs</a:t>
            </a:r>
            <a:r>
              <a:rPr lang="it-IT" sz="1800" i="1" dirty="0"/>
              <a:t> of the </a:t>
            </a:r>
            <a:r>
              <a:rPr lang="it-IT" sz="1800" i="1" dirty="0" err="1"/>
              <a:t>thematic</a:t>
            </a:r>
            <a:r>
              <a:rPr lang="it-IT" sz="1800" i="1" dirty="0"/>
              <a:t> </a:t>
            </a:r>
            <a:r>
              <a:rPr lang="it-IT" sz="1800" i="1" dirty="0" err="1"/>
              <a:t>research</a:t>
            </a:r>
            <a:r>
              <a:rPr lang="it-IT" sz="1800" i="1" dirty="0"/>
              <a:t> </a:t>
            </a:r>
            <a:r>
              <a:rPr lang="it-IT" sz="1800" i="1" dirty="0" err="1"/>
              <a:t>domains</a:t>
            </a:r>
            <a:r>
              <a:rPr lang="it-IT" sz="1800" i="1" dirty="0"/>
              <a:t> and </a:t>
            </a:r>
            <a:r>
              <a:rPr lang="it-IT" sz="1800" i="1" dirty="0" err="1"/>
              <a:t>wider</a:t>
            </a:r>
            <a:r>
              <a:rPr lang="it-IT" sz="1800" i="1" dirty="0"/>
              <a:t> </a:t>
            </a:r>
            <a:r>
              <a:rPr lang="it-IT" sz="1800" i="1" dirty="0" err="1"/>
              <a:t>user</a:t>
            </a:r>
            <a:r>
              <a:rPr lang="it-IT" sz="1800" i="1" dirty="0"/>
              <a:t> base.</a:t>
            </a:r>
            <a:endParaRPr lang="it-IT" sz="1800" dirty="0" smtClean="0"/>
          </a:p>
          <a:p>
            <a:pPr>
              <a:buFont typeface="Arial" charset="0"/>
              <a:buChar char="•"/>
            </a:pPr>
            <a:endParaRPr lang="it-IT" sz="24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6027313" y="1729945"/>
            <a:ext cx="2876281" cy="43188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WP </a:t>
            </a:r>
            <a:r>
              <a:rPr lang="it-IT" dirty="0" err="1" smtClean="0"/>
              <a:t>Outputs</a:t>
            </a:r>
            <a:r>
              <a:rPr lang="it-IT" dirty="0" smtClean="0"/>
              <a:t> so far:</a:t>
            </a: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sz="1600" dirty="0" smtClean="0"/>
              <a:t>Gap </a:t>
            </a:r>
            <a:r>
              <a:rPr lang="it-IT" sz="1600" dirty="0" err="1" smtClean="0"/>
              <a:t>analysis</a:t>
            </a:r>
            <a:r>
              <a:rPr lang="it-IT" sz="16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smtClean="0"/>
              <a:t>EOSC </a:t>
            </a:r>
            <a:r>
              <a:rPr lang="it-IT" sz="1600" dirty="0" err="1" smtClean="0"/>
              <a:t>architecture</a:t>
            </a:r>
            <a:endParaRPr lang="it-IT" sz="1600" dirty="0" smtClean="0"/>
          </a:p>
          <a:p>
            <a:pPr marL="285750" indent="-285750">
              <a:buFont typeface="Arial"/>
              <a:buChar char="•"/>
            </a:pPr>
            <a:r>
              <a:rPr lang="it-IT" sz="1600" dirty="0" smtClean="0"/>
              <a:t>Report on data </a:t>
            </a:r>
            <a:r>
              <a:rPr lang="it-IT" sz="1600" dirty="0" err="1" smtClean="0"/>
              <a:t>interoperability</a:t>
            </a:r>
            <a:r>
              <a:rPr lang="it-IT" sz="16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err="1" smtClean="0"/>
              <a:t>Requirements</a:t>
            </a:r>
            <a:r>
              <a:rPr lang="it-IT" sz="1600" dirty="0" smtClean="0"/>
              <a:t> for </a:t>
            </a:r>
            <a:r>
              <a:rPr lang="it-IT" sz="1600" dirty="0" err="1" smtClean="0"/>
              <a:t>testbeds</a:t>
            </a:r>
            <a:endParaRPr lang="it-IT" sz="1600" dirty="0" smtClean="0"/>
          </a:p>
          <a:p>
            <a:pPr marL="285750" indent="-285750">
              <a:buFont typeface="Arial"/>
              <a:buChar char="•"/>
            </a:pPr>
            <a:endParaRPr lang="it-IT" sz="1600" dirty="0"/>
          </a:p>
          <a:p>
            <a:r>
              <a:rPr lang="it-IT" sz="1600" dirty="0" smtClean="0"/>
              <a:t>More to come: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err="1" smtClean="0"/>
              <a:t>Testbed</a:t>
            </a:r>
            <a:r>
              <a:rPr lang="it-IT" sz="1600" dirty="0" smtClean="0"/>
              <a:t> reports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600" dirty="0" err="1" smtClean="0"/>
              <a:t>Final</a:t>
            </a:r>
            <a:r>
              <a:rPr lang="it-IT" sz="1600" dirty="0" smtClean="0"/>
              <a:t> report on data </a:t>
            </a:r>
            <a:r>
              <a:rPr lang="it-IT" sz="1600" dirty="0" err="1" smtClean="0"/>
              <a:t>interoperability</a:t>
            </a:r>
            <a:endParaRPr lang="it-IT" sz="1600" dirty="0" smtClean="0"/>
          </a:p>
          <a:p>
            <a:pPr marL="285750" indent="-285750">
              <a:buFont typeface="Wingdings" charset="2"/>
              <a:buChar char="§"/>
            </a:pPr>
            <a:r>
              <a:rPr lang="it-IT" sz="1600" dirty="0" err="1" smtClean="0"/>
              <a:t>Final</a:t>
            </a:r>
            <a:r>
              <a:rPr lang="it-IT" sz="1600" dirty="0" smtClean="0"/>
              <a:t> EOSC </a:t>
            </a:r>
            <a:r>
              <a:rPr lang="it-IT" sz="1600" dirty="0" err="1" smtClean="0"/>
              <a:t>architecture</a:t>
            </a:r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3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5173073"/>
            <a:ext cx="9144000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090613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019177"/>
            <a:ext cx="9144000" cy="0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926977"/>
            <a:ext cx="9144000" cy="0"/>
          </a:xfrm>
          <a:prstGeom prst="line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188" y="134218"/>
            <a:ext cx="7886700" cy="752476"/>
          </a:xfrm>
        </p:spPr>
        <p:txBody>
          <a:bodyPr/>
          <a:lstStyle/>
          <a:p>
            <a:r>
              <a:rPr lang="en-GB" dirty="0" smtClean="0"/>
              <a:t>Task 6.1: Infrastructure Interoperability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998483"/>
            <a:ext cx="2111099" cy="944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81492"/>
            <a:ext cx="2111099" cy="944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64500"/>
            <a:ext cx="2111099" cy="944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247509"/>
            <a:ext cx="2111099" cy="9441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5330517"/>
            <a:ext cx="2111099" cy="944159"/>
          </a:xfrm>
          <a:prstGeom prst="rect">
            <a:avLst/>
          </a:prstGeom>
          <a:solidFill>
            <a:srgbClr val="123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06004" y="1684327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6003" y="2782999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06002" y="3850510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6001" y="4919913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52000">
                <a:srgbClr val="0C2032"/>
              </a:gs>
              <a:gs pos="99000">
                <a:srgbClr val="0C20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9146" y="1470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1951" y="1025961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10 </a:t>
            </a:r>
            <a:r>
              <a:rPr lang="en-US" dirty="0" smtClean="0"/>
              <a:t>Partners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Project plan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All-hands meeting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7444" y="100646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Support from </a:t>
            </a:r>
            <a:r>
              <a:rPr lang="en-US" dirty="0" smtClean="0"/>
              <a:t>WP5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1948" y="202314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egular </a:t>
            </a:r>
            <a:r>
              <a:rPr lang="en-US" dirty="0"/>
              <a:t>meetings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urvey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95806" y="1986585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Special interoperability pilot (Pico2)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250384"/>
            <a:ext cx="9144000" cy="0"/>
          </a:xfrm>
          <a:prstGeom prst="line">
            <a:avLst/>
          </a:prstGeom>
          <a:ln w="31750">
            <a:solidFill>
              <a:srgbClr val="123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45936" y="1031725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Community feedback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RI + e-Infra Survey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Science Demonstrators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11948" y="3106261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Gap analysis (D6.1)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First EOSC E-infrastructure architecture (D6.2)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9504" y="4281545"/>
            <a:ext cx="494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First roadmap </a:t>
            </a:r>
            <a:r>
              <a:rPr lang="en-US" dirty="0" smtClean="0"/>
              <a:t>how to achieve an EOSC that connects e-infrastructures in a seamless fashion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03073" y="5352484"/>
            <a:ext cx="438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mprove interoperability </a:t>
            </a:r>
            <a:r>
              <a:rPr lang="en-US" dirty="0"/>
              <a:t>between </a:t>
            </a:r>
            <a:r>
              <a:rPr lang="en-US" dirty="0" smtClean="0"/>
              <a:t>e- and RI- </a:t>
            </a:r>
            <a:r>
              <a:rPr lang="en-US" dirty="0"/>
              <a:t>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55651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1" y="129873"/>
            <a:ext cx="6248399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T6.1 : e-infrastructure </a:t>
            </a:r>
            <a:r>
              <a:rPr lang="en-GB" dirty="0"/>
              <a:t>gap analysis &amp; interoperability architecture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www.eoscpilot.eu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Espace réservé du contenu 6" descr="Macintosh HD:Users:volker.beckmann:Desktop:Screen Shot 2017-06-30 at 10.18.54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263"/>
            <a:ext cx="4412426" cy="390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Espace réservé du contenu 10" descr="Macintosh HD:Users:volker.beckmann:Desktop:Screen Shot 2017-06-30 at 10.19.05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22" y="1176263"/>
            <a:ext cx="4500978" cy="390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75383" y="5223606"/>
            <a:ext cx="8422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Activities achieved </a:t>
            </a:r>
          </a:p>
          <a:p>
            <a:r>
              <a:rPr lang="en-GB" dirty="0" smtClean="0"/>
              <a:t>D6.1:</a:t>
            </a:r>
            <a:r>
              <a:rPr lang="en-GB" b="1" dirty="0" smtClean="0"/>
              <a:t> e-infrastructure </a:t>
            </a:r>
            <a:r>
              <a:rPr lang="en-GB" b="1" dirty="0"/>
              <a:t>gap </a:t>
            </a:r>
            <a:r>
              <a:rPr lang="en-GB" b="1" dirty="0" smtClean="0"/>
              <a:t>analysis</a:t>
            </a:r>
          </a:p>
          <a:p>
            <a:r>
              <a:rPr lang="en-GB" dirty="0" smtClean="0"/>
              <a:t>D6.2: </a:t>
            </a:r>
            <a:r>
              <a:rPr lang="en-US" b="1" dirty="0"/>
              <a:t>EOSC architecture design and validation procedure</a:t>
            </a:r>
            <a:r>
              <a:rPr lang="en-GB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3021" y="4731798"/>
            <a:ext cx="958789" cy="491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50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8857" y="129873"/>
            <a:ext cx="7886700" cy="752476"/>
          </a:xfrm>
        </p:spPr>
        <p:txBody>
          <a:bodyPr/>
          <a:lstStyle/>
          <a:p>
            <a:r>
              <a:rPr lang="en-GB" dirty="0" smtClean="0"/>
              <a:t> e-infrastructure activities 2018 (T6.1)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49" y="719875"/>
            <a:ext cx="7991567" cy="56812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Three main </a:t>
            </a:r>
            <a:r>
              <a:rPr lang="en-GB" dirty="0" smtClean="0"/>
              <a:t>subtasks identified </a:t>
            </a:r>
            <a:r>
              <a:rPr lang="en-GB" dirty="0"/>
              <a:t>to produce the </a:t>
            </a:r>
            <a:r>
              <a:rPr lang="en-GB" dirty="0" smtClean="0"/>
              <a:t>final </a:t>
            </a:r>
            <a:r>
              <a:rPr lang="en-GB" dirty="0"/>
              <a:t>deliverable (D6.8 : </a:t>
            </a:r>
            <a:r>
              <a:rPr lang="en-GB" b="1" dirty="0"/>
              <a:t>Final EOSC architecture </a:t>
            </a:r>
            <a:r>
              <a:rPr lang="en-GB" dirty="0" smtClean="0"/>
              <a:t>for</a:t>
            </a:r>
            <a:r>
              <a:rPr lang="en-GB" b="1" dirty="0" smtClean="0"/>
              <a:t> </a:t>
            </a:r>
            <a:r>
              <a:rPr lang="en-GB" dirty="0" smtClean="0"/>
              <a:t>month 22) of </a:t>
            </a:r>
            <a:r>
              <a:rPr lang="en-GB" dirty="0"/>
              <a:t>Task 6.1 </a:t>
            </a: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 </a:t>
            </a:r>
            <a:r>
              <a:rPr lang="en-US" dirty="0" smtClean="0"/>
              <a:t>T6.1.1 Requiring </a:t>
            </a:r>
            <a:r>
              <a:rPr lang="en-US" dirty="0"/>
              <a:t>feedbacks from infrastructures and Science </a:t>
            </a:r>
            <a:r>
              <a:rPr lang="en-US" dirty="0" smtClean="0"/>
              <a:t>Demonstrators </a:t>
            </a:r>
            <a:r>
              <a:rPr lang="en-US" dirty="0"/>
              <a:t>on </a:t>
            </a:r>
            <a:r>
              <a:rPr lang="en-US" dirty="0" smtClean="0"/>
              <a:t>gap analysis (D6.1)  and interoperability architecture (D6.2)</a:t>
            </a:r>
            <a:r>
              <a:rPr lang="en-US" dirty="0"/>
              <a:t>.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600" dirty="0"/>
              <a:t>A</a:t>
            </a:r>
            <a:r>
              <a:rPr lang="en-US" sz="2600" dirty="0" smtClean="0"/>
              <a:t>nswers before May/June</a:t>
            </a:r>
            <a:r>
              <a:rPr lang="en-US" sz="2600" dirty="0"/>
              <a:t>. Mainly to validate gaps identification </a:t>
            </a:r>
            <a:r>
              <a:rPr lang="en-US" sz="2600" dirty="0" smtClean="0"/>
              <a:t>and proposed </a:t>
            </a:r>
            <a:r>
              <a:rPr lang="en-US" sz="2600" dirty="0"/>
              <a:t>interoperability </a:t>
            </a:r>
            <a:r>
              <a:rPr lang="en-US" sz="2600" dirty="0" smtClean="0"/>
              <a:t>approach.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T6.1.2 </a:t>
            </a:r>
            <a:r>
              <a:rPr lang="en-US" dirty="0"/>
              <a:t>Workshop WP6-WP5 (May or June) : </a:t>
            </a:r>
            <a:r>
              <a:rPr lang="en-US" dirty="0" smtClean="0"/>
              <a:t>Work in parallel on the services </a:t>
            </a:r>
            <a:r>
              <a:rPr lang="en-US" dirty="0"/>
              <a:t>and infrastructure architectures. </a:t>
            </a:r>
            <a:br>
              <a:rPr lang="en-US" dirty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T6.1.3 </a:t>
            </a:r>
            <a:r>
              <a:rPr lang="en-US" dirty="0"/>
              <a:t>Integration of feedbacks and results of the workshop discussions in the interoperability architecture </a:t>
            </a:r>
            <a:r>
              <a:rPr lang="en-US" dirty="0" smtClean="0"/>
              <a:t>deliverable </a:t>
            </a:r>
            <a:endParaRPr lang="en-GB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www.eoscpilot.eu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42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5173073"/>
            <a:ext cx="9144000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090613"/>
            <a:ext cx="9144000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3019177"/>
            <a:ext cx="9144000" cy="0"/>
          </a:xfrm>
          <a:prstGeom prst="line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1926977"/>
            <a:ext cx="9144000" cy="0"/>
          </a:xfrm>
          <a:prstGeom prst="line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444" y="134218"/>
            <a:ext cx="7886700" cy="752476"/>
          </a:xfrm>
        </p:spPr>
        <p:txBody>
          <a:bodyPr/>
          <a:lstStyle/>
          <a:p>
            <a:r>
              <a:rPr lang="en-GB" dirty="0" smtClean="0"/>
              <a:t>Task 6.2: Data Interoperability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998483"/>
            <a:ext cx="2111099" cy="9441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081492"/>
            <a:ext cx="2111099" cy="944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64500"/>
            <a:ext cx="2111099" cy="944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247509"/>
            <a:ext cx="2111099" cy="9441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" y="5330517"/>
            <a:ext cx="2111099" cy="944159"/>
          </a:xfrm>
          <a:prstGeom prst="rect">
            <a:avLst/>
          </a:prstGeom>
          <a:solidFill>
            <a:srgbClr val="123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06004" y="1684327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6003" y="2782999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06002" y="3850510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2000">
                <a:srgbClr val="12304B"/>
              </a:gs>
              <a:gs pos="100000">
                <a:srgbClr val="1230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6001" y="4919913"/>
            <a:ext cx="699087" cy="485301"/>
          </a:xfrm>
          <a:prstGeom prst="downArrow">
            <a:avLst/>
          </a:prstGeom>
          <a:gradFill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52000">
                <a:srgbClr val="0C2032"/>
              </a:gs>
              <a:gs pos="99000">
                <a:srgbClr val="0C20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9146" y="1470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1951" y="1025961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10 </a:t>
            </a:r>
            <a:r>
              <a:rPr lang="en-US" dirty="0" smtClean="0"/>
              <a:t>Partners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Project plan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7444" y="1006466"/>
            <a:ext cx="2223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Support from 6.3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Support from </a:t>
            </a:r>
            <a:r>
              <a:rPr lang="en-US" dirty="0" smtClean="0"/>
              <a:t>WP8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Support from WP5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1948" y="2023148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6 Workshops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7 </a:t>
            </a:r>
            <a:r>
              <a:rPr lang="en-US" dirty="0" smtClean="0"/>
              <a:t>Monthly </a:t>
            </a:r>
            <a:r>
              <a:rPr lang="en-US" dirty="0"/>
              <a:t>meetings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95806" y="1986585"/>
            <a:ext cx="4180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4 Data interoperability demonstrators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Project 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Engagement with community efforts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250384"/>
            <a:ext cx="9144000" cy="0"/>
          </a:xfrm>
          <a:prstGeom prst="line">
            <a:avLst/>
          </a:prstGeom>
          <a:ln w="31750">
            <a:solidFill>
              <a:srgbClr val="123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45936" y="1031725"/>
            <a:ext cx="2593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Community feedback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Science </a:t>
            </a:r>
            <a:r>
              <a:rPr lang="en-US" dirty="0"/>
              <a:t>demonstrators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1948" y="3106261"/>
            <a:ext cx="4301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EOSCpilot</a:t>
            </a:r>
            <a:r>
              <a:rPr lang="en-US" dirty="0" smtClean="0"/>
              <a:t> 6.2 guiding principles (D6.3)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Common metadata guideline (EDMI)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Rec. ecosystem of metadata catalogues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0278" y="3068359"/>
            <a:ext cx="198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Publication in refereed journal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19504" y="4281545"/>
            <a:ext cx="494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Strategies</a:t>
            </a:r>
            <a:r>
              <a:rPr lang="en-US" dirty="0" smtClean="0"/>
              <a:t> </a:t>
            </a:r>
            <a:r>
              <a:rPr lang="en-US" dirty="0"/>
              <a:t>to help users and services to find and access datasets across several scientific disciplines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3073" y="5352484"/>
            <a:ext cx="438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 fragmentation and and improve data interoperability between data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04411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660" y="134218"/>
            <a:ext cx="6887247" cy="752476"/>
          </a:xfrm>
        </p:spPr>
        <p:txBody>
          <a:bodyPr/>
          <a:lstStyle/>
          <a:p>
            <a:r>
              <a:rPr lang="en-US" b="1" dirty="0" smtClean="0"/>
              <a:t>Task 6.2: Data Interoperability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57064" y="2636912"/>
            <a:ext cx="7947384" cy="3888434"/>
            <a:chOff x="657064" y="1242255"/>
            <a:chExt cx="7947384" cy="5283091"/>
          </a:xfrm>
        </p:grpSpPr>
        <p:grpSp>
          <p:nvGrpSpPr>
            <p:cNvPr id="11" name="Group 10"/>
            <p:cNvGrpSpPr/>
            <p:nvPr/>
          </p:nvGrpSpPr>
          <p:grpSpPr>
            <a:xfrm>
              <a:off x="1663924" y="2718356"/>
              <a:ext cx="5887119" cy="1646748"/>
              <a:chOff x="2267744" y="3098005"/>
              <a:chExt cx="4176464" cy="1646748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2267744" y="3098005"/>
                <a:ext cx="4176464" cy="1646748"/>
              </a:xfrm>
              <a:prstGeom prst="roundRect">
                <a:avLst>
                  <a:gd name="adj" fmla="val 9649"/>
                </a:avLst>
              </a:prstGeom>
              <a:solidFill>
                <a:srgbClr val="77420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  <a:ea typeface="Geneva" pitchFamily="-112" charset="0"/>
                  <a:cs typeface="Geneva" pitchFamily="-112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2395319" y="3279906"/>
                <a:ext cx="3937985" cy="566926"/>
              </a:xfrm>
              <a:prstGeom prst="roundRect">
                <a:avLst>
                  <a:gd name="adj" fmla="val 14324"/>
                </a:avLst>
              </a:prstGeom>
              <a:solidFill>
                <a:srgbClr val="B2631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rPr>
                  <a:t>Recommendations</a:t>
                </a:r>
                <a:endPara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  <a:ea typeface="Geneva" pitchFamily="-112" charset="0"/>
                  <a:cs typeface="Geneva" pitchFamily="-112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2395319" y="4014203"/>
                <a:ext cx="3937985" cy="566926"/>
              </a:xfrm>
              <a:prstGeom prst="roundRect">
                <a:avLst>
                  <a:gd name="adj" fmla="val 14324"/>
                </a:avLst>
              </a:prstGeom>
              <a:solidFill>
                <a:srgbClr val="B2631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rPr>
                  <a:t>Architecture</a:t>
                </a:r>
                <a:endPara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  <a:ea typeface="Geneva" pitchFamily="-112" charset="0"/>
                  <a:cs typeface="Geneva" pitchFamily="-112" charset="0"/>
                </a:endParaRPr>
              </a:p>
            </p:txBody>
          </p:sp>
        </p:grpSp>
        <p:sp>
          <p:nvSpPr>
            <p:cNvPr id="22" name="Down Arrow 21"/>
            <p:cNvSpPr/>
            <p:nvPr/>
          </p:nvSpPr>
          <p:spPr bwMode="auto">
            <a:xfrm>
              <a:off x="3383347" y="2081989"/>
              <a:ext cx="2448272" cy="727471"/>
            </a:xfrm>
            <a:prstGeom prst="downArrow">
              <a:avLst>
                <a:gd name="adj1" fmla="val 58661"/>
                <a:gd name="adj2" fmla="val 50000"/>
              </a:avLst>
            </a:prstGeom>
            <a:solidFill>
              <a:srgbClr val="B7C3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7944" y="2122770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455685"/>
                  </a:solidFill>
                </a:rPr>
                <a:t>define</a:t>
              </a:r>
              <a:endParaRPr lang="en-US" i="1" dirty="0">
                <a:solidFill>
                  <a:srgbClr val="455685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 rot="10800000">
              <a:off x="3400883" y="4285704"/>
              <a:ext cx="2448272" cy="727471"/>
            </a:xfrm>
            <a:prstGeom prst="downArrow">
              <a:avLst>
                <a:gd name="adj1" fmla="val 58661"/>
                <a:gd name="adj2" fmla="val 50000"/>
              </a:avLst>
            </a:prstGeom>
            <a:solidFill>
              <a:srgbClr val="D5E4B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1292" y="4302649"/>
              <a:ext cx="1247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62881F"/>
                  </a:solidFill>
                </a:rPr>
                <a:t>validate</a:t>
              </a:r>
              <a:endParaRPr lang="en-US" i="1" dirty="0">
                <a:solidFill>
                  <a:srgbClr val="62881F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681461" y="4869160"/>
              <a:ext cx="5887119" cy="1656186"/>
              <a:chOff x="1681461" y="4653135"/>
              <a:chExt cx="5887119" cy="1656186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1681461" y="4653135"/>
                <a:ext cx="5887119" cy="1656186"/>
              </a:xfrm>
              <a:prstGeom prst="roundRect">
                <a:avLst>
                  <a:gd name="adj" fmla="val 9649"/>
                </a:avLst>
              </a:prstGeom>
              <a:solidFill>
                <a:srgbClr val="4A671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rPr>
                  <a:t>Data int. demonstrators</a:t>
                </a:r>
                <a:endPara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  <a:ea typeface="Geneva" pitchFamily="-112" charset="0"/>
                  <a:cs typeface="Geneva" pitchFamily="-112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802779" y="5229201"/>
                <a:ext cx="5649541" cy="936104"/>
                <a:chOff x="2363544" y="5157192"/>
                <a:chExt cx="4270399" cy="1286345"/>
              </a:xfrm>
              <a:solidFill>
                <a:srgbClr val="62881F"/>
              </a:solidFill>
            </p:grpSpPr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2363544" y="5157192"/>
                  <a:ext cx="981709" cy="1286345"/>
                </a:xfrm>
                <a:prstGeom prst="roundRect">
                  <a:avLst>
                    <a:gd name="adj" fmla="val 9649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Adoption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&amp;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testing</a:t>
                  </a: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3450400" y="5157192"/>
                  <a:ext cx="981709" cy="1286345"/>
                </a:xfrm>
                <a:prstGeom prst="roundRect">
                  <a:avLst>
                    <a:gd name="adj" fmla="val 9649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b="1" dirty="0" smtClean="0">
                      <a:solidFill>
                        <a:schemeClr val="bg1"/>
                      </a:solidFill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Data resources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b="1" dirty="0">
                      <a:solidFill>
                        <a:schemeClr val="bg1"/>
                      </a:solidFill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d</a:t>
                  </a:r>
                  <a:r>
                    <a:rPr lang="en-US" sz="1400" b="1" dirty="0" smtClean="0">
                      <a:solidFill>
                        <a:schemeClr val="bg1"/>
                      </a:solidFill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iscovery</a:t>
                  </a: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endParaRP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4551316" y="5157192"/>
                  <a:ext cx="981709" cy="1286345"/>
                </a:xfrm>
                <a:prstGeom prst="roundRect">
                  <a:avLst>
                    <a:gd name="adj" fmla="val 9649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Research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b="1" dirty="0">
                      <a:solidFill>
                        <a:schemeClr val="bg1"/>
                      </a:solidFill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s</a:t>
                  </a:r>
                  <a:r>
                    <a:rPr lang="en-US" sz="1400" b="1" dirty="0" smtClean="0">
                      <a:solidFill>
                        <a:schemeClr val="bg1"/>
                      </a:solidFill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chemas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markup</a:t>
                  </a: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5652234" y="5157192"/>
                  <a:ext cx="981709" cy="1286345"/>
                </a:xfrm>
                <a:prstGeom prst="roundRect">
                  <a:avLst>
                    <a:gd name="adj" fmla="val 9649"/>
                  </a:avLst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RDA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b="1" dirty="0">
                      <a:solidFill>
                        <a:schemeClr val="bg1"/>
                      </a:solidFill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m</a:t>
                  </a:r>
                  <a:r>
                    <a:rPr lang="en-US" sz="1400" b="1" dirty="0" smtClean="0">
                      <a:solidFill>
                        <a:schemeClr val="bg1"/>
                      </a:solidFill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etadata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  <a:ea typeface="Geneva" pitchFamily="-112" charset="0"/>
                      <a:cs typeface="Geneva" pitchFamily="-112" charset="0"/>
                    </a:rPr>
                    <a:t>elements</a:t>
                  </a:r>
                  <a:endPara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1663924" y="1242255"/>
              <a:ext cx="5887119" cy="1008112"/>
              <a:chOff x="1663924" y="1196752"/>
              <a:chExt cx="5887119" cy="1008112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1663924" y="1196752"/>
                <a:ext cx="5887119" cy="1008112"/>
              </a:xfrm>
              <a:prstGeom prst="roundRect">
                <a:avLst>
                  <a:gd name="adj" fmla="val 11555"/>
                </a:avLst>
              </a:prstGeom>
              <a:solidFill>
                <a:srgbClr val="45568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12" charset="0"/>
                    <a:ea typeface="Geneva" pitchFamily="-112" charset="0"/>
                    <a:cs typeface="Geneva" pitchFamily="-112" charset="0"/>
                  </a:rPr>
                  <a:t>Principles</a:t>
                </a:r>
                <a:endParaRPr kumimoji="0" lang="en-US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  <a:ea typeface="Geneva" pitchFamily="-112" charset="0"/>
                  <a:cs typeface="Geneva" pitchFamily="-11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745661" y="1700808"/>
                <a:ext cx="1741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Scope | Direction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Bent-Up Arrow 2"/>
            <p:cNvSpPr/>
            <p:nvPr/>
          </p:nvSpPr>
          <p:spPr bwMode="auto">
            <a:xfrm rot="10800000" flipH="1">
              <a:off x="755576" y="1268758"/>
              <a:ext cx="831939" cy="2277731"/>
            </a:xfrm>
            <a:prstGeom prst="bentUpArrow">
              <a:avLst>
                <a:gd name="adj1" fmla="val 8352"/>
                <a:gd name="adj2" fmla="val 16978"/>
                <a:gd name="adj3" fmla="val 3885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26" name="Bent-Up Arrow 25"/>
            <p:cNvSpPr/>
            <p:nvPr/>
          </p:nvSpPr>
          <p:spPr bwMode="auto">
            <a:xfrm rot="10800000" flipH="1">
              <a:off x="749233" y="3634554"/>
              <a:ext cx="831939" cy="2890790"/>
            </a:xfrm>
            <a:prstGeom prst="bentUpArrow">
              <a:avLst>
                <a:gd name="adj1" fmla="val 8352"/>
                <a:gd name="adj2" fmla="val 15385"/>
                <a:gd name="adj3" fmla="val 38849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569" y="1308516"/>
              <a:ext cx="78098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>
                  <a:solidFill>
                    <a:schemeClr val="bg1">
                      <a:lumMod val="65000"/>
                    </a:schemeClr>
                  </a:solidFill>
                </a:rPr>
                <a:t>2017</a:t>
              </a:r>
              <a:endParaRPr lang="en-US" sz="21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7064" y="3671528"/>
              <a:ext cx="78098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 smtClean="0">
                  <a:solidFill>
                    <a:schemeClr val="bg1">
                      <a:lumMod val="65000"/>
                    </a:schemeClr>
                  </a:solidFill>
                </a:rPr>
                <a:t>2018</a:t>
              </a:r>
              <a:endParaRPr lang="en-US" sz="21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Bent-Up Arrow 27"/>
            <p:cNvSpPr/>
            <p:nvPr/>
          </p:nvSpPr>
          <p:spPr bwMode="auto">
            <a:xfrm rot="10800000">
              <a:off x="7674687" y="1268758"/>
              <a:ext cx="816688" cy="2277731"/>
            </a:xfrm>
            <a:prstGeom prst="bentUpArrow">
              <a:avLst>
                <a:gd name="adj1" fmla="val 8352"/>
                <a:gd name="adj2" fmla="val 16978"/>
                <a:gd name="adj3" fmla="val 3885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29" name="Bent-Up Arrow 28"/>
            <p:cNvSpPr/>
            <p:nvPr/>
          </p:nvSpPr>
          <p:spPr bwMode="auto">
            <a:xfrm rot="10800000">
              <a:off x="7668344" y="3634555"/>
              <a:ext cx="816688" cy="2890790"/>
            </a:xfrm>
            <a:prstGeom prst="bentUpArrow">
              <a:avLst>
                <a:gd name="adj1" fmla="val 8352"/>
                <a:gd name="adj2" fmla="val 15385"/>
                <a:gd name="adj3" fmla="val 38849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1976" y="1242255"/>
              <a:ext cx="83247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 smtClean="0">
                  <a:solidFill>
                    <a:schemeClr val="bg1">
                      <a:lumMod val="65000"/>
                    </a:schemeClr>
                  </a:solidFill>
                </a:rPr>
                <a:t>FA</a:t>
              </a:r>
              <a:r>
                <a:rPr lang="en-US" sz="1600" b="1" dirty="0" smtClean="0">
                  <a:solidFill>
                    <a:schemeClr val="bg1">
                      <a:lumMod val="65000"/>
                    </a:schemeClr>
                  </a:solidFill>
                </a:rPr>
                <a:t>IR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79862" y="3621020"/>
              <a:ext cx="79214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65000"/>
                    </a:schemeClr>
                  </a:solidFill>
                </a:rPr>
                <a:t>FA</a:t>
              </a:r>
              <a:r>
                <a:rPr lang="en-US" sz="2700" b="1" dirty="0" smtClean="0">
                  <a:solidFill>
                    <a:schemeClr val="bg1">
                      <a:lumMod val="65000"/>
                    </a:schemeClr>
                  </a:solidFill>
                </a:rPr>
                <a:t>IR</a:t>
              </a:r>
              <a:endParaRPr lang="en-US" sz="27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4569" y="980728"/>
            <a:ext cx="7820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</a:p>
          <a:p>
            <a:r>
              <a:rPr lang="en-US" sz="2000" dirty="0" smtClean="0"/>
              <a:t>Demonstrate </a:t>
            </a:r>
            <a:r>
              <a:rPr lang="en-US" sz="2000" dirty="0"/>
              <a:t>how to ensure availability of scientific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users and services through a cloud infrastructure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9163" y="2132856"/>
            <a:ext cx="78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Plan</a:t>
            </a:r>
            <a:endParaRPr lang="en-US" sz="2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919915" y="3905250"/>
            <a:ext cx="1181620" cy="907691"/>
            <a:chOff x="5571682" y="2722841"/>
            <a:chExt cx="723252" cy="555585"/>
          </a:xfrm>
        </p:grpSpPr>
        <p:sp>
          <p:nvSpPr>
            <p:cNvPr id="33" name="Oval 32"/>
            <p:cNvSpPr/>
            <p:nvPr/>
          </p:nvSpPr>
          <p:spPr bwMode="auto">
            <a:xfrm>
              <a:off x="5616199" y="2722841"/>
              <a:ext cx="524237" cy="52423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71682" y="2861890"/>
              <a:ext cx="723252" cy="22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EDMI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924" y="2823969"/>
              <a:ext cx="454458" cy="45445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344493" y="3906844"/>
            <a:ext cx="856477" cy="868949"/>
            <a:chOff x="7140341" y="1111427"/>
            <a:chExt cx="856477" cy="868949"/>
          </a:xfrm>
        </p:grpSpPr>
        <p:sp>
          <p:nvSpPr>
            <p:cNvPr id="36" name="Oval 35"/>
            <p:cNvSpPr/>
            <p:nvPr/>
          </p:nvSpPr>
          <p:spPr bwMode="auto">
            <a:xfrm>
              <a:off x="7140341" y="1123902"/>
              <a:ext cx="856477" cy="85647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5180" y="1217197"/>
              <a:ext cx="81144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85000"/>
                    </a:schemeClr>
                  </a:solidFill>
                </a:rPr>
                <a:t>metadata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85000"/>
                    </a:schemeClr>
                  </a:solidFill>
                </a:rPr>
                <a:t>catalogues</a:t>
              </a:r>
            </a:p>
            <a:p>
              <a:pPr algn="ctr"/>
              <a:r>
                <a:rPr lang="en-US" sz="1100" b="1" dirty="0" smtClean="0">
                  <a:solidFill>
                    <a:schemeClr val="bg1">
                      <a:lumMod val="85000"/>
                    </a:schemeClr>
                  </a:solidFill>
                </a:rPr>
                <a:t>ecosystem</a:t>
              </a:r>
              <a:endParaRPr lang="en-US" sz="11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140341" y="1111427"/>
              <a:ext cx="856477" cy="856474"/>
            </a:xfrm>
            <a:prstGeom prst="ellips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Geneva" pitchFamily="-112" charset="0"/>
                <a:cs typeface="Geneva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82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08355"/>
            <a:ext cx="8379427" cy="752476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One of the main project Objectives:</a:t>
            </a:r>
            <a:br>
              <a:rPr lang="en-US" sz="2000" dirty="0"/>
            </a:br>
            <a:r>
              <a:rPr lang="en-US" sz="2000" i="1" dirty="0"/>
              <a:t>“Develop a number of pilots that integrate services and infrastructures to demonstrate interoperability in a number of scientific domains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2134160"/>
            <a:ext cx="7996366" cy="4205823"/>
          </a:xfrm>
        </p:spPr>
        <p:txBody>
          <a:bodyPr>
            <a:normAutofit lnSpcReduction="10000"/>
          </a:bodyPr>
          <a:lstStyle/>
          <a:p>
            <a:pPr lvl="1"/>
            <a:r>
              <a:rPr lang="it-IT" sz="2000" dirty="0" smtClean="0"/>
              <a:t>set </a:t>
            </a:r>
            <a:r>
              <a:rPr lang="it-IT" sz="2000" dirty="0"/>
              <a:t>up </a:t>
            </a:r>
            <a:r>
              <a:rPr lang="it-IT" sz="2000" b="1" dirty="0" err="1" smtClean="0"/>
              <a:t>demonstrators</a:t>
            </a:r>
            <a:r>
              <a:rPr lang="it-IT" sz="2000" dirty="0" smtClean="0"/>
              <a:t> </a:t>
            </a:r>
            <a:r>
              <a:rPr lang="it-IT" sz="2000" dirty="0"/>
              <a:t>to show </a:t>
            </a:r>
            <a:r>
              <a:rPr lang="it-IT" sz="2000" b="1" dirty="0" err="1"/>
              <a:t>interoperability</a:t>
            </a:r>
            <a:r>
              <a:rPr lang="it-IT" sz="2000" dirty="0"/>
              <a:t> </a:t>
            </a:r>
            <a:r>
              <a:rPr lang="it-IT" sz="2000" dirty="0" err="1"/>
              <a:t>among</a:t>
            </a:r>
            <a:r>
              <a:rPr lang="it-IT" sz="2000" dirty="0"/>
              <a:t> </a:t>
            </a:r>
            <a:r>
              <a:rPr lang="it-IT" sz="2000" dirty="0" err="1"/>
              <a:t>infrastructures</a:t>
            </a:r>
            <a:r>
              <a:rPr lang="it-IT" sz="2000" dirty="0"/>
              <a:t> and to </a:t>
            </a:r>
            <a:r>
              <a:rPr lang="it-IT" sz="2000" b="1" dirty="0" err="1"/>
              <a:t>foster</a:t>
            </a:r>
            <a:r>
              <a:rPr lang="it-IT" sz="2000" b="1" dirty="0"/>
              <a:t> the </a:t>
            </a:r>
            <a:r>
              <a:rPr lang="it-IT" sz="2000" b="1" dirty="0" err="1"/>
              <a:t>adoption</a:t>
            </a:r>
            <a:r>
              <a:rPr lang="it-IT" sz="2000" b="1" dirty="0"/>
              <a:t> </a:t>
            </a:r>
            <a:r>
              <a:rPr lang="it-IT" sz="2000" dirty="0"/>
              <a:t>of the </a:t>
            </a:r>
            <a:r>
              <a:rPr lang="it-IT" sz="2000" dirty="0" err="1"/>
              <a:t>solutions</a:t>
            </a:r>
            <a:r>
              <a:rPr lang="it-IT" sz="2000" dirty="0"/>
              <a:t> </a:t>
            </a:r>
            <a:r>
              <a:rPr lang="it-IT" sz="2000" dirty="0" err="1"/>
              <a:t>according</a:t>
            </a:r>
            <a:r>
              <a:rPr lang="it-IT" sz="2000" dirty="0"/>
              <a:t> to the FAIR </a:t>
            </a:r>
            <a:r>
              <a:rPr lang="it-IT" sz="2000" dirty="0" err="1"/>
              <a:t>principles</a:t>
            </a:r>
            <a:r>
              <a:rPr lang="it-IT" sz="2000" dirty="0"/>
              <a:t>, </a:t>
            </a:r>
            <a:endParaRPr lang="it-IT" sz="2000" dirty="0" smtClean="0"/>
          </a:p>
          <a:p>
            <a:pPr lvl="1"/>
            <a:r>
              <a:rPr lang="it-IT" sz="2000" b="1" dirty="0" err="1" smtClean="0"/>
              <a:t>assess</a:t>
            </a:r>
            <a:r>
              <a:rPr lang="it-IT" sz="2000" b="1" dirty="0" smtClean="0"/>
              <a:t> </a:t>
            </a:r>
            <a:r>
              <a:rPr lang="it-IT" sz="2000" b="1" dirty="0"/>
              <a:t>the </a:t>
            </a:r>
            <a:r>
              <a:rPr lang="it-IT" sz="2000" b="1" dirty="0" err="1"/>
              <a:t>maturity</a:t>
            </a:r>
            <a:r>
              <a:rPr lang="it-IT" sz="2000" b="1" dirty="0"/>
              <a:t> </a:t>
            </a:r>
            <a:r>
              <a:rPr lang="it-IT" sz="2000" b="1" dirty="0" err="1"/>
              <a:t>level</a:t>
            </a:r>
            <a:r>
              <a:rPr lang="it-IT" sz="2000" b="1" dirty="0"/>
              <a:t> </a:t>
            </a:r>
            <a:r>
              <a:rPr lang="it-IT" sz="2000" dirty="0"/>
              <a:t>of </a:t>
            </a:r>
            <a:r>
              <a:rPr lang="it-IT" sz="2000" dirty="0" err="1"/>
              <a:t>solutions</a:t>
            </a:r>
            <a:r>
              <a:rPr lang="it-IT" sz="2000" dirty="0"/>
              <a:t> for </a:t>
            </a:r>
            <a:r>
              <a:rPr lang="it-IT" sz="2000" dirty="0" err="1"/>
              <a:t>what</a:t>
            </a:r>
            <a:r>
              <a:rPr lang="it-IT" sz="2000" dirty="0"/>
              <a:t> </a:t>
            </a:r>
            <a:r>
              <a:rPr lang="it-IT" sz="2000" dirty="0" err="1"/>
              <a:t>regards</a:t>
            </a:r>
            <a:r>
              <a:rPr lang="it-IT" sz="2000" dirty="0"/>
              <a:t> </a:t>
            </a:r>
            <a:r>
              <a:rPr lang="it-IT" sz="2000" b="1" dirty="0"/>
              <a:t>TRL</a:t>
            </a:r>
            <a:r>
              <a:rPr lang="it-IT" sz="2000" dirty="0"/>
              <a:t>, </a:t>
            </a:r>
            <a:r>
              <a:rPr lang="it-IT" sz="2000" dirty="0" err="1"/>
              <a:t>openness</a:t>
            </a:r>
            <a:r>
              <a:rPr lang="it-IT" sz="2000" dirty="0"/>
              <a:t>, </a:t>
            </a:r>
            <a:r>
              <a:rPr lang="it-IT" sz="2000" dirty="0" err="1"/>
              <a:t>scalability</a:t>
            </a:r>
            <a:r>
              <a:rPr lang="it-IT" sz="2000" dirty="0"/>
              <a:t>, </a:t>
            </a:r>
            <a:r>
              <a:rPr lang="it-IT" sz="2000" dirty="0" err="1"/>
              <a:t>user</a:t>
            </a:r>
            <a:r>
              <a:rPr lang="it-IT" sz="2000" dirty="0"/>
              <a:t> community </a:t>
            </a:r>
            <a:r>
              <a:rPr lang="it-IT" sz="2000" dirty="0" err="1"/>
              <a:t>adoption</a:t>
            </a:r>
            <a:r>
              <a:rPr lang="it-IT" sz="2000" dirty="0"/>
              <a:t> and </a:t>
            </a:r>
            <a:r>
              <a:rPr lang="it-IT" sz="2000" dirty="0" err="1"/>
              <a:t>sustainability</a:t>
            </a:r>
            <a:r>
              <a:rPr lang="it-IT" sz="2000" dirty="0"/>
              <a:t>.</a:t>
            </a:r>
          </a:p>
          <a:p>
            <a:pPr lvl="1"/>
            <a:r>
              <a:rPr lang="it-IT" sz="2000" b="1" dirty="0" err="1" smtClean="0"/>
              <a:t>Validation</a:t>
            </a:r>
            <a:r>
              <a:rPr lang="it-IT" sz="2000" dirty="0" smtClean="0"/>
              <a:t> </a:t>
            </a:r>
            <a:r>
              <a:rPr lang="it-IT" sz="2000" dirty="0" err="1" smtClean="0"/>
              <a:t>regarding</a:t>
            </a:r>
            <a:r>
              <a:rPr lang="it-IT" sz="2000" dirty="0" smtClean="0"/>
              <a:t>:</a:t>
            </a:r>
          </a:p>
          <a:p>
            <a:pPr lvl="2"/>
            <a:r>
              <a:rPr lang="it-IT" sz="1600" b="1" dirty="0"/>
              <a:t>AAI </a:t>
            </a:r>
            <a:r>
              <a:rPr lang="it-IT" sz="1600" b="1" dirty="0" err="1"/>
              <a:t>requirements</a:t>
            </a:r>
            <a:r>
              <a:rPr lang="it-IT" sz="1600" b="1" dirty="0"/>
              <a:t> </a:t>
            </a:r>
            <a:endParaRPr lang="it-IT" sz="1600" b="1" dirty="0" smtClean="0"/>
          </a:p>
          <a:p>
            <a:pPr lvl="2"/>
            <a:r>
              <a:rPr lang="it-IT" sz="1600" b="1" dirty="0" smtClean="0"/>
              <a:t>Resource </a:t>
            </a:r>
            <a:r>
              <a:rPr lang="it-IT" sz="1600" b="1" dirty="0" err="1"/>
              <a:t>brokering</a:t>
            </a:r>
            <a:r>
              <a:rPr lang="it-IT" sz="1600" b="1" dirty="0"/>
              <a:t> </a:t>
            </a:r>
            <a:r>
              <a:rPr lang="it-IT" sz="1600" b="1" dirty="0" err="1" smtClean="0"/>
              <a:t>solutions</a:t>
            </a:r>
            <a:endParaRPr lang="it-IT" sz="1600" b="1" dirty="0"/>
          </a:p>
          <a:p>
            <a:pPr lvl="2"/>
            <a:r>
              <a:rPr lang="it-IT" sz="1600" b="1" dirty="0" smtClean="0"/>
              <a:t>Accessibility</a:t>
            </a:r>
          </a:p>
          <a:p>
            <a:pPr lvl="2"/>
            <a:r>
              <a:rPr lang="it-IT" sz="1600" b="1" dirty="0" smtClean="0"/>
              <a:t>Data </a:t>
            </a:r>
            <a:r>
              <a:rPr lang="it-IT" sz="1600" b="1" dirty="0" err="1" smtClean="0"/>
              <a:t>accessibility</a:t>
            </a:r>
            <a:r>
              <a:rPr lang="it-IT" sz="1600" b="1" dirty="0" smtClean="0"/>
              <a:t> </a:t>
            </a:r>
            <a:r>
              <a:rPr lang="mr-IN" sz="1600" dirty="0" smtClean="0"/>
              <a:t>–</a:t>
            </a:r>
            <a:r>
              <a:rPr lang="it-IT" sz="1600" dirty="0" smtClean="0"/>
              <a:t> </a:t>
            </a:r>
            <a:r>
              <a:rPr lang="it-IT" sz="1600" dirty="0" err="1" smtClean="0"/>
              <a:t>through</a:t>
            </a:r>
            <a:r>
              <a:rPr lang="it-IT" sz="1600" dirty="0"/>
              <a:t> personal </a:t>
            </a:r>
            <a:r>
              <a:rPr lang="it-IT" sz="1600" dirty="0" err="1"/>
              <a:t>resources</a:t>
            </a:r>
            <a:r>
              <a:rPr lang="it-IT" sz="1600" dirty="0"/>
              <a:t>, </a:t>
            </a:r>
            <a:r>
              <a:rPr lang="it-IT" sz="1600" dirty="0" err="1"/>
              <a:t>scientific</a:t>
            </a:r>
            <a:r>
              <a:rPr lang="it-IT" sz="1600" dirty="0"/>
              <a:t> </a:t>
            </a:r>
            <a:r>
              <a:rPr lang="it-IT" sz="1600" dirty="0" err="1"/>
              <a:t>portals</a:t>
            </a:r>
            <a:r>
              <a:rPr lang="it-IT" sz="1600" dirty="0"/>
              <a:t>, </a:t>
            </a:r>
            <a:r>
              <a:rPr lang="it-IT" sz="1600" dirty="0" smtClean="0"/>
              <a:t>CLI</a:t>
            </a:r>
          </a:p>
          <a:p>
            <a:pPr lvl="2"/>
            <a:r>
              <a:rPr lang="it-IT" sz="1600" b="1" dirty="0" err="1" smtClean="0"/>
              <a:t>Interoperability</a:t>
            </a:r>
            <a:r>
              <a:rPr lang="it-IT" sz="1600" dirty="0"/>
              <a:t> -  </a:t>
            </a:r>
            <a:r>
              <a:rPr lang="it-IT" sz="1600" dirty="0" err="1"/>
              <a:t>underlying</a:t>
            </a:r>
            <a:r>
              <a:rPr lang="it-IT" sz="1600" dirty="0"/>
              <a:t> </a:t>
            </a:r>
            <a:r>
              <a:rPr lang="it-IT" sz="1600" dirty="0" err="1"/>
              <a:t>distributed</a:t>
            </a:r>
            <a:r>
              <a:rPr lang="it-IT" sz="1600" dirty="0"/>
              <a:t> </a:t>
            </a:r>
            <a:r>
              <a:rPr lang="it-IT" sz="1600" dirty="0" err="1"/>
              <a:t>storage</a:t>
            </a:r>
            <a:r>
              <a:rPr lang="it-IT" sz="1600" dirty="0"/>
              <a:t> </a:t>
            </a:r>
            <a:r>
              <a:rPr lang="it-IT" sz="1600" dirty="0" err="1"/>
              <a:t>systems</a:t>
            </a:r>
            <a:r>
              <a:rPr lang="it-IT" sz="1600" dirty="0"/>
              <a:t> with the EOSC </a:t>
            </a:r>
            <a:r>
              <a:rPr lang="it-IT" sz="1600" dirty="0" err="1"/>
              <a:t>platform</a:t>
            </a:r>
            <a:r>
              <a:rPr lang="it-IT" sz="1600" dirty="0"/>
              <a:t> </a:t>
            </a:r>
            <a:r>
              <a:rPr lang="it-IT" sz="1600" dirty="0" err="1" smtClean="0"/>
              <a:t>services</a:t>
            </a:r>
            <a:endParaRPr lang="it-IT" sz="1600" dirty="0" smtClean="0"/>
          </a:p>
          <a:p>
            <a:pPr lvl="2"/>
            <a:r>
              <a:rPr lang="it-IT" sz="1600" b="1" dirty="0" err="1" smtClean="0"/>
              <a:t>Transparent</a:t>
            </a:r>
            <a:r>
              <a:rPr lang="it-IT" sz="1600" b="1" dirty="0" smtClean="0"/>
              <a:t> </a:t>
            </a:r>
            <a:r>
              <a:rPr lang="it-IT" sz="1600" b="1" dirty="0"/>
              <a:t>networking </a:t>
            </a:r>
            <a:r>
              <a:rPr lang="it-IT" sz="1600" b="1" dirty="0" err="1" smtClean="0"/>
              <a:t>solutions</a:t>
            </a:r>
            <a:r>
              <a:rPr lang="it-IT" sz="1600" b="1" dirty="0"/>
              <a:t> </a:t>
            </a:r>
            <a:r>
              <a:rPr lang="it-IT" sz="1600" dirty="0"/>
              <a:t>- </a:t>
            </a:r>
            <a:r>
              <a:rPr lang="it-IT" sz="1600" dirty="0" err="1"/>
              <a:t>connecting</a:t>
            </a:r>
            <a:r>
              <a:rPr lang="it-IT" sz="1600" dirty="0"/>
              <a:t> multiple </a:t>
            </a:r>
            <a:r>
              <a:rPr lang="it-IT" sz="1600" dirty="0" err="1"/>
              <a:t>infrastructures</a:t>
            </a:r>
            <a:r>
              <a:rPr lang="it-IT" sz="1600" dirty="0"/>
              <a:t> and </a:t>
            </a:r>
            <a:r>
              <a:rPr lang="it-IT" sz="1600" dirty="0" err="1"/>
              <a:t>communities</a:t>
            </a:r>
            <a:r>
              <a:rPr lang="it-IT" sz="1600" dirty="0"/>
              <a:t>, </a:t>
            </a:r>
            <a:r>
              <a:rPr lang="it-IT" sz="1600" dirty="0" err="1"/>
              <a:t>spanning</a:t>
            </a:r>
            <a:r>
              <a:rPr lang="it-IT" sz="1600" dirty="0"/>
              <a:t> </a:t>
            </a:r>
            <a:r>
              <a:rPr lang="it-IT" sz="1600" dirty="0" err="1"/>
              <a:t>European</a:t>
            </a:r>
            <a:r>
              <a:rPr lang="it-IT" sz="1600" dirty="0"/>
              <a:t> </a:t>
            </a:r>
            <a:r>
              <a:rPr lang="it-IT" sz="1600" dirty="0" err="1"/>
              <a:t>countries</a:t>
            </a:r>
            <a:endParaRPr lang="it-IT" sz="1600" dirty="0" smtClean="0"/>
          </a:p>
          <a:p>
            <a:pPr lvl="2"/>
            <a:r>
              <a:rPr lang="it-IT" sz="1600" b="1" dirty="0" smtClean="0"/>
              <a:t>Data </a:t>
            </a:r>
            <a:r>
              <a:rPr lang="it-IT" sz="1600" b="1" dirty="0" err="1" smtClean="0"/>
              <a:t>interoperability</a:t>
            </a:r>
            <a:endParaRPr lang="it-IT" sz="16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3418444" y="130940"/>
            <a:ext cx="74905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T6.3 - </a:t>
            </a:r>
            <a:r>
              <a:rPr lang="it-IT" sz="3200" dirty="0" err="1"/>
              <a:t>Interoperability</a:t>
            </a:r>
            <a:r>
              <a:rPr lang="it-IT" sz="3200" dirty="0"/>
              <a:t> </a:t>
            </a:r>
            <a:r>
              <a:rPr lang="it-IT" sz="3200" dirty="0" err="1" smtClean="0"/>
              <a:t>testbeds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6123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OSCpilot Kick-off Meeting WP templat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OSCpilot Kick-off Meeting WP template" id="{E70945A2-94D4-3946-9A76-8E52FDC0920D}" vid="{033EFADF-921D-054A-A31C-D5932F7C238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OSCpilot Kick-off Meeting WP template" id="{E70945A2-94D4-3946-9A76-8E52FDC0920D}" vid="{8510554A-11F3-084F-84B0-339FBF7747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AllHandsCoverSlide</Template>
  <TotalTime>222</TotalTime>
  <Words>1136</Words>
  <Application>Microsoft Macintosh PowerPoint</Application>
  <PresentationFormat>Présentation à l'écran (4:3)</PresentationFormat>
  <Paragraphs>205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EOSCpilot Kick-off Meeting WP template</vt:lpstr>
      <vt:lpstr>Personalizza struttura</vt:lpstr>
      <vt:lpstr>Présentation PowerPoint</vt:lpstr>
      <vt:lpstr>Interoperability: a crucial aspect of the EOSC  </vt:lpstr>
      <vt:lpstr>WP Objectives</vt:lpstr>
      <vt:lpstr>Task 6.1: Infrastructure Interoperability</vt:lpstr>
      <vt:lpstr>T6.1 : e-infrastructure gap analysis &amp; interoperability architecture</vt:lpstr>
      <vt:lpstr> e-infrastructure activities 2018 (T6.1)</vt:lpstr>
      <vt:lpstr>Task 6.2: Data Interoperability</vt:lpstr>
      <vt:lpstr>Task 6.2: Data Interoperability</vt:lpstr>
      <vt:lpstr>One of the main project Objectives: “Develop a number of pilots that integrate services and infrastructures to demonstrate interoperability in a number of scientific domains</vt:lpstr>
      <vt:lpstr>Task 6.3: Testbeds &amp; Pilots</vt:lpstr>
      <vt:lpstr>T6.3: Activities in 2018</vt:lpstr>
      <vt:lpstr>Interoperability: Conclusion</vt:lpstr>
      <vt:lpstr>Interoperability: Key element of the EOSC   WP lead: Volker Beckmann (CNRS / IN2P3),  T6.1 lead: Geneviève Romier, Eric Fede (CNRS / IN2P3) T6.2 lead: Rafael C. Jimenez Domenech (ELIXIR) T6.3 lead: Doina Cristina Duma (INFN)</vt:lpstr>
    </vt:vector>
  </TitlesOfParts>
  <Company>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FEDE</dc:creator>
  <cp:lastModifiedBy>BECKMANN Volker</cp:lastModifiedBy>
  <cp:revision>37</cp:revision>
  <dcterms:created xsi:type="dcterms:W3CDTF">2018-02-27T13:14:35Z</dcterms:created>
  <dcterms:modified xsi:type="dcterms:W3CDTF">2018-03-08T07:54:06Z</dcterms:modified>
</cp:coreProperties>
</file>